
<file path=[Content_Types].xml><?xml version="1.0" encoding="utf-8"?>
<Types xmlns="http://schemas.openxmlformats.org/package/2006/content-types">
  <Default Extension="jfif" ContentType="image/gif"/>
  <Default Extension="jpeg" ContentType="image/jpeg"/>
  <Default Extension="jpg"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0" r:id="rId1"/>
  </p:sldMasterIdLst>
  <p:notesMasterIdLst>
    <p:notesMasterId r:id="rId21"/>
  </p:notesMasterIdLst>
  <p:handoutMasterIdLst>
    <p:handoutMasterId r:id="rId22"/>
  </p:handoutMasterIdLst>
  <p:sldIdLst>
    <p:sldId id="436" r:id="rId2"/>
    <p:sldId id="472" r:id="rId3"/>
    <p:sldId id="497" r:id="rId4"/>
    <p:sldId id="484" r:id="rId5"/>
    <p:sldId id="485" r:id="rId6"/>
    <p:sldId id="486" r:id="rId7"/>
    <p:sldId id="487" r:id="rId8"/>
    <p:sldId id="488" r:id="rId9"/>
    <p:sldId id="489" r:id="rId10"/>
    <p:sldId id="622" r:id="rId11"/>
    <p:sldId id="491" r:id="rId12"/>
    <p:sldId id="490" r:id="rId13"/>
    <p:sldId id="474" r:id="rId14"/>
    <p:sldId id="475" r:id="rId15"/>
    <p:sldId id="476" r:id="rId16"/>
    <p:sldId id="477" r:id="rId17"/>
    <p:sldId id="479" r:id="rId18"/>
    <p:sldId id="480" r:id="rId19"/>
    <p:sldId id="493" r:id="rId20"/>
  </p:sldIdLst>
  <p:sldSz cx="9144000" cy="5143500" type="screen16x9"/>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81" userDrawn="1">
          <p15:clr>
            <a:srgbClr val="A4A3A4"/>
          </p15:clr>
        </p15:guide>
        <p15:guide id="3" pos="476" userDrawn="1">
          <p15:clr>
            <a:srgbClr val="A4A3A4"/>
          </p15:clr>
        </p15:guide>
        <p15:guide id="4" orient="horz" pos="1552" userDrawn="1">
          <p15:clr>
            <a:srgbClr val="A4A3A4"/>
          </p15:clr>
        </p15:guide>
        <p15:guide id="5" orient="horz" pos="2799" userDrawn="1">
          <p15:clr>
            <a:srgbClr val="A4A3A4"/>
          </p15:clr>
        </p15:guide>
        <p15:guide id="6" pos="26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399"/>
    <a:srgbClr val="5A8E22"/>
    <a:srgbClr val="E00032"/>
    <a:srgbClr val="0E803F"/>
    <a:srgbClr val="D7D7D7"/>
    <a:srgbClr val="F1F1F1"/>
    <a:srgbClr val="73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CCF8E-EA4A-4313-89AA-D659D88313E3}" v="2" dt="2022-12-09T09:21:49.6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52387" autoAdjust="0"/>
  </p:normalViewPr>
  <p:slideViewPr>
    <p:cSldViewPr snapToGrid="0">
      <p:cViewPr varScale="1">
        <p:scale>
          <a:sx n="59" d="100"/>
          <a:sy n="59" d="100"/>
        </p:scale>
        <p:origin x="1550" y="58"/>
      </p:cViewPr>
      <p:guideLst>
        <p:guide pos="181"/>
        <p:guide pos="476"/>
        <p:guide orient="horz" pos="1552"/>
        <p:guide orient="horz" pos="2799"/>
        <p:guide pos="2608"/>
      </p:guideLst>
    </p:cSldViewPr>
  </p:slideViewPr>
  <p:outlineViewPr>
    <p:cViewPr>
      <p:scale>
        <a:sx n="33" d="100"/>
        <a:sy n="33" d="100"/>
      </p:scale>
      <p:origin x="0" y="-11072"/>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3F4FDBEB-5636-A04F-B27B-2E016EA5746B}"/>
              </a:ext>
            </a:extLst>
          </p:cNvPr>
          <p:cNvSpPr txBox="1">
            <a:spLocks noChangeArrowheads="1"/>
          </p:cNvSpPr>
          <p:nvPr/>
        </p:nvSpPr>
        <p:spPr bwMode="auto">
          <a:xfrm>
            <a:off x="457507" y="9572625"/>
            <a:ext cx="4657184" cy="5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defPPr>
              <a:defRPr lang="de-DE"/>
            </a:defPPr>
            <a:lvl1pPr marL="0" algn="l" defTabSz="941388" rtl="0" eaLnBrk="1" latinLnBrk="0" hangingPunct="1">
              <a:buClrTx/>
              <a:buFontTx/>
              <a:buNone/>
              <a:defRPr sz="1300" kern="1200">
                <a:solidFill>
                  <a:schemeClr val="tx1"/>
                </a:solidFill>
                <a:latin typeface="Times New Roman"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x-none" sz="800" dirty="0">
                <a:latin typeface="Arial" panose="020B0604020202020204" pitchFamily="34" charset="0"/>
              </a:rPr>
              <a:t>© Klimagerechtigkeit – jetzt!  sehen-und-</a:t>
            </a:r>
            <a:r>
              <a:rPr lang="de-DE" altLang="x-none" sz="800" dirty="0" err="1">
                <a:latin typeface="Arial" panose="020B0604020202020204" pitchFamily="34" charset="0"/>
              </a:rPr>
              <a:t>handeln.ch</a:t>
            </a:r>
            <a:endParaRPr lang="de-DE" altLang="x-none" sz="800" dirty="0">
              <a:latin typeface="Arial" panose="020B0604020202020204" pitchFamily="34" charset="0"/>
            </a:endParaRPr>
          </a:p>
        </p:txBody>
      </p:sp>
      <p:sp>
        <p:nvSpPr>
          <p:cNvPr id="7" name="Rectangle 5">
            <a:extLst>
              <a:ext uri="{FF2B5EF4-FFF2-40B4-BE49-F238E27FC236}">
                <a16:creationId xmlns:a16="http://schemas.microsoft.com/office/drawing/2014/main" id="{085779B9-05A1-874F-BD4C-AB6BC4881D20}"/>
              </a:ext>
            </a:extLst>
          </p:cNvPr>
          <p:cNvSpPr txBox="1">
            <a:spLocks noChangeArrowheads="1"/>
          </p:cNvSpPr>
          <p:nvPr/>
        </p:nvSpPr>
        <p:spPr bwMode="auto">
          <a:xfrm>
            <a:off x="3484213" y="9572625"/>
            <a:ext cx="3080227" cy="54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de-DE"/>
            </a:defPPr>
            <a:lvl1pPr marL="0" algn="r" defTabSz="941388" rtl="0" eaLnBrk="1" latinLnBrk="0" hangingPunct="1">
              <a:buClrTx/>
              <a:buFontTx/>
              <a:buNone/>
              <a:defRPr sz="1300" kern="1200">
                <a:solidFill>
                  <a:schemeClr val="tx1"/>
                </a:solidFill>
                <a:latin typeface="Times New Roman" charset="0"/>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0DF693-DA29-497A-976A-BF57439F93AF}" type="slidenum">
              <a:rPr lang="de-CH" altLang="x-none" sz="800" smtClean="0">
                <a:latin typeface="Arial" panose="020B0604020202020204" pitchFamily="34" charset="0"/>
              </a:rPr>
              <a:pPr>
                <a:defRPr/>
              </a:pPr>
              <a:t>‹N°›</a:t>
            </a:fld>
            <a:endParaRPr lang="de-CH" altLang="x-none" sz="800" dirty="0">
              <a:latin typeface="Arial" panose="020B0604020202020204" pitchFamily="34" charset="0"/>
            </a:endParaRPr>
          </a:p>
        </p:txBody>
      </p:sp>
      <p:pic>
        <p:nvPicPr>
          <p:cNvPr id="8" name="Grafik 7">
            <a:extLst>
              <a:ext uri="{FF2B5EF4-FFF2-40B4-BE49-F238E27FC236}">
                <a16:creationId xmlns:a16="http://schemas.microsoft.com/office/drawing/2014/main" id="{50B99179-6251-1044-9DBF-255ED38ED4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42955" y="1"/>
            <a:ext cx="2234305" cy="1053885"/>
          </a:xfrm>
          <a:prstGeom prst="rect">
            <a:avLst/>
          </a:prstGeom>
        </p:spPr>
      </p:pic>
      <p:cxnSp>
        <p:nvCxnSpPr>
          <p:cNvPr id="9" name="Gerade Verbindung 8">
            <a:extLst>
              <a:ext uri="{FF2B5EF4-FFF2-40B4-BE49-F238E27FC236}">
                <a16:creationId xmlns:a16="http://schemas.microsoft.com/office/drawing/2014/main" id="{2461DF77-7BB6-E644-BC77-835588D70C7C}"/>
              </a:ext>
            </a:extLst>
          </p:cNvPr>
          <p:cNvCxnSpPr>
            <a:cxnSpLocks/>
          </p:cNvCxnSpPr>
          <p:nvPr/>
        </p:nvCxnSpPr>
        <p:spPr>
          <a:xfrm>
            <a:off x="480968" y="868834"/>
            <a:ext cx="6123552" cy="0"/>
          </a:xfrm>
          <a:prstGeom prst="line">
            <a:avLst/>
          </a:prstGeom>
          <a:ln w="6350">
            <a:solidFill>
              <a:srgbClr val="E00032"/>
            </a:solidFill>
          </a:ln>
        </p:spPr>
        <p:style>
          <a:lnRef idx="1">
            <a:schemeClr val="accent6"/>
          </a:lnRef>
          <a:fillRef idx="0">
            <a:schemeClr val="accent6"/>
          </a:fillRef>
          <a:effectRef idx="0">
            <a:schemeClr val="accent6"/>
          </a:effectRef>
          <a:fontRef idx="minor">
            <a:schemeClr val="tx1"/>
          </a:fontRef>
        </p:style>
      </p:cxnSp>
      <p:cxnSp>
        <p:nvCxnSpPr>
          <p:cNvPr id="10" name="Gerade Verbindung 9">
            <a:extLst>
              <a:ext uri="{FF2B5EF4-FFF2-40B4-BE49-F238E27FC236}">
                <a16:creationId xmlns:a16="http://schemas.microsoft.com/office/drawing/2014/main" id="{A5929210-A7E1-104F-AD80-EEE950DF4DBB}"/>
              </a:ext>
            </a:extLst>
          </p:cNvPr>
          <p:cNvCxnSpPr>
            <a:cxnSpLocks/>
          </p:cNvCxnSpPr>
          <p:nvPr/>
        </p:nvCxnSpPr>
        <p:spPr>
          <a:xfrm>
            <a:off x="480968" y="9869834"/>
            <a:ext cx="6123552" cy="0"/>
          </a:xfrm>
          <a:prstGeom prst="line">
            <a:avLst/>
          </a:prstGeom>
          <a:ln w="6350">
            <a:solidFill>
              <a:srgbClr val="E0003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43FB68F-0D7F-C141-858A-05098C55AFDB}"/>
              </a:ext>
            </a:extLst>
          </p:cNvPr>
          <p:cNvSpPr>
            <a:spLocks noGrp="1" noChangeArrowheads="1"/>
          </p:cNvSpPr>
          <p:nvPr>
            <p:ph type="hdr" sz="quarter"/>
          </p:nvPr>
        </p:nvSpPr>
        <p:spPr bwMode="auto">
          <a:xfrm>
            <a:off x="1" y="0"/>
            <a:ext cx="308022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4182" tIns="47091" rIns="94182" bIns="47091" numCol="1" anchor="t" anchorCtr="0" compatLnSpc="1">
            <a:prstTxWarp prst="textNoShape">
              <a:avLst/>
            </a:prstTxWarp>
          </a:bodyPr>
          <a:lstStyle>
            <a:lvl1pPr defTabSz="941388" eaLnBrk="1" hangingPunct="1">
              <a:buClrTx/>
              <a:buFontTx/>
              <a:buNone/>
              <a:defRPr sz="1300">
                <a:latin typeface="Times New Roman" charset="0"/>
                <a:ea typeface="ＭＳ Ｐゴシック" charset="-128"/>
              </a:defRPr>
            </a:lvl1pPr>
          </a:lstStyle>
          <a:p>
            <a:pPr>
              <a:defRPr/>
            </a:pPr>
            <a:endParaRPr lang="de-DE" altLang="x-none"/>
          </a:p>
        </p:txBody>
      </p:sp>
      <p:sp>
        <p:nvSpPr>
          <p:cNvPr id="13315" name="Rectangle 3">
            <a:extLst>
              <a:ext uri="{FF2B5EF4-FFF2-40B4-BE49-F238E27FC236}">
                <a16:creationId xmlns:a16="http://schemas.microsoft.com/office/drawing/2014/main" id="{40775AF5-D638-7042-8613-F39F9C6F4B83}"/>
              </a:ext>
            </a:extLst>
          </p:cNvPr>
          <p:cNvSpPr>
            <a:spLocks noGrp="1" noChangeArrowheads="1"/>
          </p:cNvSpPr>
          <p:nvPr>
            <p:ph type="dt" idx="1"/>
          </p:nvPr>
        </p:nvSpPr>
        <p:spPr bwMode="auto">
          <a:xfrm>
            <a:off x="4023836" y="0"/>
            <a:ext cx="308022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4182" tIns="47091" rIns="94182" bIns="47091" numCol="1" anchor="t" anchorCtr="0" compatLnSpc="1">
            <a:prstTxWarp prst="textNoShape">
              <a:avLst/>
            </a:prstTxWarp>
          </a:bodyPr>
          <a:lstStyle>
            <a:lvl1pPr algn="r" defTabSz="941388" eaLnBrk="1" hangingPunct="1">
              <a:buClrTx/>
              <a:buFontTx/>
              <a:buNone/>
              <a:defRPr sz="1300">
                <a:latin typeface="Times New Roman" charset="0"/>
                <a:ea typeface="ＭＳ Ｐゴシック" charset="-128"/>
              </a:defRPr>
            </a:lvl1pPr>
          </a:lstStyle>
          <a:p>
            <a:pPr>
              <a:defRPr/>
            </a:pPr>
            <a:endParaRPr lang="de-DE" altLang="x-none"/>
          </a:p>
        </p:txBody>
      </p:sp>
      <p:sp>
        <p:nvSpPr>
          <p:cNvPr id="3076" name="Rectangle 4"/>
          <p:cNvSpPr>
            <a:spLocks noGrp="1" noRot="1" noChangeAspect="1" noChangeArrowheads="1" noTextEdit="1"/>
          </p:cNvSpPr>
          <p:nvPr>
            <p:ph type="sldImg" idx="2"/>
          </p:nvPr>
        </p:nvSpPr>
        <p:spPr bwMode="auto">
          <a:xfrm>
            <a:off x="141288" y="768350"/>
            <a:ext cx="6824662"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473F5CB3-4C8B-EB42-8D4C-109365151BAA}"/>
              </a:ext>
            </a:extLst>
          </p:cNvPr>
          <p:cNvSpPr>
            <a:spLocks noGrp="1" noChangeArrowheads="1"/>
          </p:cNvSpPr>
          <p:nvPr>
            <p:ph type="body" sz="quarter" idx="3"/>
          </p:nvPr>
        </p:nvSpPr>
        <p:spPr bwMode="auto">
          <a:xfrm>
            <a:off x="948375" y="4862513"/>
            <a:ext cx="5207316"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4182" tIns="47091" rIns="94182" bIns="47091" numCol="1" anchor="t" anchorCtr="0" compatLnSpc="1">
            <a:prstTxWarp prst="textNoShape">
              <a:avLst/>
            </a:prstTxWarp>
          </a:bodyPr>
          <a:lstStyle/>
          <a:p>
            <a:pPr lvl="0"/>
            <a:r>
              <a:rPr lang="de-CH" altLang="x-none" noProof="0"/>
              <a:t>Klicken Sie, um die Formate des Vorlagentextes zu bearbeiten</a:t>
            </a:r>
          </a:p>
          <a:p>
            <a:pPr lvl="1"/>
            <a:r>
              <a:rPr lang="de-CH" altLang="x-none" noProof="0"/>
              <a:t>Zweite Ebene</a:t>
            </a:r>
          </a:p>
          <a:p>
            <a:pPr lvl="2"/>
            <a:r>
              <a:rPr lang="de-CH" altLang="x-none" noProof="0"/>
              <a:t>Dritte Ebene</a:t>
            </a:r>
          </a:p>
          <a:p>
            <a:pPr lvl="3"/>
            <a:r>
              <a:rPr lang="de-CH" altLang="x-none" noProof="0"/>
              <a:t>Vierte Ebene</a:t>
            </a:r>
          </a:p>
          <a:p>
            <a:pPr lvl="4"/>
            <a:r>
              <a:rPr lang="de-CH" altLang="x-none" noProof="0"/>
              <a:t>Fünfte Ebene</a:t>
            </a:r>
          </a:p>
        </p:txBody>
      </p:sp>
      <p:sp>
        <p:nvSpPr>
          <p:cNvPr id="13318" name="Rectangle 6">
            <a:extLst>
              <a:ext uri="{FF2B5EF4-FFF2-40B4-BE49-F238E27FC236}">
                <a16:creationId xmlns:a16="http://schemas.microsoft.com/office/drawing/2014/main" id="{D23798E7-6ED6-F243-9649-9AF1989EC77F}"/>
              </a:ext>
            </a:extLst>
          </p:cNvPr>
          <p:cNvSpPr>
            <a:spLocks noGrp="1" noChangeArrowheads="1"/>
          </p:cNvSpPr>
          <p:nvPr>
            <p:ph type="ftr" sz="quarter" idx="4"/>
          </p:nvPr>
        </p:nvSpPr>
        <p:spPr bwMode="auto">
          <a:xfrm>
            <a:off x="1" y="9725025"/>
            <a:ext cx="308022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4182" tIns="47091" rIns="94182" bIns="47091" numCol="1" anchor="b" anchorCtr="0" compatLnSpc="1">
            <a:prstTxWarp prst="textNoShape">
              <a:avLst/>
            </a:prstTxWarp>
          </a:bodyPr>
          <a:lstStyle>
            <a:lvl1pPr defTabSz="941388" eaLnBrk="1" hangingPunct="1">
              <a:buClrTx/>
              <a:buFontTx/>
              <a:buNone/>
              <a:defRPr sz="1300">
                <a:latin typeface="Times New Roman" charset="0"/>
                <a:ea typeface="ＭＳ Ｐゴシック" charset="-128"/>
              </a:defRPr>
            </a:lvl1pPr>
          </a:lstStyle>
          <a:p>
            <a:pPr>
              <a:defRPr/>
            </a:pPr>
            <a:endParaRPr lang="de-DE" altLang="x-none"/>
          </a:p>
        </p:txBody>
      </p:sp>
      <p:sp>
        <p:nvSpPr>
          <p:cNvPr id="13319" name="Rectangle 7">
            <a:extLst>
              <a:ext uri="{FF2B5EF4-FFF2-40B4-BE49-F238E27FC236}">
                <a16:creationId xmlns:a16="http://schemas.microsoft.com/office/drawing/2014/main" id="{04C21DEB-55D3-F644-845A-B4EA35DEF78A}"/>
              </a:ext>
            </a:extLst>
          </p:cNvPr>
          <p:cNvSpPr>
            <a:spLocks noGrp="1" noChangeArrowheads="1"/>
          </p:cNvSpPr>
          <p:nvPr>
            <p:ph type="sldNum" sz="quarter" idx="5"/>
          </p:nvPr>
        </p:nvSpPr>
        <p:spPr bwMode="auto">
          <a:xfrm>
            <a:off x="4023836" y="9725025"/>
            <a:ext cx="308022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4182" tIns="47091" rIns="94182" bIns="47091" numCol="1" anchor="b" anchorCtr="0" compatLnSpc="1">
            <a:prstTxWarp prst="textNoShape">
              <a:avLst/>
            </a:prstTxWarp>
          </a:bodyPr>
          <a:lstStyle>
            <a:lvl1pPr algn="r" defTabSz="941388" eaLnBrk="1" hangingPunct="1">
              <a:buClrTx/>
              <a:buFontTx/>
              <a:buNone/>
              <a:defRPr sz="1300">
                <a:latin typeface="Times New Roman" charset="0"/>
                <a:ea typeface="ＭＳ Ｐゴシック" charset="-128"/>
              </a:defRPr>
            </a:lvl1pPr>
          </a:lstStyle>
          <a:p>
            <a:pPr>
              <a:defRPr/>
            </a:pPr>
            <a:fld id="{31AB54B6-8CA2-4D24-9AA1-87C4ECEA1D57}" type="slidenum">
              <a:rPr lang="de-CH" altLang="x-none"/>
              <a:pPr>
                <a:defRPr/>
              </a:pPr>
              <a:t>‹N°›</a:t>
            </a:fld>
            <a:endParaRPr lang="de-CH"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CH" dirty="0"/>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a:t>
            </a:fld>
            <a:endParaRPr lang="de-CH" altLang="x-none"/>
          </a:p>
        </p:txBody>
      </p:sp>
    </p:spTree>
    <p:extLst>
      <p:ext uri="{BB962C8B-B14F-4D97-AF65-F5344CB8AC3E}">
        <p14:creationId xmlns:p14="http://schemas.microsoft.com/office/powerpoint/2010/main" val="176122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baseline="0" dirty="0">
                <a:latin typeface="Calibri" panose="020F0502020204030204" pitchFamily="34" charset="0"/>
              </a:rPr>
              <a:t>Afin de diversifier leurs revenus, les femmes de la Fédération </a:t>
            </a:r>
            <a:r>
              <a:rPr lang="fr-CH" sz="1200" b="0" i="0" u="none" strike="noStrike" baseline="0" dirty="0" err="1">
                <a:latin typeface="Calibri" panose="020F0502020204030204" pitchFamily="34" charset="0"/>
              </a:rPr>
              <a:t>Lougouzena</a:t>
            </a:r>
            <a:r>
              <a:rPr lang="fr-CH" sz="1200" b="0" i="0" u="none" strike="noStrike" baseline="0" dirty="0">
                <a:latin typeface="Calibri" panose="020F0502020204030204" pitchFamily="34" charset="0"/>
              </a:rPr>
              <a:t> produisent aussi, ensemble, du beurre de Karité (</a:t>
            </a:r>
            <a:r>
              <a:rPr lang="fr-CH" sz="1200" b="0" i="0" u="none" strike="noStrike" baseline="0" dirty="0">
                <a:solidFill>
                  <a:srgbClr val="0D0D0D"/>
                </a:solidFill>
                <a:latin typeface="Calibri" panose="020F0502020204030204" pitchFamily="34" charset="0"/>
              </a:rPr>
              <a:t>qui a une excellente réputation, car il soigne et protège la peau grâce à ses acides gras de haute qualité.) Elles souhaitent également un soutien pour se lancer dans le petit élevage de volaille et l’apiculture.</a:t>
            </a:r>
            <a:endParaRPr lang="fr-CH" sz="1200" b="0" i="0" u="none" strike="noStrike" baseline="0" dirty="0">
              <a:latin typeface="Calibri" panose="020F0502020204030204" pitchFamily="34" charset="0"/>
            </a:endParaRPr>
          </a:p>
          <a:p>
            <a:endParaRPr lang="fr-CH" dirty="0"/>
          </a:p>
        </p:txBody>
      </p:sp>
      <p:sp>
        <p:nvSpPr>
          <p:cNvPr id="4" name="Espace réservé du numéro de diapositive 3"/>
          <p:cNvSpPr>
            <a:spLocks noGrp="1"/>
          </p:cNvSpPr>
          <p:nvPr>
            <p:ph type="sldNum" sz="quarter" idx="5"/>
          </p:nvPr>
        </p:nvSpPr>
        <p:spPr/>
        <p:txBody>
          <a:bodyPr/>
          <a:lstStyle/>
          <a:p>
            <a:pPr>
              <a:defRPr/>
            </a:pPr>
            <a:fld id="{31AB54B6-8CA2-4D24-9AA1-87C4ECEA1D57}" type="slidenum">
              <a:rPr lang="de-CH" altLang="x-none" smtClean="0"/>
              <a:pPr>
                <a:defRPr/>
              </a:pPr>
              <a:t>10</a:t>
            </a:fld>
            <a:endParaRPr lang="de-CH" altLang="x-none"/>
          </a:p>
        </p:txBody>
      </p:sp>
    </p:spTree>
    <p:extLst>
      <p:ext uri="{BB962C8B-B14F-4D97-AF65-F5344CB8AC3E}">
        <p14:creationId xmlns:p14="http://schemas.microsoft.com/office/powerpoint/2010/main" val="350703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kern="1200" noProof="0" dirty="0">
                <a:solidFill>
                  <a:schemeClr val="tx1"/>
                </a:solidFill>
                <a:effectLst/>
                <a:latin typeface="+mn-lt"/>
                <a:ea typeface="ＭＳ Ｐゴシック" pitchFamily="-97" charset="-128"/>
                <a:cs typeface="ＭＳ Ｐゴシック" pitchFamily="-97" charset="-128"/>
              </a:rPr>
              <a:t>Un autre volet visant à renforcer la sécurité alimentaire sur lequel travail le projet est la mise en place et l’accompagnement de groupes d’épargne solidaires, appelés calebasses de solidarité. Leur fonctionnement est simple : chaque membre du groupe est invitée, lors des réunion (bi)-hebdomadaires, à glisser sa contribution volontaire dans une calebasse recouverte d’un drap, afin de préserver le secret des montants versés. Cette épargne commune sert ensuite à accorder des prêts sans intérêts aux membres du groupe dans le besoin. Le plus souvent ces prêts servent à couvrir des frais de santé ou de scolarisation, ou encore l’achat de nourriture. Les taux de remboursement sont très élevés et cela éviter aux familles de tomber dans la spirale de l’endettement auprès d’usuriers.</a:t>
            </a:r>
          </a:p>
          <a:p>
            <a:endParaRPr lang="fr-CH" sz="1800" b="0" i="0" u="none" strike="noStrike" baseline="0" dirty="0">
              <a:highlight>
                <a:srgbClr val="00FF00"/>
              </a:highlight>
              <a:latin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11</a:t>
            </a:fld>
            <a:endParaRPr lang="de-CH" altLang="x-none"/>
          </a:p>
        </p:txBody>
      </p:sp>
    </p:spTree>
    <p:extLst>
      <p:ext uri="{BB962C8B-B14F-4D97-AF65-F5344CB8AC3E}">
        <p14:creationId xmlns:p14="http://schemas.microsoft.com/office/powerpoint/2010/main" val="64719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baseline="0" dirty="0">
                <a:latin typeface="Calibri" panose="020F0502020204030204" pitchFamily="34" charset="0"/>
              </a:rPr>
              <a:t>Les calebasses de solidarité ne sont pas que des groupes d’épargne, ce sont vraiment des espace de lien social, où se tisse une dynamique de groupe très positive. Des espaces de parole aussi, où certains problème peuvent trouver des solutions. </a:t>
            </a:r>
            <a:endParaRPr lang="fr-CH" altLang="de-DE" i="1" dirty="0"/>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12</a:t>
            </a:fld>
            <a:endParaRPr lang="de-CH" altLang="x-none"/>
          </a:p>
        </p:txBody>
      </p:sp>
    </p:spTree>
    <p:extLst>
      <p:ext uri="{BB962C8B-B14F-4D97-AF65-F5344CB8AC3E}">
        <p14:creationId xmlns:p14="http://schemas.microsoft.com/office/powerpoint/2010/main" val="153548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dirty="0">
                <a:solidFill>
                  <a:srgbClr val="5A8E22"/>
                </a:solidFill>
                <a:effectLst/>
                <a:latin typeface="+mn-lt"/>
              </a:rPr>
              <a:t>L’EPER aide la population rurale des régions de Maradi et de Zinder (dans le Sud du pays) à développer des méthodes d’agriculture et d’élevage à la fois durables et rentables, afin d’</a:t>
            </a:r>
            <a:r>
              <a:rPr lang="fr-CH" b="0" i="0" dirty="0">
                <a:solidFill>
                  <a:srgbClr val="000000"/>
                </a:solidFill>
                <a:effectLst/>
                <a:latin typeface="+mn-lt"/>
              </a:rPr>
              <a:t>améliorer leurs conditions de vie sur le long terme et de se prémunir contre les sécheresses à venir. Son programme au Niger contribue à réduire les périodes de famine récurrentes, qui surviennent chaque année entre deux récoltes. Lors de crises alimentaires graves, l’EPER et ses partenaires fournissent également une aide humanitaire.</a:t>
            </a:r>
            <a:endParaRPr lang="de-CH" b="0" dirty="0">
              <a:latin typeface="+mn-l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13</a:t>
            </a:fld>
            <a:endParaRPr lang="de-CH" altLang="x-none"/>
          </a:p>
        </p:txBody>
      </p:sp>
    </p:spTree>
    <p:extLst>
      <p:ext uri="{BB962C8B-B14F-4D97-AF65-F5344CB8AC3E}">
        <p14:creationId xmlns:p14="http://schemas.microsoft.com/office/powerpoint/2010/main" val="144583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dirty="0">
                <a:solidFill>
                  <a:srgbClr val="000000"/>
                </a:solidFill>
                <a:effectLst/>
                <a:latin typeface="+mn-lt"/>
              </a:rPr>
              <a:t>Le Niger est environ 30 fois plus vaste que la Suisse. Sa croissance démographique est forte et sa population dépasse les 20 millions d’habitants. Le Sahel, qui couvre la partie sud-ouest du pays, est constitué à 60 % de désert. Le reste est composé de régions semi-arides. Résultat : seule une petite partie des terres est cultivable dans le sud du pays.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H" b="0" i="0" dirty="0">
                <a:solidFill>
                  <a:srgbClr val="000000"/>
                </a:solidFill>
                <a:effectLst/>
                <a:latin typeface="+mn-lt"/>
              </a:rPr>
              <a:t>Plus de 80 % de la population vit avec moins de USD 1,90 dollar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H" b="0" i="0" dirty="0">
                <a:solidFill>
                  <a:srgbClr val="000000"/>
                </a:solidFill>
                <a:effectLst/>
                <a:latin typeface="+mn-lt"/>
              </a:rPr>
              <a:t>IDH (Indice de développement humain) : 189</a:t>
            </a:r>
            <a:r>
              <a:rPr lang="fr-CH" b="0" i="0" baseline="30000" dirty="0">
                <a:solidFill>
                  <a:srgbClr val="000000"/>
                </a:solidFill>
                <a:effectLst/>
                <a:latin typeface="+mn-lt"/>
              </a:rPr>
              <a:t>ème</a:t>
            </a:r>
            <a:r>
              <a:rPr lang="fr-CH" b="0" i="0" dirty="0">
                <a:solidFill>
                  <a:srgbClr val="000000"/>
                </a:solidFill>
                <a:effectLst/>
                <a:latin typeface="+mn-lt"/>
              </a:rPr>
              <a:t> place sur 189 pays…</a:t>
            </a:r>
            <a:endParaRPr lang="de-CH" dirty="0">
              <a:latin typeface="+mn-l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14</a:t>
            </a:fld>
            <a:endParaRPr lang="de-CH" altLang="x-none"/>
          </a:p>
        </p:txBody>
      </p:sp>
    </p:spTree>
    <p:extLst>
      <p:ext uri="{BB962C8B-B14F-4D97-AF65-F5344CB8AC3E}">
        <p14:creationId xmlns:p14="http://schemas.microsoft.com/office/powerpoint/2010/main" val="2162131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0" i="0" u="none" strike="noStrike" baseline="0" dirty="0">
                <a:latin typeface="+mn-lt"/>
              </a:rPr>
              <a:t>Au Niger, les sécheresses à répétition (</a:t>
            </a:r>
            <a:r>
              <a:rPr lang="fr-CH" sz="1200" b="0" i="0" dirty="0">
                <a:solidFill>
                  <a:srgbClr val="000000"/>
                </a:solidFill>
                <a:effectLst/>
                <a:latin typeface="+mn-lt"/>
              </a:rPr>
              <a:t>aggravées par les changements climatiques)</a:t>
            </a:r>
            <a:r>
              <a:rPr lang="fr-CH" sz="1200" b="0" i="0" u="none" strike="noStrike" baseline="0" dirty="0">
                <a:latin typeface="+mn-lt"/>
              </a:rPr>
              <a:t>, la violence persistante perpétrée par des groupes armés et la forte croissance démographique sont à l’origine de conflits autour de l’accès à l’eau et à la terre.</a:t>
            </a:r>
            <a:r>
              <a:rPr lang="fr-CH" sz="1200" b="0" i="0" dirty="0">
                <a:solidFill>
                  <a:srgbClr val="000000"/>
                </a:solidFill>
                <a:effectLst/>
                <a:latin typeface="+mn-lt"/>
              </a:rPr>
              <a:t> </a:t>
            </a:r>
            <a:r>
              <a:rPr lang="fr-CH" sz="1200" b="0" i="0" dirty="0">
                <a:solidFill>
                  <a:srgbClr val="5A8E22"/>
                </a:solidFill>
                <a:effectLst/>
                <a:latin typeface="+mn-lt"/>
              </a:rPr>
              <a:t>La présence de personnes réfugiées venues du Nigeria et du Tchad et de personnes déplacées internes accentue encore la pression sur les ressources naturelles.  Ces conflits autour de </a:t>
            </a:r>
            <a:r>
              <a:rPr lang="fr-CH" sz="1200" b="0" i="0" u="none" strike="noStrike" baseline="0" dirty="0">
                <a:latin typeface="+mn-lt"/>
              </a:rPr>
              <a:t>l’accès à l’eau et à la terre basculent souvent dans la violence entre éleveurs/éleveuses nomades et </a:t>
            </a:r>
            <a:r>
              <a:rPr lang="fr-CH" sz="1200" b="0" i="0" u="none" strike="noStrike" baseline="0" dirty="0" err="1">
                <a:latin typeface="+mn-lt"/>
              </a:rPr>
              <a:t>paysan·ne·s</a:t>
            </a:r>
            <a:r>
              <a:rPr lang="fr-CH" sz="1200" b="0" i="0" u="none" strike="noStrike" baseline="0" dirty="0">
                <a:latin typeface="+mn-lt"/>
              </a:rPr>
              <a:t> sédentaires. Ces conflits, liés aux changements climatiques, induisent des périodes de famine récurrentes. Ainsi, de</a:t>
            </a:r>
            <a:r>
              <a:rPr lang="fr-CH" sz="1200" b="0" i="0" dirty="0">
                <a:solidFill>
                  <a:srgbClr val="000000"/>
                </a:solidFill>
                <a:effectLst/>
                <a:latin typeface="+mn-lt"/>
              </a:rPr>
              <a:t> nombreux enfants de moins de cinq ans souffrent de malnutrition sévère.</a:t>
            </a:r>
          </a:p>
          <a:p>
            <a:pPr algn="l"/>
            <a:endParaRPr lang="fr-CH" sz="1800" b="0" i="0" u="none" strike="noStrike" baseline="0" dirty="0">
              <a:latin typeface="FiraSans-Ligh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15</a:t>
            </a:fld>
            <a:endParaRPr lang="de-CH" altLang="x-none"/>
          </a:p>
        </p:txBody>
      </p:sp>
    </p:spTree>
    <p:extLst>
      <p:ext uri="{BB962C8B-B14F-4D97-AF65-F5344CB8AC3E}">
        <p14:creationId xmlns:p14="http://schemas.microsoft.com/office/powerpoint/2010/main" val="340302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b="0" i="0" dirty="0">
                <a:solidFill>
                  <a:srgbClr val="000000"/>
                </a:solidFill>
                <a:effectLst/>
                <a:latin typeface="+mn-lt"/>
              </a:rPr>
              <a:t>Dans ce contexte, l’EPER cherche à garantir l’accès des familles d’éleveurs aux pâturages tout en protégeant les terres cultivables.</a:t>
            </a:r>
            <a:r>
              <a:rPr lang="fr-CH" b="1" i="0" dirty="0">
                <a:solidFill>
                  <a:srgbClr val="5A8E22"/>
                </a:solidFill>
                <a:effectLst/>
                <a:latin typeface="+mn-lt"/>
              </a:rPr>
              <a:t> </a:t>
            </a:r>
            <a:r>
              <a:rPr lang="fr-CH" b="0" i="0" dirty="0">
                <a:solidFill>
                  <a:srgbClr val="5A8E22"/>
                </a:solidFill>
                <a:effectLst/>
                <a:latin typeface="+mn-lt"/>
              </a:rPr>
              <a:t>Depuis 1993, le « Code Rural » définit les droits d’utilisation des terres de la population locale et de la population nomade. Toutefois, son application ainsi que la mise en place de commissions foncières mêlant les deux communautés ne progressent que lentement. Le projet soutient ce processus, ainsi que les négociations au sujet des couloirs de transhumance et leur cartographie. Il offre donc une contribution importante dans l’instauration d’une coexistence pacifique entre les différents groupes d’utilisatrices et d’utilisateurs.</a:t>
            </a: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16</a:t>
            </a:fld>
            <a:endParaRPr lang="de-CH" altLang="x-none"/>
          </a:p>
        </p:txBody>
      </p:sp>
    </p:spTree>
    <p:extLst>
      <p:ext uri="{BB962C8B-B14F-4D97-AF65-F5344CB8AC3E}">
        <p14:creationId xmlns:p14="http://schemas.microsoft.com/office/powerpoint/2010/main" val="51078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H" b="0" i="0" dirty="0">
                <a:solidFill>
                  <a:srgbClr val="000000"/>
                </a:solidFill>
                <a:effectLst/>
                <a:latin typeface="+mn-lt"/>
              </a:rPr>
              <a:t>Le projet accompagne la création de commissions pour les droits fonciers. L’existence de ces commissions, à tous les niveaux administratifs, est importante, car elles permettent de définir et de gérer l’utilisation des terres et des points d’eau, en impliquant toutes les actrices et tous les acteurs. Elles ont aussi pour mandat de veiller au respect des corridors balisés et d’établir </a:t>
            </a:r>
            <a:r>
              <a:rPr lang="fr-CH" dirty="0">
                <a:latin typeface="+mn-lt"/>
              </a:rPr>
              <a:t>des titres fonciers sur des parcelles cultivables. Cela permet un juste accès aux ressources naturelles, aussi bien pour les </a:t>
            </a:r>
            <a:r>
              <a:rPr lang="fr-CH" b="0" i="0" dirty="0" err="1">
                <a:solidFill>
                  <a:srgbClr val="5A8E22"/>
                </a:solidFill>
                <a:effectLst/>
                <a:latin typeface="+mn-lt"/>
              </a:rPr>
              <a:t>agriculteurs.trices</a:t>
            </a:r>
            <a:r>
              <a:rPr lang="fr-CH" b="0" i="0" dirty="0">
                <a:solidFill>
                  <a:srgbClr val="5A8E22"/>
                </a:solidFill>
                <a:effectLst/>
                <a:latin typeface="+mn-lt"/>
              </a:rPr>
              <a:t> que pour les éleveurs et éleveuses.</a:t>
            </a:r>
            <a:endParaRPr lang="fr-CH" b="0" i="0" dirty="0">
              <a:solidFill>
                <a:srgbClr val="000000"/>
              </a:solidFill>
              <a:effectLst/>
              <a:latin typeface="+mn-lt"/>
            </a:endParaRPr>
          </a:p>
          <a:p>
            <a:pPr algn="l"/>
            <a:r>
              <a:rPr lang="fr-CH" b="0" i="0" dirty="0">
                <a:solidFill>
                  <a:srgbClr val="000000"/>
                </a:solidFill>
                <a:effectLst/>
                <a:latin typeface="+mn-lt"/>
              </a:rPr>
              <a:t>Le projet soutient aussi les communautés dans l’instauration de mécanismes de résolution des conflits, et la remise en état des infrastructures et pâturages. </a:t>
            </a: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17</a:t>
            </a:fld>
            <a:endParaRPr lang="de-CH" altLang="x-none"/>
          </a:p>
        </p:txBody>
      </p:sp>
    </p:spTree>
    <p:extLst>
      <p:ext uri="{BB962C8B-B14F-4D97-AF65-F5344CB8AC3E}">
        <p14:creationId xmlns:p14="http://schemas.microsoft.com/office/powerpoint/2010/main" val="390208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b="0" i="0" dirty="0">
                <a:solidFill>
                  <a:srgbClr val="000000"/>
                </a:solidFill>
                <a:effectLst/>
                <a:latin typeface="+mn-lt"/>
              </a:rPr>
              <a:t>L’EPER soutient également les négociations portant sur l’aménagement de corridors pour le passage des troupeaux de bétail, ainsi que leur cartographie. Le projet soutient les communautés dans l’aménagement de ces corridors : </a:t>
            </a:r>
            <a:r>
              <a:rPr lang="fr-CH" dirty="0">
                <a:latin typeface="+mn-lt"/>
              </a:rPr>
              <a:t>plantation de haies vives le long des corridors afin d’en renforcer le balisage, construction d’abreuvoirs, aménagement de puits supplémentaires et constitution de comités de gestion des puits, dont les membres bénéficient de formations spéciales. </a:t>
            </a:r>
            <a:endParaRPr lang="fr-CH" b="0" i="0" dirty="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18</a:t>
            </a:fld>
            <a:endParaRPr lang="de-CH" altLang="x-none"/>
          </a:p>
        </p:txBody>
      </p:sp>
    </p:spTree>
    <p:extLst>
      <p:ext uri="{BB962C8B-B14F-4D97-AF65-F5344CB8AC3E}">
        <p14:creationId xmlns:p14="http://schemas.microsoft.com/office/powerpoint/2010/main" val="384832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latin typeface="+mn-lt"/>
              </a:rPr>
              <a:t>Action de Carême et l’EPER remercient</a:t>
            </a:r>
            <a:r>
              <a:rPr lang="fr-CH" baseline="0" dirty="0">
                <a:latin typeface="+mn-lt"/>
              </a:rPr>
              <a:t> très chaleureusement les groupes de jeûneurs et jeûneuses pour leur soutien à ces deux projets. </a:t>
            </a:r>
            <a:endParaRPr lang="de-CH" dirty="0">
              <a:latin typeface="+mn-l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19</a:t>
            </a:fld>
            <a:endParaRPr lang="de-CH" altLang="x-none"/>
          </a:p>
        </p:txBody>
      </p:sp>
    </p:spTree>
    <p:extLst>
      <p:ext uri="{BB962C8B-B14F-4D97-AF65-F5344CB8AC3E}">
        <p14:creationId xmlns:p14="http://schemas.microsoft.com/office/powerpoint/2010/main" val="149393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CH" dirty="0"/>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2</a:t>
            </a:fld>
            <a:endParaRPr lang="de-CH" altLang="x-none"/>
          </a:p>
        </p:txBody>
      </p:sp>
    </p:spTree>
    <p:extLst>
      <p:ext uri="{BB962C8B-B14F-4D97-AF65-F5344CB8AC3E}">
        <p14:creationId xmlns:p14="http://schemas.microsoft.com/office/powerpoint/2010/main" val="315179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ltLang="fr-FR" dirty="0">
                <a:latin typeface="+mn-lt"/>
              </a:rPr>
              <a:t>Les deux projets que nous vous proposons de soutenir se situent en Afrique de l’Ouest.</a:t>
            </a:r>
          </a:p>
          <a:p>
            <a:r>
              <a:rPr lang="fr-CH" altLang="fr-FR" dirty="0">
                <a:latin typeface="+mn-lt"/>
              </a:rPr>
              <a:t>Au Niger– pour le projet de l’EPER</a:t>
            </a:r>
            <a:br>
              <a:rPr lang="fr-CH" altLang="fr-FR" dirty="0">
                <a:latin typeface="+mn-lt"/>
              </a:rPr>
            </a:br>
            <a:r>
              <a:rPr lang="fr-CH" altLang="fr-FR" dirty="0">
                <a:latin typeface="+mn-lt"/>
              </a:rPr>
              <a:t>Au Burkina Faso – pour le programme d</a:t>
            </a:r>
            <a:r>
              <a:rPr lang="fr-CH" altLang="fr-FR" i="1" dirty="0">
                <a:latin typeface="+mn-lt"/>
              </a:rPr>
              <a:t>’Action de Carême</a:t>
            </a:r>
            <a:r>
              <a:rPr lang="fr-CH" altLang="fr-FR" dirty="0">
                <a:latin typeface="+mn-lt"/>
              </a:rPr>
              <a:t>, dont fait partie la Fédération </a:t>
            </a:r>
            <a:r>
              <a:rPr lang="fr-CH" altLang="fr-FR" dirty="0" err="1">
                <a:latin typeface="+mn-lt"/>
              </a:rPr>
              <a:t>Lougouzena</a:t>
            </a:r>
            <a:r>
              <a:rPr lang="fr-CH" altLang="fr-FR" dirty="0">
                <a:latin typeface="+mn-lt"/>
              </a:rPr>
              <a:t>.</a:t>
            </a:r>
          </a:p>
          <a:p>
            <a:r>
              <a:rPr lang="fr-CH" altLang="fr-FR" dirty="0">
                <a:latin typeface="+mn-lt"/>
              </a:rPr>
              <a:t>Ces deux projets soutiennent des communautés qui font face, entre autres, aux conséquences des changements climatiques. Ils les accompagne aussi dans une agriculture durable qui permette une alimentation saine, diversifiée, et en suffisance.. </a:t>
            </a:r>
            <a:endParaRPr lang="de-CH" dirty="0">
              <a:latin typeface="+mn-l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3</a:t>
            </a:fld>
            <a:endParaRPr lang="de-CH" altLang="x-none"/>
          </a:p>
        </p:txBody>
      </p:sp>
    </p:spTree>
    <p:extLst>
      <p:ext uri="{BB962C8B-B14F-4D97-AF65-F5344CB8AC3E}">
        <p14:creationId xmlns:p14="http://schemas.microsoft.com/office/powerpoint/2010/main" val="364034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sz="1200" dirty="0">
                <a:latin typeface="+mn-lt"/>
              </a:rPr>
              <a:t>Le </a:t>
            </a:r>
            <a:r>
              <a:rPr lang="de-CH" sz="1200" dirty="0" err="1">
                <a:latin typeface="+mn-lt"/>
              </a:rPr>
              <a:t>programme</a:t>
            </a:r>
            <a:r>
              <a:rPr lang="de-CH" sz="1200" dirty="0">
                <a:latin typeface="+mn-lt"/>
              </a:rPr>
              <a:t> </a:t>
            </a:r>
            <a:r>
              <a:rPr lang="de-CH" sz="1200" dirty="0" err="1">
                <a:latin typeface="+mn-lt"/>
              </a:rPr>
              <a:t>d’AdC</a:t>
            </a:r>
            <a:r>
              <a:rPr lang="de-CH" sz="1200" dirty="0">
                <a:latin typeface="+mn-lt"/>
              </a:rPr>
              <a:t> au Burkina </a:t>
            </a:r>
            <a:r>
              <a:rPr lang="de-CH" sz="1200" dirty="0" err="1">
                <a:latin typeface="+mn-lt"/>
              </a:rPr>
              <a:t>met</a:t>
            </a:r>
            <a:r>
              <a:rPr lang="de-CH" sz="1200" dirty="0">
                <a:latin typeface="+mn-lt"/>
              </a:rPr>
              <a:t> </a:t>
            </a:r>
            <a:r>
              <a:rPr lang="de-CH" sz="1200" dirty="0" err="1">
                <a:latin typeface="+mn-lt"/>
              </a:rPr>
              <a:t>un</a:t>
            </a:r>
            <a:r>
              <a:rPr lang="de-CH" sz="1200" dirty="0">
                <a:latin typeface="+mn-lt"/>
              </a:rPr>
              <a:t> </a:t>
            </a:r>
            <a:r>
              <a:rPr lang="de-CH" sz="1200" dirty="0" err="1">
                <a:latin typeface="+mn-lt"/>
              </a:rPr>
              <a:t>accent</a:t>
            </a:r>
            <a:r>
              <a:rPr lang="de-CH" sz="1200" dirty="0">
                <a:latin typeface="+mn-lt"/>
              </a:rPr>
              <a:t> </a:t>
            </a:r>
            <a:r>
              <a:rPr lang="de-CH" sz="1200" dirty="0" err="1">
                <a:latin typeface="+mn-lt"/>
              </a:rPr>
              <a:t>paticulier</a:t>
            </a:r>
            <a:r>
              <a:rPr lang="de-CH" sz="1200" dirty="0">
                <a:latin typeface="+mn-lt"/>
              </a:rPr>
              <a:t> </a:t>
            </a:r>
            <a:r>
              <a:rPr lang="de-CH" sz="1200" dirty="0" err="1">
                <a:latin typeface="+mn-lt"/>
              </a:rPr>
              <a:t>sur</a:t>
            </a:r>
            <a:r>
              <a:rPr lang="de-CH" sz="1200" dirty="0">
                <a:latin typeface="+mn-lt"/>
              </a:rPr>
              <a:t> le </a:t>
            </a:r>
            <a:r>
              <a:rPr lang="de-CH" sz="1200" dirty="0" err="1">
                <a:latin typeface="+mn-lt"/>
              </a:rPr>
              <a:t>soutient</a:t>
            </a:r>
            <a:r>
              <a:rPr lang="de-CH" sz="1200" dirty="0">
                <a:latin typeface="+mn-lt"/>
              </a:rPr>
              <a:t> des </a:t>
            </a:r>
            <a:r>
              <a:rPr lang="de-CH" sz="1200" dirty="0" err="1">
                <a:latin typeface="+mn-lt"/>
              </a:rPr>
              <a:t>femmes</a:t>
            </a:r>
            <a:r>
              <a:rPr lang="de-CH" sz="1200" dirty="0">
                <a:latin typeface="+mn-lt"/>
              </a:rPr>
              <a:t>, </a:t>
            </a:r>
            <a:r>
              <a:rPr lang="de-CH" sz="1200" dirty="0" err="1">
                <a:latin typeface="+mn-lt"/>
              </a:rPr>
              <a:t>puisque</a:t>
            </a:r>
            <a:r>
              <a:rPr lang="de-CH" sz="1200" dirty="0">
                <a:latin typeface="+mn-lt"/>
              </a:rPr>
              <a:t> 60% à 80% des </a:t>
            </a:r>
            <a:r>
              <a:rPr lang="de-CH" sz="1200" dirty="0" err="1">
                <a:latin typeface="+mn-lt"/>
              </a:rPr>
              <a:t>bénéficiaires</a:t>
            </a:r>
            <a:r>
              <a:rPr lang="de-CH" sz="1200" dirty="0">
                <a:latin typeface="+mn-lt"/>
              </a:rPr>
              <a:t> </a:t>
            </a:r>
            <a:r>
              <a:rPr lang="de-CH" sz="1200" dirty="0" err="1">
                <a:latin typeface="+mn-lt"/>
              </a:rPr>
              <a:t>sont</a:t>
            </a:r>
            <a:r>
              <a:rPr lang="de-CH" sz="1200" dirty="0">
                <a:latin typeface="+mn-lt"/>
              </a:rPr>
              <a:t> des </a:t>
            </a:r>
            <a:r>
              <a:rPr lang="de-CH" sz="1200" dirty="0" err="1">
                <a:latin typeface="+mn-lt"/>
              </a:rPr>
              <a:t>femmes</a:t>
            </a:r>
            <a:r>
              <a:rPr lang="de-CH" sz="1200" dirty="0">
                <a:latin typeface="+mn-lt"/>
              </a:rPr>
              <a:t>. </a:t>
            </a:r>
          </a:p>
          <a:p>
            <a:r>
              <a:rPr lang="de-CH" sz="1200" dirty="0" err="1">
                <a:latin typeface="+mn-lt"/>
              </a:rPr>
              <a:t>Les</a:t>
            </a:r>
            <a:r>
              <a:rPr lang="de-CH" sz="1200" dirty="0">
                <a:latin typeface="+mn-lt"/>
              </a:rPr>
              <a:t> </a:t>
            </a:r>
            <a:r>
              <a:rPr lang="de-CH" sz="1200" dirty="0" err="1">
                <a:latin typeface="+mn-lt"/>
              </a:rPr>
              <a:t>dimensions</a:t>
            </a:r>
            <a:r>
              <a:rPr lang="de-CH" sz="1200" dirty="0">
                <a:latin typeface="+mn-lt"/>
              </a:rPr>
              <a:t> </a:t>
            </a:r>
            <a:r>
              <a:rPr lang="de-CH" sz="1200" dirty="0" err="1">
                <a:latin typeface="+mn-lt"/>
              </a:rPr>
              <a:t>fortes</a:t>
            </a:r>
            <a:r>
              <a:rPr lang="de-CH" sz="1200" dirty="0">
                <a:latin typeface="+mn-lt"/>
              </a:rPr>
              <a:t> </a:t>
            </a:r>
            <a:r>
              <a:rPr lang="de-CH" sz="1200" dirty="0" err="1">
                <a:latin typeface="+mn-lt"/>
              </a:rPr>
              <a:t>qui</a:t>
            </a:r>
            <a:r>
              <a:rPr lang="de-CH" sz="1200" dirty="0">
                <a:latin typeface="+mn-lt"/>
              </a:rPr>
              <a:t> le </a:t>
            </a:r>
            <a:r>
              <a:rPr lang="de-CH" sz="1200" dirty="0" err="1">
                <a:latin typeface="+mn-lt"/>
              </a:rPr>
              <a:t>portent</a:t>
            </a:r>
            <a:r>
              <a:rPr lang="de-CH" sz="1200" dirty="0">
                <a:latin typeface="+mn-lt"/>
              </a:rPr>
              <a:t> </a:t>
            </a:r>
            <a:r>
              <a:rPr lang="de-CH" sz="1200" dirty="0" err="1">
                <a:latin typeface="+mn-lt"/>
              </a:rPr>
              <a:t>sont</a:t>
            </a:r>
            <a:r>
              <a:rPr lang="de-CH" sz="1200" dirty="0">
                <a:latin typeface="+mn-lt"/>
              </a:rPr>
              <a:t> la </a:t>
            </a:r>
            <a:r>
              <a:rPr lang="de-CH" sz="1200" dirty="0" err="1">
                <a:latin typeface="+mn-lt"/>
              </a:rPr>
              <a:t>solidarité</a:t>
            </a:r>
            <a:r>
              <a:rPr lang="de-CH" sz="1200" dirty="0">
                <a:latin typeface="+mn-lt"/>
              </a:rPr>
              <a:t> et </a:t>
            </a:r>
            <a:r>
              <a:rPr lang="de-CH" sz="1200" dirty="0" err="1">
                <a:latin typeface="+mn-lt"/>
              </a:rPr>
              <a:t>l’empowerment</a:t>
            </a:r>
            <a:r>
              <a:rPr lang="de-CH" sz="1200" dirty="0">
                <a:latin typeface="+mn-lt"/>
              </a:rPr>
              <a:t> (</a:t>
            </a:r>
            <a:r>
              <a:rPr lang="de-CH" sz="1200" dirty="0" err="1">
                <a:latin typeface="+mn-lt"/>
              </a:rPr>
              <a:t>renforcement</a:t>
            </a:r>
            <a:r>
              <a:rPr lang="de-CH" sz="1200" dirty="0">
                <a:latin typeface="+mn-lt"/>
              </a:rPr>
              <a:t> des </a:t>
            </a:r>
            <a:r>
              <a:rPr lang="de-CH" sz="1200" dirty="0" err="1">
                <a:latin typeface="+mn-lt"/>
              </a:rPr>
              <a:t>capacités</a:t>
            </a:r>
            <a:r>
              <a:rPr lang="fr-CH" sz="1200" b="0" i="0" u="none" strike="noStrike" baseline="0" dirty="0">
                <a:latin typeface="+mn-lt"/>
              </a:rPr>
              <a:t>, qui consiste à transmettre directement aux bénéficiaires les connaissances nécessaires à leur développement</a:t>
            </a:r>
            <a:r>
              <a:rPr lang="de-CH" sz="1200" dirty="0">
                <a:latin typeface="+mn-lt"/>
              </a:rPr>
              <a:t>).</a:t>
            </a:r>
          </a:p>
          <a:p>
            <a:r>
              <a:rPr lang="fr-CH" sz="1200" b="0" i="0" u="none" strike="noStrike" baseline="0" dirty="0">
                <a:latin typeface="+mn-lt"/>
              </a:rPr>
              <a:t>Le travail d'</a:t>
            </a:r>
            <a:r>
              <a:rPr lang="fr-CH" sz="1200" b="0" i="0" u="none" strike="noStrike" baseline="0" dirty="0" err="1">
                <a:latin typeface="+mn-lt"/>
              </a:rPr>
              <a:t>AdC</a:t>
            </a:r>
            <a:r>
              <a:rPr lang="fr-CH" sz="1200" b="0" i="0" u="none" strike="noStrike" baseline="0" dirty="0">
                <a:latin typeface="+mn-lt"/>
              </a:rPr>
              <a:t> porte ses fruits, puisque dans les communautés soutenues, on constate une augmentation de la production agricole et diminution de la soudure (période de pénurie alimentaire entre deux récoltes).</a:t>
            </a:r>
            <a:endParaRPr lang="de-CH" sz="1200" dirty="0">
              <a:latin typeface="+mn-l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4</a:t>
            </a:fld>
            <a:endParaRPr lang="de-CH" altLang="x-none"/>
          </a:p>
        </p:txBody>
      </p:sp>
    </p:spTree>
    <p:extLst>
      <p:ext uri="{BB962C8B-B14F-4D97-AF65-F5344CB8AC3E}">
        <p14:creationId xmlns:p14="http://schemas.microsoft.com/office/powerpoint/2010/main" val="404671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latin typeface="+mn-lt"/>
              </a:rPr>
              <a:t>Le Burkina Faso, « Le </a:t>
            </a:r>
            <a:r>
              <a:rPr lang="de-CH" dirty="0" err="1">
                <a:latin typeface="+mn-lt"/>
              </a:rPr>
              <a:t>pays</a:t>
            </a:r>
            <a:r>
              <a:rPr lang="de-CH" dirty="0">
                <a:latin typeface="+mn-lt"/>
              </a:rPr>
              <a:t> des Hommes </a:t>
            </a:r>
            <a:r>
              <a:rPr lang="de-CH" dirty="0" err="1">
                <a:latin typeface="+mn-lt"/>
              </a:rPr>
              <a:t>intègres</a:t>
            </a:r>
            <a:r>
              <a:rPr lang="de-CH" dirty="0">
                <a:latin typeface="+mn-lt"/>
              </a:rPr>
              <a:t> », </a:t>
            </a:r>
            <a:r>
              <a:rPr lang="de-CH" dirty="0" err="1">
                <a:latin typeface="+mn-lt"/>
              </a:rPr>
              <a:t>n’a</a:t>
            </a:r>
            <a:r>
              <a:rPr lang="de-CH" dirty="0">
                <a:latin typeface="+mn-lt"/>
              </a:rPr>
              <a:t> </a:t>
            </a:r>
            <a:r>
              <a:rPr lang="de-CH" dirty="0" err="1">
                <a:latin typeface="+mn-lt"/>
              </a:rPr>
              <a:t>pas</a:t>
            </a:r>
            <a:r>
              <a:rPr lang="de-CH" dirty="0">
                <a:latin typeface="+mn-lt"/>
              </a:rPr>
              <a:t> </a:t>
            </a:r>
            <a:r>
              <a:rPr lang="de-CH" dirty="0" err="1">
                <a:latin typeface="+mn-lt"/>
              </a:rPr>
              <a:t>d’accès</a:t>
            </a:r>
            <a:r>
              <a:rPr lang="de-CH" dirty="0">
                <a:latin typeface="+mn-lt"/>
              </a:rPr>
              <a:t> à la </a:t>
            </a:r>
            <a:r>
              <a:rPr lang="de-CH" dirty="0" err="1">
                <a:latin typeface="+mn-lt"/>
              </a:rPr>
              <a:t>mer</a:t>
            </a:r>
            <a:r>
              <a:rPr lang="de-CH" dirty="0">
                <a:latin typeface="+mn-lt"/>
              </a:rPr>
              <a:t>. </a:t>
            </a:r>
          </a:p>
          <a:p>
            <a:r>
              <a:rPr lang="fr-CH" dirty="0">
                <a:latin typeface="+mn-lt"/>
              </a:rPr>
              <a:t>Le pays présente deux grands types de climats : le nord, couvert de prairies, se caractérise par des steppes semi-arides et par trois à cinq mois de précipitations souvent erratiques. Dans le sud, où la couverture végétale est dominée par des forêts clairsemées, le climat est plus tropical, avec des précipitations plus importantes. </a:t>
            </a:r>
          </a:p>
          <a:p>
            <a:endParaRPr lang="de-CH" dirty="0">
              <a:latin typeface="+mn-lt"/>
            </a:endParaRPr>
          </a:p>
          <a:p>
            <a:r>
              <a:rPr lang="de-CH" u="sng" dirty="0" err="1">
                <a:latin typeface="+mn-lt"/>
              </a:rPr>
              <a:t>Quelques</a:t>
            </a:r>
            <a:r>
              <a:rPr lang="de-CH" u="sng" dirty="0">
                <a:latin typeface="+mn-lt"/>
              </a:rPr>
              <a:t> </a:t>
            </a:r>
            <a:r>
              <a:rPr lang="de-CH" u="sng" dirty="0" err="1">
                <a:latin typeface="+mn-lt"/>
              </a:rPr>
              <a:t>chiffres</a:t>
            </a:r>
            <a:r>
              <a:rPr lang="de-CH" u="sng" dirty="0">
                <a:latin typeface="+mn-lt"/>
              </a:rPr>
              <a:t> :</a:t>
            </a:r>
          </a:p>
          <a:p>
            <a:r>
              <a:rPr lang="fr-CH" dirty="0">
                <a:latin typeface="+mn-lt"/>
              </a:rPr>
              <a:t>20.9 millions d’</a:t>
            </a:r>
            <a:r>
              <a:rPr lang="fr-CH" dirty="0" err="1">
                <a:latin typeface="+mn-lt"/>
              </a:rPr>
              <a:t>habitant.e.s</a:t>
            </a:r>
            <a:r>
              <a:rPr lang="fr-CH" dirty="0">
                <a:latin typeface="+mn-lt"/>
              </a:rPr>
              <a:t> (8.6 millions en Suisse!) </a:t>
            </a:r>
          </a:p>
          <a:p>
            <a:r>
              <a:rPr lang="fr-CH" dirty="0">
                <a:latin typeface="+mn-lt"/>
              </a:rPr>
              <a:t>Superficie de 274’200km</a:t>
            </a:r>
            <a:r>
              <a:rPr lang="fr-CH" baseline="30000" dirty="0">
                <a:latin typeface="+mn-lt"/>
              </a:rPr>
              <a:t>2</a:t>
            </a:r>
            <a:r>
              <a:rPr lang="fr-CH" dirty="0">
                <a:latin typeface="+mn-lt"/>
              </a:rPr>
              <a:t> (6 fois la Suisse!)</a:t>
            </a:r>
          </a:p>
          <a:p>
            <a:r>
              <a:rPr lang="fr-CH" dirty="0">
                <a:latin typeface="+mn-lt"/>
              </a:rPr>
              <a:t>70 langues dont 66 langues indigènes, une langue officielle, le français, maitrisée réellement par 20% de la population uniquement. (</a:t>
            </a:r>
            <a:r>
              <a:rPr lang="fr-CH" dirty="0" err="1">
                <a:latin typeface="+mn-lt"/>
              </a:rPr>
              <a:t>Mooré</a:t>
            </a:r>
            <a:r>
              <a:rPr lang="fr-CH" dirty="0">
                <a:latin typeface="+mn-lt"/>
              </a:rPr>
              <a:t>, Dioula, </a:t>
            </a:r>
            <a:r>
              <a:rPr lang="fr-CH" dirty="0" err="1">
                <a:latin typeface="+mn-lt"/>
              </a:rPr>
              <a:t>Fula</a:t>
            </a:r>
            <a:r>
              <a:rPr lang="fr-CH" dirty="0">
                <a:latin typeface="+mn-lt"/>
              </a:rPr>
              <a:t>, comme langues officielles régionales)</a:t>
            </a:r>
          </a:p>
          <a:p>
            <a:r>
              <a:rPr lang="fr-CH" dirty="0">
                <a:latin typeface="+mn-lt"/>
              </a:rPr>
              <a:t>Indépendant depuis 1960 (colonie française)</a:t>
            </a:r>
          </a:p>
          <a:p>
            <a:r>
              <a:rPr lang="fr-CH" dirty="0">
                <a:latin typeface="+mn-lt"/>
              </a:rPr>
              <a:t>IDH (indice de développement humain) : 182</a:t>
            </a:r>
            <a:r>
              <a:rPr lang="fr-CH" baseline="30000" dirty="0">
                <a:latin typeface="+mn-lt"/>
              </a:rPr>
              <a:t>e</a:t>
            </a:r>
            <a:r>
              <a:rPr lang="fr-CH" dirty="0">
                <a:latin typeface="+mn-lt"/>
              </a:rPr>
              <a:t> sur 189 pays -&gt; pauvreté généralisée</a:t>
            </a: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5</a:t>
            </a:fld>
            <a:endParaRPr lang="de-CH" altLang="x-none"/>
          </a:p>
        </p:txBody>
      </p:sp>
    </p:spTree>
    <p:extLst>
      <p:ext uri="{BB962C8B-B14F-4D97-AF65-F5344CB8AC3E}">
        <p14:creationId xmlns:p14="http://schemas.microsoft.com/office/powerpoint/2010/main" val="308695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H" sz="1200" b="0" i="0" u="none" strike="noStrike" baseline="0" dirty="0">
                <a:latin typeface="+mn-lt"/>
              </a:rPr>
              <a:t>Au Burkina Faso, les terres arables déclinent (déforestation, sécheresse, changements climatiques et tensions sur le sous-sols avec les mines d’or)</a:t>
            </a:r>
          </a:p>
          <a:p>
            <a:pPr algn="l"/>
            <a:r>
              <a:rPr lang="fr-CH" sz="1200" dirty="0">
                <a:latin typeface="+mn-lt"/>
              </a:rPr>
              <a:t>Globalement, 80 à 90 % de la population pratique l’agriculture à petite échelle (exploitations familiales) dont elle dépend fortement pour vivre et assurer sa sécurité alimentaire. Les inquiétudes face aux effets du changement climatique sont donc vives, notamment au niveau de la hausse de la température, de la disponibilité de l’eau (la sécheresse se renforce, les saisons des pluies deviennent irrégulières) et du risque d’inondations et autres épisodes météorologiques extrêmes.</a:t>
            </a:r>
            <a:endParaRPr lang="fr-CH" sz="1200" b="0" i="0" u="none" strike="noStrike" baseline="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dirty="0">
                <a:latin typeface="+mn-lt"/>
              </a:rPr>
              <a:t>Le Burkina n’a jamais connu de vraie guerre. Cependant, </a:t>
            </a:r>
            <a:r>
              <a:rPr lang="fr-CH" sz="1200" b="0" i="0" u="none" strike="noStrike" baseline="0" dirty="0">
                <a:latin typeface="+mn-lt"/>
              </a:rPr>
              <a:t>les attaques terroristes s’intensifient générant u</a:t>
            </a:r>
            <a:r>
              <a:rPr lang="fr-CH" sz="1200" dirty="0">
                <a:latin typeface="+mn-lt"/>
              </a:rPr>
              <a:t>ne insécurité grandissante. Elle se traduit par des </a:t>
            </a:r>
            <a:r>
              <a:rPr lang="fr-CH" sz="1200" b="0" i="0" u="none" strike="noStrike" baseline="0" dirty="0">
                <a:latin typeface="+mn-lt"/>
              </a:rPr>
              <a:t>déplacements forcés pour fuir les violences, un a</a:t>
            </a:r>
            <a:r>
              <a:rPr lang="fr-CH" sz="1200" dirty="0">
                <a:latin typeface="+mn-lt"/>
              </a:rPr>
              <a:t>ccès réduit aux terres ou aux autres moyens de production, un impact psychologique indéniable et une fragilisation du « vivre ensemble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baseline="0" dirty="0">
                <a:latin typeface="+mn-lt"/>
              </a:rPr>
              <a:t>-&gt; un fort potentiel !</a:t>
            </a:r>
          </a:p>
          <a:p>
            <a:endParaRPr lang="de-CH" dirty="0"/>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6</a:t>
            </a:fld>
            <a:endParaRPr lang="de-CH" altLang="x-none"/>
          </a:p>
        </p:txBody>
      </p:sp>
    </p:spTree>
    <p:extLst>
      <p:ext uri="{BB962C8B-B14F-4D97-AF65-F5344CB8AC3E}">
        <p14:creationId xmlns:p14="http://schemas.microsoft.com/office/powerpoint/2010/main" val="110413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altLang="de-DE" sz="1200" dirty="0">
                <a:latin typeface="+mn-lt"/>
              </a:rPr>
              <a:t>Le programme </a:t>
            </a:r>
            <a:r>
              <a:rPr lang="fr-CH" altLang="de-DE" sz="1200" i="0" dirty="0">
                <a:latin typeface="+mn-lt"/>
              </a:rPr>
              <a:t>d’Action de Carême accompagne </a:t>
            </a:r>
            <a:r>
              <a:rPr lang="fr-CH" altLang="de-DE" sz="1200" dirty="0">
                <a:latin typeface="+mn-lt"/>
              </a:rPr>
              <a:t>des communautés rurales, afin d’améliorer leur sécurité alimentaire, notamment à travers un soutien pour sécuriser leur accès à la terre et une agriculture responsable et adaptée au climat. Par exemple, la Fédération </a:t>
            </a:r>
            <a:r>
              <a:rPr lang="fr-CH" altLang="de-DE" sz="1200" dirty="0" err="1">
                <a:latin typeface="+mn-lt"/>
              </a:rPr>
              <a:t>Lougouzena</a:t>
            </a:r>
            <a:r>
              <a:rPr lang="fr-CH" altLang="de-DE" sz="1200" dirty="0">
                <a:latin typeface="+mn-lt"/>
              </a:rPr>
              <a:t>, partenaire </a:t>
            </a:r>
            <a:r>
              <a:rPr lang="fr-CH" altLang="de-DE" sz="1200" dirty="0" err="1">
                <a:latin typeface="+mn-lt"/>
              </a:rPr>
              <a:t>d’AdC</a:t>
            </a:r>
            <a:r>
              <a:rPr lang="fr-CH" altLang="de-DE" sz="1200" dirty="0">
                <a:latin typeface="+mn-lt"/>
              </a:rPr>
              <a:t>, regroupe plus de 1’500 femmes (issues de différents groupements) </a:t>
            </a:r>
            <a:r>
              <a:rPr lang="fr-CH" sz="1200" b="0" i="0" u="none" strike="noStrike" baseline="0" dirty="0">
                <a:latin typeface="+mn-lt"/>
              </a:rPr>
              <a:t>dans la zone du Nahouri au Sud de la capitale Ouagadougou. Dans cette région, </a:t>
            </a:r>
            <a:r>
              <a:rPr lang="fr-CH" sz="1200" b="0" i="0" u="none" strike="noStrike" baseline="0" dirty="0">
                <a:solidFill>
                  <a:srgbClr val="0D0D0D"/>
                </a:solidFill>
                <a:latin typeface="+mn-lt"/>
              </a:rPr>
              <a:t>il pleut de moins en moins et les périodes de sécheresse s’allongent. Les récoltes de céréales en sont fortement impactées et peuvent, dans le pire des cas, être totalement perdues. Cette situation entraîne une pénurie alimentaire prolongée avant la période de récolte, lorsque les greniers sont déjà vides. Les familles doivent s'endetter pour pouvoir acheter de la nourriture et tombent ainsi dans la spirale de l'endettement.</a:t>
            </a:r>
            <a:endParaRPr lang="de-CH" altLang="de-DE" sz="1200" dirty="0">
              <a:latin typeface="+mn-lt"/>
            </a:endParaRPr>
          </a:p>
          <a:p>
            <a:endParaRPr lang="de-CH" dirty="0"/>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7</a:t>
            </a:fld>
            <a:endParaRPr lang="de-CH" altLang="x-none"/>
          </a:p>
        </p:txBody>
      </p:sp>
    </p:spTree>
    <p:extLst>
      <p:ext uri="{BB962C8B-B14F-4D97-AF65-F5344CB8AC3E}">
        <p14:creationId xmlns:p14="http://schemas.microsoft.com/office/powerpoint/2010/main" val="17344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baseline="0" dirty="0">
                <a:latin typeface="+mn-lt"/>
              </a:rPr>
              <a:t>Les femmes de la Fédération </a:t>
            </a:r>
            <a:r>
              <a:rPr lang="fr-CH" sz="1200" b="0" i="0" u="none" strike="noStrike" baseline="0" dirty="0" err="1">
                <a:latin typeface="+mn-lt"/>
              </a:rPr>
              <a:t>Lougouzena</a:t>
            </a:r>
            <a:r>
              <a:rPr lang="fr-CH" sz="1200" b="0" i="0" u="none" strike="noStrike" baseline="0" dirty="0">
                <a:latin typeface="+mn-lt"/>
              </a:rPr>
              <a:t> cultivent des champs en groupes, de manière solidaire et durable. Pour limiter leur dépendance à des intrants coûteux et toxiques, elles bénéficient de formation à des pratiques agroécologiques. Elles apprennent ainsi à fabriquer du compost et de l’engrais liquide biologique pour enrichir les sols, ainsi que des techniques de restauration des sols. Elles sont aussi accompagnées pour l’utilisation de semences adaptées au contexte local et aux changements climatiques. Elles bénéficient également de formation et d’un accompagnement en agroforesterie – qui consiste à associer dans les cultures des arbres fruitiers, des légumes et des tubercules.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0" i="0" u="none" strike="noStrike" baseline="0" dirty="0">
                <a:latin typeface="+mn-lt"/>
              </a:rPr>
              <a:t>Quatre champs de formation ont été créés, afin que les personnes formées puissent transmettre leur savoir. </a:t>
            </a:r>
            <a:endParaRPr lang="fr-CH" sz="1200" b="0" i="0" u="none" strike="noStrike" baseline="0" dirty="0">
              <a:solidFill>
                <a:srgbClr val="0D0D0D"/>
              </a:solidFill>
              <a:highlight>
                <a:srgbClr val="FFFF00"/>
              </a:highlight>
              <a:latin typeface="+mn-lt"/>
            </a:endParaRP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8</a:t>
            </a:fld>
            <a:endParaRPr lang="de-CH" altLang="x-none"/>
          </a:p>
        </p:txBody>
      </p:sp>
    </p:spTree>
    <p:extLst>
      <p:ext uri="{BB962C8B-B14F-4D97-AF65-F5344CB8AC3E}">
        <p14:creationId xmlns:p14="http://schemas.microsoft.com/office/powerpoint/2010/main" val="103760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0" algn="l" rtl="0"/>
            <a:r>
              <a:rPr lang="fr-CH" sz="1200" b="0" i="0" u="none" strike="noStrike" baseline="0" dirty="0">
                <a:latin typeface="Calibri" panose="020F0502020204030204" pitchFamily="34" charset="0"/>
              </a:rPr>
              <a:t>Les femmes utilisent les compétences acquises grâce au projet à la fois dans leurs potagers et champs familiaux, et dans leurs champs communautaires. Les récoltes de ces champs communautaires sont réparties de manière solidaire, selon des décisions du groupe. Elles sont parfois stockées directement dans le grenier solidaire, où les familles dans le besoin pourront venir chercher des céréales, soit distribuées directement à chaque ménage en fonction de leurs besoins.</a:t>
            </a:r>
          </a:p>
        </p:txBody>
      </p:sp>
      <p:sp>
        <p:nvSpPr>
          <p:cNvPr id="4" name="Espace réservé du numéro de diapositive 3"/>
          <p:cNvSpPr>
            <a:spLocks noGrp="1"/>
          </p:cNvSpPr>
          <p:nvPr>
            <p:ph type="sldNum" sz="quarter" idx="10"/>
          </p:nvPr>
        </p:nvSpPr>
        <p:spPr/>
        <p:txBody>
          <a:bodyPr/>
          <a:lstStyle/>
          <a:p>
            <a:pPr>
              <a:defRPr/>
            </a:pPr>
            <a:fld id="{31AB54B6-8CA2-4D24-9AA1-87C4ECEA1D57}" type="slidenum">
              <a:rPr lang="de-CH" altLang="x-none" smtClean="0"/>
              <a:pPr>
                <a:defRPr/>
              </a:pPr>
              <a:t>9</a:t>
            </a:fld>
            <a:endParaRPr lang="de-CH" altLang="x-none"/>
          </a:p>
        </p:txBody>
      </p:sp>
    </p:spTree>
    <p:extLst>
      <p:ext uri="{BB962C8B-B14F-4D97-AF65-F5344CB8AC3E}">
        <p14:creationId xmlns:p14="http://schemas.microsoft.com/office/powerpoint/2010/main" val="3574566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2B53F8BA-64C8-5C4B-BE0A-23D072ADC9B4}"/>
              </a:ext>
            </a:extLst>
          </p:cNvPr>
          <p:cNvSpPr>
            <a:spLocks noGrp="1"/>
          </p:cNvSpPr>
          <p:nvPr>
            <p:ph type="pic" sz="quarter" idx="10"/>
          </p:nvPr>
        </p:nvSpPr>
        <p:spPr>
          <a:xfrm>
            <a:off x="0" y="0"/>
            <a:ext cx="9144000" cy="3322553"/>
          </a:xfrm>
          <a:prstGeom prst="rect">
            <a:avLst/>
          </a:prstGeom>
        </p:spPr>
        <p:txBody>
          <a:bodyPr/>
          <a:lstStyle/>
          <a:p>
            <a:endParaRPr lang="de-DE" dirty="0"/>
          </a:p>
        </p:txBody>
      </p:sp>
      <p:sp>
        <p:nvSpPr>
          <p:cNvPr id="5" name="Rectangle 28">
            <a:extLst>
              <a:ext uri="{FF2B5EF4-FFF2-40B4-BE49-F238E27FC236}">
                <a16:creationId xmlns:a16="http://schemas.microsoft.com/office/drawing/2014/main" id="{1EDC5961-24BB-4748-B008-A0207E90270A}"/>
              </a:ext>
            </a:extLst>
          </p:cNvPr>
          <p:cNvSpPr>
            <a:spLocks noChangeArrowheads="1"/>
          </p:cNvSpPr>
          <p:nvPr userDrawn="1"/>
        </p:nvSpPr>
        <p:spPr bwMode="auto">
          <a:xfrm>
            <a:off x="315692" y="4884125"/>
            <a:ext cx="3949181" cy="176486"/>
          </a:xfrm>
          <a:prstGeom prst="rect">
            <a:avLst/>
          </a:prstGeom>
          <a:noFill/>
          <a:ln w="9525">
            <a:noFill/>
            <a:miter lim="800000"/>
            <a:headEnd/>
            <a:tailEnd/>
          </a:ln>
          <a:effectLst/>
        </p:spPr>
        <p:txBody>
          <a:bodyPr lIns="0" tIns="0" rIns="0" bIns="0"/>
          <a:lstStyle>
            <a:lvl1pPr eaLnBrk="0" hangingPunct="0">
              <a:defRPr sz="2400">
                <a:solidFill>
                  <a:schemeClr val="tx1"/>
                </a:solidFill>
                <a:latin typeface="MetaPlusNormal-Roman" charset="0"/>
                <a:ea typeface="ＭＳ Ｐゴシック" charset="-128"/>
              </a:defRPr>
            </a:lvl1pPr>
            <a:lvl2pPr marL="37931725" indent="-37474525" eaLnBrk="0" hangingPunct="0">
              <a:defRPr sz="2400">
                <a:solidFill>
                  <a:schemeClr val="tx1"/>
                </a:solidFill>
                <a:latin typeface="MetaPlusNormal-Roman" charset="0"/>
                <a:ea typeface="ＭＳ Ｐゴシック" charset="-128"/>
              </a:defRPr>
            </a:lvl2pPr>
            <a:lvl3pPr eaLnBrk="0" hangingPunct="0">
              <a:defRPr sz="2400">
                <a:solidFill>
                  <a:schemeClr val="tx1"/>
                </a:solidFill>
                <a:latin typeface="MetaPlusNormal-Roman" charset="0"/>
                <a:ea typeface="ＭＳ Ｐゴシック" charset="-128"/>
              </a:defRPr>
            </a:lvl3pPr>
            <a:lvl4pPr eaLnBrk="0" hangingPunct="0">
              <a:defRPr sz="2400">
                <a:solidFill>
                  <a:schemeClr val="tx1"/>
                </a:solidFill>
                <a:latin typeface="MetaPlusNormal-Roman" charset="0"/>
                <a:ea typeface="ＭＳ Ｐゴシック" charset="-128"/>
              </a:defRPr>
            </a:lvl4pPr>
            <a:lvl5pPr eaLnBrk="0" hangingPunct="0">
              <a:defRPr sz="2400">
                <a:solidFill>
                  <a:schemeClr val="tx1"/>
                </a:solidFill>
                <a:latin typeface="MetaPlusNormal-Roman" charset="0"/>
                <a:ea typeface="ＭＳ Ｐゴシック" charset="-128"/>
              </a:defRPr>
            </a:lvl5pPr>
            <a:lvl6pPr marL="457200" eaLnBrk="0" fontAlgn="base" hangingPunct="0">
              <a:spcBef>
                <a:spcPct val="0"/>
              </a:spcBef>
              <a:spcAft>
                <a:spcPct val="0"/>
              </a:spcAft>
              <a:defRPr sz="2400">
                <a:solidFill>
                  <a:schemeClr val="tx1"/>
                </a:solidFill>
                <a:latin typeface="MetaPlusNormal-Roman" charset="0"/>
                <a:ea typeface="ＭＳ Ｐゴシック" charset="-128"/>
              </a:defRPr>
            </a:lvl6pPr>
            <a:lvl7pPr marL="914400" eaLnBrk="0" fontAlgn="base" hangingPunct="0">
              <a:spcBef>
                <a:spcPct val="0"/>
              </a:spcBef>
              <a:spcAft>
                <a:spcPct val="0"/>
              </a:spcAft>
              <a:defRPr sz="2400">
                <a:solidFill>
                  <a:schemeClr val="tx1"/>
                </a:solidFill>
                <a:latin typeface="MetaPlusNormal-Roman" charset="0"/>
                <a:ea typeface="ＭＳ Ｐゴシック" charset="-128"/>
              </a:defRPr>
            </a:lvl7pPr>
            <a:lvl8pPr marL="1371600" eaLnBrk="0" fontAlgn="base" hangingPunct="0">
              <a:spcBef>
                <a:spcPct val="0"/>
              </a:spcBef>
              <a:spcAft>
                <a:spcPct val="0"/>
              </a:spcAft>
              <a:defRPr sz="2400">
                <a:solidFill>
                  <a:schemeClr val="tx1"/>
                </a:solidFill>
                <a:latin typeface="MetaPlusNormal-Roman" charset="0"/>
                <a:ea typeface="ＭＳ Ｐゴシック" charset="-128"/>
              </a:defRPr>
            </a:lvl8pPr>
            <a:lvl9pPr marL="1828800" eaLnBrk="0" fontAlgn="base" hangingPunct="0">
              <a:spcBef>
                <a:spcPct val="0"/>
              </a:spcBef>
              <a:spcAft>
                <a:spcPct val="0"/>
              </a:spcAft>
              <a:defRPr sz="2400">
                <a:solidFill>
                  <a:schemeClr val="tx1"/>
                </a:solidFill>
                <a:latin typeface="MetaPlusNormal-Roman" charset="0"/>
                <a:ea typeface="ＭＳ Ｐゴシック" charset="-128"/>
              </a:defRPr>
            </a:lvl9pPr>
          </a:lstStyle>
          <a:p>
            <a:pPr eaLnBrk="1" hangingPunct="1">
              <a:buClr>
                <a:schemeClr val="tx1"/>
              </a:buClr>
              <a:defRPr/>
            </a:pPr>
            <a:r>
              <a:rPr lang="de-CH" altLang="x-none" sz="700" b="0" i="0" baseline="0" dirty="0">
                <a:latin typeface="Fira Sans Light" panose="020B0403050000020004" pitchFamily="34" charset="0"/>
              </a:rPr>
              <a:t>© </a:t>
            </a:r>
            <a:r>
              <a:rPr lang="de-CH" altLang="x-none" sz="700" b="0" i="0" baseline="0" dirty="0" err="1">
                <a:latin typeface="Fira Sans Light" panose="020B0403050000020004" pitchFamily="34" charset="0"/>
              </a:rPr>
              <a:t>Campagne</a:t>
            </a:r>
            <a:r>
              <a:rPr lang="de-CH" altLang="x-none" sz="700" b="0" i="0" baseline="0" dirty="0">
                <a:latin typeface="Fira Sans Light" panose="020B0403050000020004" pitchFamily="34" charset="0"/>
              </a:rPr>
              <a:t> </a:t>
            </a:r>
            <a:r>
              <a:rPr lang="fr-CH" altLang="x-none" sz="700" b="0" i="0" baseline="0" noProof="0" dirty="0">
                <a:latin typeface="Fira Sans Light" panose="020B0403050000020004" pitchFamily="34" charset="0"/>
              </a:rPr>
              <a:t>œcuménique</a:t>
            </a:r>
            <a:r>
              <a:rPr lang="de-CH" altLang="x-none" sz="700" b="0" i="0" baseline="0" dirty="0">
                <a:latin typeface="Fira Sans Light" panose="020B0403050000020004" pitchFamily="34" charset="0"/>
              </a:rPr>
              <a:t>  </a:t>
            </a:r>
            <a:endParaRPr lang="de-CH" altLang="x-none" sz="700" b="0" i="0" baseline="0" dirty="0">
              <a:latin typeface="Fira Sans Light" panose="020B0403050000020004" pitchFamily="34" charset="0"/>
              <a:ea typeface="Fira Sans Light" panose="020B0403050000020004" pitchFamily="34" charset="0"/>
            </a:endParaRPr>
          </a:p>
        </p:txBody>
      </p:sp>
      <p:pic>
        <p:nvPicPr>
          <p:cNvPr id="14" name="Grafik 13">
            <a:extLst>
              <a:ext uri="{FF2B5EF4-FFF2-40B4-BE49-F238E27FC236}">
                <a16:creationId xmlns:a16="http://schemas.microsoft.com/office/drawing/2014/main" id="{D118F1EF-AE81-414F-A1E8-4DC377818A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2393" y="3461620"/>
            <a:ext cx="3556315" cy="1681880"/>
          </a:xfrm>
          <a:prstGeom prst="rect">
            <a:avLst/>
          </a:prstGeom>
        </p:spPr>
      </p:pic>
      <p:sp>
        <p:nvSpPr>
          <p:cNvPr id="13" name="Titel 12">
            <a:extLst>
              <a:ext uri="{FF2B5EF4-FFF2-40B4-BE49-F238E27FC236}">
                <a16:creationId xmlns:a16="http://schemas.microsoft.com/office/drawing/2014/main" id="{FB640ECB-D405-894D-92BC-2FB921440797}"/>
              </a:ext>
            </a:extLst>
          </p:cNvPr>
          <p:cNvSpPr>
            <a:spLocks noGrp="1"/>
          </p:cNvSpPr>
          <p:nvPr>
            <p:ph type="title"/>
          </p:nvPr>
        </p:nvSpPr>
        <p:spPr>
          <a:xfrm>
            <a:off x="364039" y="3583334"/>
            <a:ext cx="5270803" cy="1035179"/>
          </a:xfrm>
        </p:spPr>
        <p:txBody>
          <a:bodyPr/>
          <a:lstStyle>
            <a:lvl1pPr>
              <a:defRPr baseline="0">
                <a:latin typeface="Fira Sans Light" panose="020B0403050000020004" pitchFamily="34" charset="0"/>
                <a:ea typeface="Fira Sans Book" panose="020B0503050000020004" pitchFamily="34" charset="0"/>
              </a:defRPr>
            </a:lvl1pPr>
          </a:lstStyle>
          <a:p>
            <a:r>
              <a:rPr lang="de-DE" dirty="0"/>
              <a:t>Mastertitelformat bearbeiten</a:t>
            </a:r>
          </a:p>
        </p:txBody>
      </p:sp>
    </p:spTree>
    <p:extLst>
      <p:ext uri="{BB962C8B-B14F-4D97-AF65-F5344CB8AC3E}">
        <p14:creationId xmlns:p14="http://schemas.microsoft.com/office/powerpoint/2010/main" val="1711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 Bild,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099B736-D048-E349-9A50-078C678770E1}"/>
              </a:ext>
            </a:extLst>
          </p:cNvPr>
          <p:cNvSpPr>
            <a:spLocks noGrp="1"/>
          </p:cNvSpPr>
          <p:nvPr>
            <p:ph idx="1"/>
          </p:nvPr>
        </p:nvSpPr>
        <p:spPr>
          <a:xfrm>
            <a:off x="318734" y="1493999"/>
            <a:ext cx="4405199" cy="3165313"/>
          </a:xfrm>
          <a:prstGeom prst="rect">
            <a:avLst/>
          </a:prstGeom>
        </p:spPr>
        <p:txBody>
          <a:bodyPr/>
          <a:lstStyle>
            <a:lvl1pPr marL="223838" indent="-219075">
              <a:buClr>
                <a:srgbClr val="E00032"/>
              </a:buClr>
              <a:tabLst/>
              <a:defRPr/>
            </a:lvl1pPr>
            <a:lvl2pPr marL="449263" indent="-225425">
              <a:buClr>
                <a:srgbClr val="E00032"/>
              </a:buClr>
              <a:tabLst/>
              <a:defRPr/>
            </a:lvl2pPr>
            <a:lvl3pPr marL="668338" indent="-219075">
              <a:buClr>
                <a:srgbClr val="E00032"/>
              </a:buClr>
              <a:tabLst/>
              <a:defRPr/>
            </a:lvl3pPr>
            <a:lvl4pPr marL="892175" indent="-223838">
              <a:buClr>
                <a:srgbClr val="E00032"/>
              </a:buClr>
              <a:tabLst/>
              <a:defRPr/>
            </a:lvl4pPr>
            <a:lvl5pPr marL="1111250" indent="-219075">
              <a:buClr>
                <a:srgbClr val="E00032"/>
              </a:buClr>
              <a:tabLst/>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8" name="Bildplatzhalter 7">
            <a:extLst>
              <a:ext uri="{FF2B5EF4-FFF2-40B4-BE49-F238E27FC236}">
                <a16:creationId xmlns:a16="http://schemas.microsoft.com/office/drawing/2014/main" id="{49D096C5-D829-C045-BF46-C52884C46DCF}"/>
              </a:ext>
            </a:extLst>
          </p:cNvPr>
          <p:cNvSpPr>
            <a:spLocks noGrp="1"/>
          </p:cNvSpPr>
          <p:nvPr>
            <p:ph type="pic" sz="quarter" idx="10"/>
          </p:nvPr>
        </p:nvSpPr>
        <p:spPr>
          <a:xfrm>
            <a:off x="5012473" y="1492250"/>
            <a:ext cx="3807677" cy="3167062"/>
          </a:xfrm>
          <a:prstGeom prst="rect">
            <a:avLst/>
          </a:prstGeom>
        </p:spPr>
        <p:txBody>
          <a:bodyPr/>
          <a:lstStyle/>
          <a:p>
            <a:endParaRPr lang="de-DE" dirty="0"/>
          </a:p>
        </p:txBody>
      </p:sp>
      <p:sp>
        <p:nvSpPr>
          <p:cNvPr id="5" name="Titelplatzhalter 16">
            <a:extLst>
              <a:ext uri="{FF2B5EF4-FFF2-40B4-BE49-F238E27FC236}">
                <a16:creationId xmlns:a16="http://schemas.microsoft.com/office/drawing/2014/main" id="{39AAED21-C224-DB40-9E29-BBDB71B9AD04}"/>
              </a:ext>
            </a:extLst>
          </p:cNvPr>
          <p:cNvSpPr>
            <a:spLocks noGrp="1"/>
          </p:cNvSpPr>
          <p:nvPr>
            <p:ph type="title"/>
          </p:nvPr>
        </p:nvSpPr>
        <p:spPr>
          <a:xfrm>
            <a:off x="298724" y="0"/>
            <a:ext cx="7906733" cy="855519"/>
          </a:xfrm>
          <a:prstGeom prst="rect">
            <a:avLst/>
          </a:prstGeom>
        </p:spPr>
        <p:txBody>
          <a:bodyPr vert="horz" lIns="0" tIns="0" rIns="0" bIns="0" rtlCol="0" anchor="b" anchorCtr="0">
            <a:normAutofit/>
          </a:bodyPr>
          <a:lstStyle/>
          <a:p>
            <a:r>
              <a:rPr lang="de-DE" dirty="0"/>
              <a:t>Mastertitelformat bearbeiten</a:t>
            </a:r>
          </a:p>
        </p:txBody>
      </p:sp>
      <p:sp>
        <p:nvSpPr>
          <p:cNvPr id="4" name="Textplatzhalter 3">
            <a:extLst>
              <a:ext uri="{FF2B5EF4-FFF2-40B4-BE49-F238E27FC236}">
                <a16:creationId xmlns:a16="http://schemas.microsoft.com/office/drawing/2014/main" id="{2790EFC4-528F-6A4F-AE8E-B8D5A8EE87B9}"/>
              </a:ext>
            </a:extLst>
          </p:cNvPr>
          <p:cNvSpPr>
            <a:spLocks noGrp="1"/>
          </p:cNvSpPr>
          <p:nvPr>
            <p:ph type="body" sz="quarter" idx="11"/>
          </p:nvPr>
        </p:nvSpPr>
        <p:spPr>
          <a:xfrm>
            <a:off x="5012055" y="1308734"/>
            <a:ext cx="3806190" cy="177165"/>
          </a:xfrm>
        </p:spPr>
        <p:txBody>
          <a:bodyPr/>
          <a:lstStyle>
            <a:lvl1pPr marL="4763" indent="0" algn="r">
              <a:buFontTx/>
              <a:buNone/>
              <a:defRPr sz="1000" b="0" i="1">
                <a:latin typeface="Arial" panose="020B0604020202020204" pitchFamily="34" charset="0"/>
              </a:defRPr>
            </a:lvl1pPr>
            <a:lvl2pPr marL="268288" indent="0">
              <a:buFontTx/>
              <a:buNone/>
              <a:defRPr sz="1000" b="0" i="1">
                <a:latin typeface="Arial" panose="020B0604020202020204" pitchFamily="34" charset="0"/>
              </a:defRPr>
            </a:lvl2pPr>
            <a:lvl3pPr marL="449262" indent="0">
              <a:buFontTx/>
              <a:buNone/>
              <a:defRPr sz="1000" b="0" i="1">
                <a:latin typeface="Arial" panose="020B0604020202020204" pitchFamily="34" charset="0"/>
              </a:defRPr>
            </a:lvl3pPr>
            <a:lvl4pPr marL="623887" indent="0">
              <a:buFontTx/>
              <a:buNone/>
              <a:defRPr sz="1000" b="0" i="1">
                <a:latin typeface="Arial" panose="020B0604020202020204" pitchFamily="34" charset="0"/>
              </a:defRPr>
            </a:lvl4pPr>
            <a:lvl5pPr marL="800100" indent="0">
              <a:buFontTx/>
              <a:buNone/>
              <a:defRPr sz="1000" b="0" i="1">
                <a:latin typeface="Arial" panose="020B0604020202020204" pitchFamily="34" charset="0"/>
              </a:defRPr>
            </a:lvl5pPr>
          </a:lstStyle>
          <a:p>
            <a:pPr lvl="0"/>
            <a:r>
              <a:rPr lang="de-DE" dirty="0"/>
              <a:t>Mastertextformat bearbeiten</a:t>
            </a:r>
          </a:p>
        </p:txBody>
      </p:sp>
    </p:spTree>
    <p:extLst>
      <p:ext uri="{BB962C8B-B14F-4D97-AF65-F5344CB8AC3E}">
        <p14:creationId xmlns:p14="http://schemas.microsoft.com/office/powerpoint/2010/main" val="16154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Bild, 3spalti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1C3F2274-1976-DE4E-99E8-D8BA0107070B}"/>
              </a:ext>
            </a:extLst>
          </p:cNvPr>
          <p:cNvSpPr>
            <a:spLocks noGrp="1"/>
          </p:cNvSpPr>
          <p:nvPr>
            <p:ph type="body" sz="quarter" idx="13"/>
          </p:nvPr>
        </p:nvSpPr>
        <p:spPr>
          <a:xfrm>
            <a:off x="308735" y="1496948"/>
            <a:ext cx="2736000" cy="759021"/>
          </a:xfrm>
          <a:prstGeom prst="rect">
            <a:avLst/>
          </a:prstGeom>
          <a:ln>
            <a:noFill/>
          </a:ln>
        </p:spPr>
        <p:txBody>
          <a:bodyPr/>
          <a:lstStyle>
            <a:lvl1pPr marL="4763" indent="0">
              <a:buFontTx/>
              <a:buNone/>
              <a:defRPr>
                <a:solidFill>
                  <a:srgbClr val="5A8E22"/>
                </a:solidFill>
              </a:defRPr>
            </a:lvl1pPr>
            <a:lvl2pPr marL="325437" indent="0">
              <a:buFontTx/>
              <a:buNone/>
              <a:defRPr/>
            </a:lvl2pPr>
            <a:lvl3pPr marL="1001713" indent="0">
              <a:buFontTx/>
              <a:buNone/>
              <a:defRPr/>
            </a:lvl3pPr>
            <a:lvl4pPr marL="1500187" indent="0">
              <a:buFontTx/>
              <a:buNone/>
              <a:defRPr/>
            </a:lvl4pPr>
            <a:lvl5pPr marL="2001837" indent="0">
              <a:buFontTx/>
              <a:buNone/>
              <a:defRPr/>
            </a:lvl5pPr>
          </a:lstStyle>
          <a:p>
            <a:pPr lvl="0"/>
            <a:r>
              <a:rPr lang="de-DE" dirty="0"/>
              <a:t>Mastertextformat bearbeiten</a:t>
            </a:r>
          </a:p>
        </p:txBody>
      </p:sp>
      <p:sp>
        <p:nvSpPr>
          <p:cNvPr id="10" name="Textplatzhalter 7">
            <a:extLst>
              <a:ext uri="{FF2B5EF4-FFF2-40B4-BE49-F238E27FC236}">
                <a16:creationId xmlns:a16="http://schemas.microsoft.com/office/drawing/2014/main" id="{59F93739-144E-4247-8CE1-44EF0C6C7EAE}"/>
              </a:ext>
            </a:extLst>
          </p:cNvPr>
          <p:cNvSpPr>
            <a:spLocks noGrp="1"/>
          </p:cNvSpPr>
          <p:nvPr>
            <p:ph type="body" sz="quarter" idx="14"/>
          </p:nvPr>
        </p:nvSpPr>
        <p:spPr>
          <a:xfrm>
            <a:off x="3214176" y="1496948"/>
            <a:ext cx="2736000" cy="759021"/>
          </a:xfrm>
          <a:prstGeom prst="rect">
            <a:avLst/>
          </a:prstGeom>
          <a:ln>
            <a:noFill/>
          </a:ln>
        </p:spPr>
        <p:txBody>
          <a:bodyPr/>
          <a:lstStyle>
            <a:lvl1pPr marL="4763" indent="0">
              <a:buFontTx/>
              <a:buNone/>
              <a:defRPr>
                <a:solidFill>
                  <a:srgbClr val="5A8E22"/>
                </a:solidFill>
              </a:defRPr>
            </a:lvl1pPr>
            <a:lvl2pPr marL="325437" indent="0">
              <a:buFontTx/>
              <a:buNone/>
              <a:defRPr/>
            </a:lvl2pPr>
            <a:lvl3pPr marL="1001713" indent="0">
              <a:buFontTx/>
              <a:buNone/>
              <a:defRPr/>
            </a:lvl3pPr>
            <a:lvl4pPr marL="1500187" indent="0">
              <a:buFontTx/>
              <a:buNone/>
              <a:defRPr/>
            </a:lvl4pPr>
            <a:lvl5pPr marL="2001837" indent="0">
              <a:buFontTx/>
              <a:buNone/>
              <a:defRPr/>
            </a:lvl5pPr>
          </a:lstStyle>
          <a:p>
            <a:pPr lvl="0"/>
            <a:r>
              <a:rPr lang="de-DE" dirty="0"/>
              <a:t>Mastertextformat bearbeiten</a:t>
            </a:r>
          </a:p>
        </p:txBody>
      </p:sp>
      <p:sp>
        <p:nvSpPr>
          <p:cNvPr id="11" name="Textplatzhalter 7">
            <a:extLst>
              <a:ext uri="{FF2B5EF4-FFF2-40B4-BE49-F238E27FC236}">
                <a16:creationId xmlns:a16="http://schemas.microsoft.com/office/drawing/2014/main" id="{A6502A92-529A-6B46-931F-764B02BFEAD4}"/>
              </a:ext>
            </a:extLst>
          </p:cNvPr>
          <p:cNvSpPr>
            <a:spLocks noGrp="1"/>
          </p:cNvSpPr>
          <p:nvPr>
            <p:ph type="body" sz="quarter" idx="15"/>
          </p:nvPr>
        </p:nvSpPr>
        <p:spPr>
          <a:xfrm>
            <a:off x="6105806" y="1496948"/>
            <a:ext cx="2736000" cy="759021"/>
          </a:xfrm>
          <a:prstGeom prst="rect">
            <a:avLst/>
          </a:prstGeom>
          <a:ln>
            <a:noFill/>
          </a:ln>
        </p:spPr>
        <p:txBody>
          <a:bodyPr/>
          <a:lstStyle>
            <a:lvl1pPr marL="4763" indent="0">
              <a:buFontTx/>
              <a:buNone/>
              <a:defRPr>
                <a:solidFill>
                  <a:srgbClr val="5A8E22"/>
                </a:solidFill>
              </a:defRPr>
            </a:lvl1pPr>
            <a:lvl2pPr marL="325437" indent="0">
              <a:buFontTx/>
              <a:buNone/>
              <a:defRPr/>
            </a:lvl2pPr>
            <a:lvl3pPr marL="1001713" indent="0">
              <a:buFontTx/>
              <a:buNone/>
              <a:defRPr/>
            </a:lvl3pPr>
            <a:lvl4pPr marL="1500187" indent="0">
              <a:buFontTx/>
              <a:buNone/>
              <a:defRPr/>
            </a:lvl4pPr>
            <a:lvl5pPr marL="2001837" indent="0">
              <a:buFontTx/>
              <a:buNone/>
              <a:defRPr/>
            </a:lvl5pPr>
          </a:lstStyle>
          <a:p>
            <a:pPr lvl="0"/>
            <a:r>
              <a:rPr lang="de-DE" dirty="0"/>
              <a:t>Mastertextformat bearbeiten</a:t>
            </a:r>
          </a:p>
        </p:txBody>
      </p:sp>
      <p:sp>
        <p:nvSpPr>
          <p:cNvPr id="9" name="Titelplatzhalter 16">
            <a:extLst>
              <a:ext uri="{FF2B5EF4-FFF2-40B4-BE49-F238E27FC236}">
                <a16:creationId xmlns:a16="http://schemas.microsoft.com/office/drawing/2014/main" id="{2D254EF6-C889-A346-BBBF-0A4E8C7B23EB}"/>
              </a:ext>
            </a:extLst>
          </p:cNvPr>
          <p:cNvSpPr>
            <a:spLocks noGrp="1"/>
          </p:cNvSpPr>
          <p:nvPr>
            <p:ph type="title"/>
          </p:nvPr>
        </p:nvSpPr>
        <p:spPr>
          <a:xfrm>
            <a:off x="298724" y="0"/>
            <a:ext cx="7906733" cy="855519"/>
          </a:xfrm>
          <a:prstGeom prst="rect">
            <a:avLst/>
          </a:prstGeom>
        </p:spPr>
        <p:txBody>
          <a:bodyPr vert="horz" lIns="0" tIns="0" rIns="0" bIns="0" rtlCol="0" anchor="b" anchorCtr="0">
            <a:normAutofit/>
          </a:bodyPr>
          <a:lstStyle/>
          <a:p>
            <a:r>
              <a:rPr lang="de-DE" dirty="0"/>
              <a:t>Mastertitelformat bearbeiten</a:t>
            </a:r>
          </a:p>
        </p:txBody>
      </p:sp>
      <p:sp>
        <p:nvSpPr>
          <p:cNvPr id="12" name="Inhaltsplatzhalter 2">
            <a:extLst>
              <a:ext uri="{FF2B5EF4-FFF2-40B4-BE49-F238E27FC236}">
                <a16:creationId xmlns:a16="http://schemas.microsoft.com/office/drawing/2014/main" id="{839A847E-57A4-46D7-90AF-277AE69C524C}"/>
              </a:ext>
            </a:extLst>
          </p:cNvPr>
          <p:cNvSpPr>
            <a:spLocks noGrp="1"/>
          </p:cNvSpPr>
          <p:nvPr>
            <p:ph idx="1"/>
          </p:nvPr>
        </p:nvSpPr>
        <p:spPr>
          <a:xfrm>
            <a:off x="298723" y="1946786"/>
            <a:ext cx="2746012" cy="2712527"/>
          </a:xfrm>
          <a:prstGeom prst="rect">
            <a:avLst/>
          </a:prstGeom>
        </p:spPr>
        <p:txBody>
          <a:bodyPr/>
          <a:lstStyle>
            <a:lvl1pPr marL="223838" indent="-219075">
              <a:buClr>
                <a:srgbClr val="E00032"/>
              </a:buClr>
              <a:tabLst/>
              <a:defRPr/>
            </a:lvl1pPr>
            <a:lvl2pPr marL="449263" indent="-225425">
              <a:buClr>
                <a:srgbClr val="E00032"/>
              </a:buClr>
              <a:tabLst/>
              <a:defRPr/>
            </a:lvl2pPr>
            <a:lvl3pPr marL="668338" indent="-219075">
              <a:buClr>
                <a:srgbClr val="E00032"/>
              </a:buClr>
              <a:tabLst/>
              <a:defRPr/>
            </a:lvl3pPr>
            <a:lvl4pPr marL="892175" indent="-223838">
              <a:buClr>
                <a:srgbClr val="E00032"/>
              </a:buClr>
              <a:tabLst/>
              <a:defRPr/>
            </a:lvl4pPr>
            <a:lvl5pPr marL="1111250" indent="-219075">
              <a:buClr>
                <a:srgbClr val="E00032"/>
              </a:buClr>
              <a:tabLst/>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13" name="Inhaltsplatzhalter 2">
            <a:extLst>
              <a:ext uri="{FF2B5EF4-FFF2-40B4-BE49-F238E27FC236}">
                <a16:creationId xmlns:a16="http://schemas.microsoft.com/office/drawing/2014/main" id="{D2D8F529-0F2C-49EE-8B99-58096F2CCDC1}"/>
              </a:ext>
            </a:extLst>
          </p:cNvPr>
          <p:cNvSpPr>
            <a:spLocks noGrp="1"/>
          </p:cNvSpPr>
          <p:nvPr>
            <p:ph idx="16"/>
          </p:nvPr>
        </p:nvSpPr>
        <p:spPr>
          <a:xfrm>
            <a:off x="3214176" y="1952078"/>
            <a:ext cx="2746012" cy="2712527"/>
          </a:xfrm>
          <a:prstGeom prst="rect">
            <a:avLst/>
          </a:prstGeom>
        </p:spPr>
        <p:txBody>
          <a:bodyPr/>
          <a:lstStyle>
            <a:lvl1pPr marL="223838" indent="-219075">
              <a:buClr>
                <a:srgbClr val="E00032"/>
              </a:buClr>
              <a:tabLst/>
              <a:defRPr/>
            </a:lvl1pPr>
            <a:lvl2pPr marL="449263" indent="-225425">
              <a:buClr>
                <a:srgbClr val="E00032"/>
              </a:buClr>
              <a:tabLst/>
              <a:defRPr/>
            </a:lvl2pPr>
            <a:lvl3pPr marL="668338" indent="-219075">
              <a:buClr>
                <a:srgbClr val="E00032"/>
              </a:buClr>
              <a:tabLst/>
              <a:defRPr/>
            </a:lvl3pPr>
            <a:lvl4pPr marL="892175" indent="-223838">
              <a:buClr>
                <a:srgbClr val="E00032"/>
              </a:buClr>
              <a:tabLst/>
              <a:defRPr/>
            </a:lvl4pPr>
            <a:lvl5pPr marL="1111250" indent="-219075">
              <a:buClr>
                <a:srgbClr val="E00032"/>
              </a:buClr>
              <a:tabLst/>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14" name="Inhaltsplatzhalter 2">
            <a:extLst>
              <a:ext uri="{FF2B5EF4-FFF2-40B4-BE49-F238E27FC236}">
                <a16:creationId xmlns:a16="http://schemas.microsoft.com/office/drawing/2014/main" id="{7C7009EE-F98D-487E-B51C-A5C665D0228D}"/>
              </a:ext>
            </a:extLst>
          </p:cNvPr>
          <p:cNvSpPr>
            <a:spLocks noGrp="1"/>
          </p:cNvSpPr>
          <p:nvPr>
            <p:ph idx="17"/>
          </p:nvPr>
        </p:nvSpPr>
        <p:spPr>
          <a:xfrm>
            <a:off x="6119617" y="1946785"/>
            <a:ext cx="2746012" cy="2712527"/>
          </a:xfrm>
          <a:prstGeom prst="rect">
            <a:avLst/>
          </a:prstGeom>
        </p:spPr>
        <p:txBody>
          <a:bodyPr/>
          <a:lstStyle>
            <a:lvl1pPr marL="223838" indent="-219075">
              <a:buClr>
                <a:srgbClr val="E00032"/>
              </a:buClr>
              <a:tabLst/>
              <a:defRPr/>
            </a:lvl1pPr>
            <a:lvl2pPr marL="449263" indent="-225425">
              <a:buClr>
                <a:srgbClr val="E00032"/>
              </a:buClr>
              <a:tabLst/>
              <a:defRPr/>
            </a:lvl2pPr>
            <a:lvl3pPr marL="668338" indent="-219075">
              <a:buClr>
                <a:srgbClr val="E00032"/>
              </a:buClr>
              <a:tabLst/>
              <a:defRPr/>
            </a:lvl3pPr>
            <a:lvl4pPr marL="892175" indent="-223838">
              <a:buClr>
                <a:srgbClr val="E00032"/>
              </a:buClr>
              <a:tabLst/>
              <a:defRPr/>
            </a:lvl4pPr>
            <a:lvl5pPr marL="1111250" indent="-219075">
              <a:buClr>
                <a:srgbClr val="E00032"/>
              </a:buClr>
              <a:tabLst/>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Tree>
    <p:extLst>
      <p:ext uri="{BB962C8B-B14F-4D97-AF65-F5344CB8AC3E}">
        <p14:creationId xmlns:p14="http://schemas.microsoft.com/office/powerpoint/2010/main" val="284181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7" userDrawn="1">
          <p15:clr>
            <a:srgbClr val="FBAE40"/>
          </p15:clr>
        </p15:guide>
        <p15:guide id="2" pos="3833" userDrawn="1">
          <p15:clr>
            <a:srgbClr val="FBAE40"/>
          </p15:clr>
        </p15:guide>
        <p15:guide id="4" pos="2018" userDrawn="1">
          <p15:clr>
            <a:srgbClr val="FBAE40"/>
          </p15:clr>
        </p15:guide>
        <p15:guide id="5" pos="37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elle-Bild">
    <p:spTree>
      <p:nvGrpSpPr>
        <p:cNvPr id="1" name=""/>
        <p:cNvGrpSpPr/>
        <p:nvPr/>
      </p:nvGrpSpPr>
      <p:grpSpPr>
        <a:xfrm>
          <a:off x="0" y="0"/>
          <a:ext cx="0" cy="0"/>
          <a:chOff x="0" y="0"/>
          <a:chExt cx="0" cy="0"/>
        </a:xfrm>
      </p:grpSpPr>
      <p:sp>
        <p:nvSpPr>
          <p:cNvPr id="7" name="Tabellenplatzhalter 6">
            <a:extLst>
              <a:ext uri="{FF2B5EF4-FFF2-40B4-BE49-F238E27FC236}">
                <a16:creationId xmlns:a16="http://schemas.microsoft.com/office/drawing/2014/main" id="{E63A185F-C1C7-284B-A9D8-C755F17D3B3D}"/>
              </a:ext>
            </a:extLst>
          </p:cNvPr>
          <p:cNvSpPr>
            <a:spLocks noGrp="1"/>
          </p:cNvSpPr>
          <p:nvPr>
            <p:ph type="tbl" sz="quarter" idx="10"/>
          </p:nvPr>
        </p:nvSpPr>
        <p:spPr>
          <a:xfrm>
            <a:off x="324410" y="1482725"/>
            <a:ext cx="4176000" cy="3200787"/>
          </a:xfrm>
          <a:prstGeom prst="rect">
            <a:avLst/>
          </a:prstGeom>
        </p:spPr>
        <p:txBody>
          <a:bodyPr/>
          <a:lstStyle/>
          <a:p>
            <a:endParaRPr lang="de-DE" dirty="0"/>
          </a:p>
        </p:txBody>
      </p:sp>
      <p:sp>
        <p:nvSpPr>
          <p:cNvPr id="10" name="Bildplatzhalter 7">
            <a:extLst>
              <a:ext uri="{FF2B5EF4-FFF2-40B4-BE49-F238E27FC236}">
                <a16:creationId xmlns:a16="http://schemas.microsoft.com/office/drawing/2014/main" id="{644EB998-86AF-524A-8DA3-4984E402DC49}"/>
              </a:ext>
            </a:extLst>
          </p:cNvPr>
          <p:cNvSpPr>
            <a:spLocks noGrp="1"/>
          </p:cNvSpPr>
          <p:nvPr>
            <p:ph type="pic" sz="quarter" idx="11"/>
          </p:nvPr>
        </p:nvSpPr>
        <p:spPr>
          <a:xfrm>
            <a:off x="4657162" y="1492250"/>
            <a:ext cx="4176000" cy="3167062"/>
          </a:xfrm>
          <a:prstGeom prst="rect">
            <a:avLst/>
          </a:prstGeom>
        </p:spPr>
        <p:txBody>
          <a:bodyPr/>
          <a:lstStyle/>
          <a:p>
            <a:endParaRPr lang="de-DE" dirty="0"/>
          </a:p>
        </p:txBody>
      </p:sp>
      <p:sp>
        <p:nvSpPr>
          <p:cNvPr id="5" name="Titelplatzhalter 16">
            <a:extLst>
              <a:ext uri="{FF2B5EF4-FFF2-40B4-BE49-F238E27FC236}">
                <a16:creationId xmlns:a16="http://schemas.microsoft.com/office/drawing/2014/main" id="{75BF5DB1-A7F3-0B48-BCBC-D12CE9F4EC5A}"/>
              </a:ext>
            </a:extLst>
          </p:cNvPr>
          <p:cNvSpPr>
            <a:spLocks noGrp="1"/>
          </p:cNvSpPr>
          <p:nvPr>
            <p:ph type="title"/>
          </p:nvPr>
        </p:nvSpPr>
        <p:spPr>
          <a:xfrm>
            <a:off x="298724" y="0"/>
            <a:ext cx="7906733" cy="855519"/>
          </a:xfrm>
          <a:prstGeom prst="rect">
            <a:avLst/>
          </a:prstGeom>
        </p:spPr>
        <p:txBody>
          <a:bodyPr vert="horz" lIns="0" tIns="0" rIns="0" bIns="0" rtlCol="0" anchor="b" anchorCtr="0">
            <a:normAutofit/>
          </a:bodyPr>
          <a:lstStyle/>
          <a:p>
            <a:r>
              <a:rPr lang="de-DE" dirty="0"/>
              <a:t>Mastertitelformat bearbeiten</a:t>
            </a:r>
          </a:p>
        </p:txBody>
      </p:sp>
    </p:spTree>
    <p:extLst>
      <p:ext uri="{BB962C8B-B14F-4D97-AF65-F5344CB8AC3E}">
        <p14:creationId xmlns:p14="http://schemas.microsoft.com/office/powerpoint/2010/main" val="4647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reit – Bild schmal ">
    <p:spTree>
      <p:nvGrpSpPr>
        <p:cNvPr id="1" name=""/>
        <p:cNvGrpSpPr/>
        <p:nvPr/>
      </p:nvGrpSpPr>
      <p:grpSpPr>
        <a:xfrm>
          <a:off x="0" y="0"/>
          <a:ext cx="0" cy="0"/>
          <a:chOff x="0" y="0"/>
          <a:chExt cx="0" cy="0"/>
        </a:xfrm>
      </p:grpSpPr>
      <p:sp>
        <p:nvSpPr>
          <p:cNvPr id="6" name="Bildplatzhalter 3">
            <a:extLst>
              <a:ext uri="{FF2B5EF4-FFF2-40B4-BE49-F238E27FC236}">
                <a16:creationId xmlns:a16="http://schemas.microsoft.com/office/drawing/2014/main" id="{48A4E975-06EC-4744-9AF6-18046FE1733D}"/>
              </a:ext>
            </a:extLst>
          </p:cNvPr>
          <p:cNvSpPr>
            <a:spLocks noGrp="1"/>
          </p:cNvSpPr>
          <p:nvPr>
            <p:ph type="pic" sz="quarter" idx="12"/>
          </p:nvPr>
        </p:nvSpPr>
        <p:spPr>
          <a:xfrm>
            <a:off x="6093674" y="1495778"/>
            <a:ext cx="2722260" cy="3163536"/>
          </a:xfrm>
          <a:prstGeom prst="rect">
            <a:avLst/>
          </a:prstGeom>
        </p:spPr>
        <p:txBody>
          <a:bodyPr/>
          <a:lstStyle/>
          <a:p>
            <a:endParaRPr lang="de-DE" dirty="0"/>
          </a:p>
        </p:txBody>
      </p:sp>
      <p:sp>
        <p:nvSpPr>
          <p:cNvPr id="7" name="Inhaltsplatzhalter 2">
            <a:extLst>
              <a:ext uri="{FF2B5EF4-FFF2-40B4-BE49-F238E27FC236}">
                <a16:creationId xmlns:a16="http://schemas.microsoft.com/office/drawing/2014/main" id="{AC3E996A-74D9-CA48-A3A9-D10E14C4ABE8}"/>
              </a:ext>
            </a:extLst>
          </p:cNvPr>
          <p:cNvSpPr>
            <a:spLocks noGrp="1"/>
          </p:cNvSpPr>
          <p:nvPr>
            <p:ph idx="1"/>
          </p:nvPr>
        </p:nvSpPr>
        <p:spPr>
          <a:xfrm>
            <a:off x="318228" y="1493999"/>
            <a:ext cx="5642821" cy="3165313"/>
          </a:xfrm>
          <a:prstGeom prst="rect">
            <a:avLst/>
          </a:prstGeom>
        </p:spPr>
        <p:txBody>
          <a:bodyPr/>
          <a:lstStyle>
            <a:lvl1pPr marL="223838" indent="-219075">
              <a:buClr>
                <a:srgbClr val="E00032"/>
              </a:buClr>
              <a:tabLst/>
              <a:defRPr/>
            </a:lvl1pPr>
            <a:lvl2pPr marL="449263" indent="-225425">
              <a:buClr>
                <a:srgbClr val="E00032"/>
              </a:buClr>
              <a:tabLst/>
              <a:defRPr/>
            </a:lvl2pPr>
            <a:lvl3pPr marL="668338" indent="-219075">
              <a:buClr>
                <a:srgbClr val="E00032"/>
              </a:buClr>
              <a:tabLst/>
              <a:defRPr/>
            </a:lvl3pPr>
            <a:lvl4pPr marL="892175" indent="-223838">
              <a:buClr>
                <a:srgbClr val="E00032"/>
              </a:buClr>
              <a:tabLst/>
              <a:defRPr/>
            </a:lvl4pPr>
            <a:lvl5pPr marL="1111250" indent="-219075">
              <a:buClr>
                <a:srgbClr val="E00032"/>
              </a:buClr>
              <a:tabLst/>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8" name="Titelplatzhalter 16">
            <a:extLst>
              <a:ext uri="{FF2B5EF4-FFF2-40B4-BE49-F238E27FC236}">
                <a16:creationId xmlns:a16="http://schemas.microsoft.com/office/drawing/2014/main" id="{4124B850-F742-F248-80FD-CB569C35A6B4}"/>
              </a:ext>
            </a:extLst>
          </p:cNvPr>
          <p:cNvSpPr>
            <a:spLocks noGrp="1"/>
          </p:cNvSpPr>
          <p:nvPr>
            <p:ph type="title"/>
          </p:nvPr>
        </p:nvSpPr>
        <p:spPr>
          <a:xfrm>
            <a:off x="298724" y="0"/>
            <a:ext cx="7906733" cy="855519"/>
          </a:xfrm>
          <a:prstGeom prst="rect">
            <a:avLst/>
          </a:prstGeom>
        </p:spPr>
        <p:txBody>
          <a:bodyPr vert="horz" lIns="0" tIns="0" rIns="0" bIns="0" rtlCol="0" anchor="b" anchorCtr="0">
            <a:normAutofit/>
          </a:bodyPr>
          <a:lstStyle/>
          <a:p>
            <a:r>
              <a:rPr lang="de-DE" dirty="0"/>
              <a:t>Mastertitelformat bearbeiten</a:t>
            </a:r>
          </a:p>
        </p:txBody>
      </p:sp>
    </p:spTree>
    <p:extLst>
      <p:ext uri="{BB962C8B-B14F-4D97-AF65-F5344CB8AC3E}">
        <p14:creationId xmlns:p14="http://schemas.microsoft.com/office/powerpoint/2010/main" val="356552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54">
          <p15:clr>
            <a:srgbClr val="FBAE40"/>
          </p15:clr>
        </p15:guide>
        <p15:guide id="2" pos="3855">
          <p15:clr>
            <a:srgbClr val="FBAE40"/>
          </p15:clr>
        </p15:guide>
        <p15:guide id="3" pos="3991">
          <p15:clr>
            <a:srgbClr val="FBAE40"/>
          </p15:clr>
        </p15:guide>
        <p15:guide id="4" pos="229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60E2C2D-C063-3545-BAB0-E6802CEF752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93565" y="0"/>
            <a:ext cx="2306371" cy="1090747"/>
          </a:xfrm>
          <a:prstGeom prst="rect">
            <a:avLst/>
          </a:prstGeom>
        </p:spPr>
      </p:pic>
      <p:sp>
        <p:nvSpPr>
          <p:cNvPr id="11" name="Line 33">
            <a:extLst>
              <a:ext uri="{FF2B5EF4-FFF2-40B4-BE49-F238E27FC236}">
                <a16:creationId xmlns:a16="http://schemas.microsoft.com/office/drawing/2014/main" id="{415BF127-FCF7-C14F-A5AD-39A0AF29774E}"/>
              </a:ext>
            </a:extLst>
          </p:cNvPr>
          <p:cNvSpPr>
            <a:spLocks noChangeShapeType="1"/>
          </p:cNvSpPr>
          <p:nvPr userDrawn="1"/>
        </p:nvSpPr>
        <p:spPr bwMode="auto">
          <a:xfrm>
            <a:off x="318735" y="4847878"/>
            <a:ext cx="8518144" cy="0"/>
          </a:xfrm>
          <a:prstGeom prst="line">
            <a:avLst/>
          </a:prstGeom>
          <a:noFill/>
          <a:ln w="6350">
            <a:solidFill>
              <a:srgbClr val="E00032"/>
            </a:solidFill>
            <a:round/>
            <a:headEnd/>
            <a:tailEnd/>
          </a:ln>
          <a:extLst>
            <a:ext uri="{909E8E84-426E-40DD-AFC4-6F175D3DCCD1}">
              <a14:hiddenFill xmlns:a14="http://schemas.microsoft.com/office/drawing/2010/main">
                <a:noFill/>
              </a14:hiddenFill>
            </a:ext>
          </a:extLst>
        </p:spPr>
        <p:txBody>
          <a:bodyPr wrap="none" anchor="ctr"/>
          <a:lstStyle/>
          <a:p>
            <a:endParaRPr lang="de-CH" b="0" i="0" dirty="0">
              <a:latin typeface="Arial" panose="020B0604020202020204" pitchFamily="34" charset="0"/>
            </a:endParaRPr>
          </a:p>
        </p:txBody>
      </p:sp>
      <p:sp>
        <p:nvSpPr>
          <p:cNvPr id="17" name="Titelplatzhalter 16">
            <a:extLst>
              <a:ext uri="{FF2B5EF4-FFF2-40B4-BE49-F238E27FC236}">
                <a16:creationId xmlns:a16="http://schemas.microsoft.com/office/drawing/2014/main" id="{626FEB39-0939-FA4D-A3C6-71822F56BFFB}"/>
              </a:ext>
            </a:extLst>
          </p:cNvPr>
          <p:cNvSpPr>
            <a:spLocks noGrp="1"/>
          </p:cNvSpPr>
          <p:nvPr>
            <p:ph type="title"/>
          </p:nvPr>
        </p:nvSpPr>
        <p:spPr>
          <a:xfrm>
            <a:off x="298724" y="0"/>
            <a:ext cx="6371017" cy="855519"/>
          </a:xfrm>
          <a:prstGeom prst="rect">
            <a:avLst/>
          </a:prstGeom>
        </p:spPr>
        <p:txBody>
          <a:bodyPr vert="horz" lIns="0" tIns="0" rIns="0" bIns="0" rtlCol="0" anchor="b" anchorCtr="0">
            <a:normAutofit/>
          </a:bodyPr>
          <a:lstStyle/>
          <a:p>
            <a:r>
              <a:rPr lang="de-DE" dirty="0"/>
              <a:t>Mastertitelformat bearbeiten</a:t>
            </a:r>
          </a:p>
        </p:txBody>
      </p:sp>
      <p:sp>
        <p:nvSpPr>
          <p:cNvPr id="21" name="Line 33">
            <a:extLst>
              <a:ext uri="{FF2B5EF4-FFF2-40B4-BE49-F238E27FC236}">
                <a16:creationId xmlns:a16="http://schemas.microsoft.com/office/drawing/2014/main" id="{388345EA-745D-5444-A248-78459851B2C4}"/>
              </a:ext>
            </a:extLst>
          </p:cNvPr>
          <p:cNvSpPr>
            <a:spLocks noChangeShapeType="1"/>
          </p:cNvSpPr>
          <p:nvPr userDrawn="1"/>
        </p:nvSpPr>
        <p:spPr bwMode="auto">
          <a:xfrm>
            <a:off x="318735" y="915566"/>
            <a:ext cx="8518144" cy="0"/>
          </a:xfrm>
          <a:prstGeom prst="line">
            <a:avLst/>
          </a:prstGeom>
          <a:noFill/>
          <a:ln w="6350">
            <a:solidFill>
              <a:srgbClr val="E00032"/>
            </a:solidFill>
            <a:round/>
            <a:headEnd/>
            <a:tailEnd/>
          </a:ln>
          <a:extLst>
            <a:ext uri="{909E8E84-426E-40DD-AFC4-6F175D3DCCD1}">
              <a14:hiddenFill xmlns:a14="http://schemas.microsoft.com/office/drawing/2010/main">
                <a:noFill/>
              </a14:hiddenFill>
            </a:ext>
          </a:extLst>
        </p:spPr>
        <p:txBody>
          <a:bodyPr wrap="none" anchor="ctr"/>
          <a:lstStyle/>
          <a:p>
            <a:endParaRPr lang="de-CH" b="0" i="0" dirty="0">
              <a:latin typeface="Arial" panose="020B0604020202020204" pitchFamily="34" charset="0"/>
            </a:endParaRPr>
          </a:p>
        </p:txBody>
      </p:sp>
      <p:sp>
        <p:nvSpPr>
          <p:cNvPr id="23" name="Rectangle 26">
            <a:extLst>
              <a:ext uri="{FF2B5EF4-FFF2-40B4-BE49-F238E27FC236}">
                <a16:creationId xmlns:a16="http://schemas.microsoft.com/office/drawing/2014/main" id="{053F95B8-007F-9440-9693-95DA113322FD}"/>
              </a:ext>
            </a:extLst>
          </p:cNvPr>
          <p:cNvSpPr>
            <a:spLocks noGrp="1" noChangeArrowheads="1"/>
          </p:cNvSpPr>
          <p:nvPr>
            <p:ph type="body" idx="1"/>
          </p:nvPr>
        </p:nvSpPr>
        <p:spPr bwMode="auto">
          <a:xfrm>
            <a:off x="313472" y="1538603"/>
            <a:ext cx="8511793" cy="305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13" name="Rectangle 28">
            <a:extLst>
              <a:ext uri="{FF2B5EF4-FFF2-40B4-BE49-F238E27FC236}">
                <a16:creationId xmlns:a16="http://schemas.microsoft.com/office/drawing/2014/main" id="{42D3674C-8F90-804A-9E8D-2DE376B9DF9A}"/>
              </a:ext>
            </a:extLst>
          </p:cNvPr>
          <p:cNvSpPr>
            <a:spLocks noChangeArrowheads="1"/>
          </p:cNvSpPr>
          <p:nvPr userDrawn="1"/>
        </p:nvSpPr>
        <p:spPr bwMode="auto">
          <a:xfrm>
            <a:off x="315692" y="4884125"/>
            <a:ext cx="3949181" cy="176486"/>
          </a:xfrm>
          <a:prstGeom prst="rect">
            <a:avLst/>
          </a:prstGeom>
          <a:noFill/>
          <a:ln w="9525">
            <a:noFill/>
            <a:miter lim="800000"/>
            <a:headEnd/>
            <a:tailEnd/>
          </a:ln>
          <a:effectLst/>
        </p:spPr>
        <p:txBody>
          <a:bodyPr lIns="0" tIns="0" rIns="0" bIns="0"/>
          <a:lstStyle>
            <a:lvl1pPr eaLnBrk="0" hangingPunct="0">
              <a:defRPr sz="2400">
                <a:solidFill>
                  <a:schemeClr val="tx1"/>
                </a:solidFill>
                <a:latin typeface="MetaPlusNormal-Roman" charset="0"/>
                <a:ea typeface="ＭＳ Ｐゴシック" charset="-128"/>
              </a:defRPr>
            </a:lvl1pPr>
            <a:lvl2pPr marL="37931725" indent="-37474525" eaLnBrk="0" hangingPunct="0">
              <a:defRPr sz="2400">
                <a:solidFill>
                  <a:schemeClr val="tx1"/>
                </a:solidFill>
                <a:latin typeface="MetaPlusNormal-Roman" charset="0"/>
                <a:ea typeface="ＭＳ Ｐゴシック" charset="-128"/>
              </a:defRPr>
            </a:lvl2pPr>
            <a:lvl3pPr eaLnBrk="0" hangingPunct="0">
              <a:defRPr sz="2400">
                <a:solidFill>
                  <a:schemeClr val="tx1"/>
                </a:solidFill>
                <a:latin typeface="MetaPlusNormal-Roman" charset="0"/>
                <a:ea typeface="ＭＳ Ｐゴシック" charset="-128"/>
              </a:defRPr>
            </a:lvl3pPr>
            <a:lvl4pPr eaLnBrk="0" hangingPunct="0">
              <a:defRPr sz="2400">
                <a:solidFill>
                  <a:schemeClr val="tx1"/>
                </a:solidFill>
                <a:latin typeface="MetaPlusNormal-Roman" charset="0"/>
                <a:ea typeface="ＭＳ Ｐゴシック" charset="-128"/>
              </a:defRPr>
            </a:lvl4pPr>
            <a:lvl5pPr eaLnBrk="0" hangingPunct="0">
              <a:defRPr sz="2400">
                <a:solidFill>
                  <a:schemeClr val="tx1"/>
                </a:solidFill>
                <a:latin typeface="MetaPlusNormal-Roman" charset="0"/>
                <a:ea typeface="ＭＳ Ｐゴシック" charset="-128"/>
              </a:defRPr>
            </a:lvl5pPr>
            <a:lvl6pPr marL="457200" eaLnBrk="0" fontAlgn="base" hangingPunct="0">
              <a:spcBef>
                <a:spcPct val="0"/>
              </a:spcBef>
              <a:spcAft>
                <a:spcPct val="0"/>
              </a:spcAft>
              <a:defRPr sz="2400">
                <a:solidFill>
                  <a:schemeClr val="tx1"/>
                </a:solidFill>
                <a:latin typeface="MetaPlusNormal-Roman" charset="0"/>
                <a:ea typeface="ＭＳ Ｐゴシック" charset="-128"/>
              </a:defRPr>
            </a:lvl6pPr>
            <a:lvl7pPr marL="914400" eaLnBrk="0" fontAlgn="base" hangingPunct="0">
              <a:spcBef>
                <a:spcPct val="0"/>
              </a:spcBef>
              <a:spcAft>
                <a:spcPct val="0"/>
              </a:spcAft>
              <a:defRPr sz="2400">
                <a:solidFill>
                  <a:schemeClr val="tx1"/>
                </a:solidFill>
                <a:latin typeface="MetaPlusNormal-Roman" charset="0"/>
                <a:ea typeface="ＭＳ Ｐゴシック" charset="-128"/>
              </a:defRPr>
            </a:lvl7pPr>
            <a:lvl8pPr marL="1371600" eaLnBrk="0" fontAlgn="base" hangingPunct="0">
              <a:spcBef>
                <a:spcPct val="0"/>
              </a:spcBef>
              <a:spcAft>
                <a:spcPct val="0"/>
              </a:spcAft>
              <a:defRPr sz="2400">
                <a:solidFill>
                  <a:schemeClr val="tx1"/>
                </a:solidFill>
                <a:latin typeface="MetaPlusNormal-Roman" charset="0"/>
                <a:ea typeface="ＭＳ Ｐゴシック" charset="-128"/>
              </a:defRPr>
            </a:lvl8pPr>
            <a:lvl9pPr marL="1828800" eaLnBrk="0" fontAlgn="base" hangingPunct="0">
              <a:spcBef>
                <a:spcPct val="0"/>
              </a:spcBef>
              <a:spcAft>
                <a:spcPct val="0"/>
              </a:spcAft>
              <a:defRPr sz="2400">
                <a:solidFill>
                  <a:schemeClr val="tx1"/>
                </a:solidFill>
                <a:latin typeface="MetaPlusNormal-Roman" charset="0"/>
                <a:ea typeface="ＭＳ Ｐゴシック" charset="-128"/>
              </a:defRPr>
            </a:lvl9pPr>
          </a:lstStyle>
          <a:p>
            <a:pPr eaLnBrk="1" hangingPunct="1">
              <a:buClr>
                <a:schemeClr val="tx1"/>
              </a:buClr>
              <a:defRPr/>
            </a:pPr>
            <a:r>
              <a:rPr lang="de-CH" altLang="x-none" sz="700" b="0" i="0" baseline="0" dirty="0">
                <a:latin typeface="Fira Sans Light" panose="020B0403050000020004" pitchFamily="34" charset="0"/>
                <a:ea typeface="Fira Sans Light" panose="020B0403050000020004" pitchFamily="34" charset="0"/>
              </a:rPr>
              <a:t>Justice </a:t>
            </a:r>
            <a:r>
              <a:rPr lang="de-CH" altLang="x-none" sz="700" b="0" i="0" baseline="0" dirty="0" err="1">
                <a:latin typeface="Fira Sans Light" panose="020B0403050000020004" pitchFamily="34" charset="0"/>
                <a:ea typeface="Fira Sans Light" panose="020B0403050000020004" pitchFamily="34" charset="0"/>
              </a:rPr>
              <a:t>climatique</a:t>
            </a:r>
            <a:r>
              <a:rPr lang="de-CH" altLang="x-none" sz="700" b="0" i="0" baseline="0" dirty="0">
                <a:latin typeface="Fira Sans Light" panose="020B0403050000020004" pitchFamily="34" charset="0"/>
                <a:ea typeface="Fira Sans Light" panose="020B0403050000020004" pitchFamily="34" charset="0"/>
              </a:rPr>
              <a:t>, </a:t>
            </a:r>
            <a:r>
              <a:rPr lang="de-CH" altLang="x-none" sz="700" b="0" i="0" baseline="0" dirty="0" err="1">
                <a:latin typeface="Fira Sans Light" panose="020B0403050000020004" pitchFamily="34" charset="0"/>
                <a:ea typeface="Fira Sans Light" panose="020B0403050000020004" pitchFamily="34" charset="0"/>
              </a:rPr>
              <a:t>maintenant</a:t>
            </a:r>
            <a:r>
              <a:rPr lang="de-CH" altLang="x-none" sz="700" b="0" i="0" baseline="0" dirty="0">
                <a:latin typeface="Fira Sans Light" panose="020B0403050000020004" pitchFamily="34" charset="0"/>
                <a:ea typeface="Fira Sans Light" panose="020B0403050000020004" pitchFamily="34" charset="0"/>
              </a:rPr>
              <a:t> ! voir-et-agir.ch</a:t>
            </a:r>
          </a:p>
        </p:txBody>
      </p:sp>
    </p:spTree>
    <p:extLst>
      <p:ext uri="{BB962C8B-B14F-4D97-AF65-F5344CB8AC3E}">
        <p14:creationId xmlns:p14="http://schemas.microsoft.com/office/powerpoint/2010/main" val="3992407495"/>
      </p:ext>
    </p:extLst>
  </p:cSld>
  <p:clrMap bg1="lt1" tx1="dk1" bg2="lt2" tx2="dk2" accent1="accent1" accent2="accent2" accent3="accent3" accent4="accent4" accent5="accent5" accent6="accent6" hlink="hlink" folHlink="folHlink"/>
  <p:sldLayoutIdLst>
    <p:sldLayoutId id="2147483842" r:id="rId1"/>
    <p:sldLayoutId id="2147483844" r:id="rId2"/>
    <p:sldLayoutId id="2147483850" r:id="rId3"/>
    <p:sldLayoutId id="2147483737" r:id="rId4"/>
    <p:sldLayoutId id="214748384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800" kern="1200" baseline="0">
          <a:solidFill>
            <a:srgbClr val="E00032"/>
          </a:solidFill>
          <a:latin typeface="Fira Sans Light" panose="020B0403050000020004" pitchFamily="34" charset="0"/>
          <a:ea typeface="Fira Sans Book" panose="020B0503050000020004" pitchFamily="34" charset="0"/>
          <a:cs typeface="+mj-cs"/>
        </a:defRPr>
      </a:lvl1pPr>
    </p:titleStyle>
    <p:bodyStyle>
      <a:lvl1pPr marL="223838" indent="-219075" algn="l" defTabSz="685800" rtl="0" eaLnBrk="1" latinLnBrk="0" hangingPunct="1">
        <a:lnSpc>
          <a:spcPct val="90000"/>
        </a:lnSpc>
        <a:spcBef>
          <a:spcPts val="750"/>
        </a:spcBef>
        <a:spcAft>
          <a:spcPts val="600"/>
        </a:spcAft>
        <a:buClr>
          <a:srgbClr val="E00032"/>
        </a:buClr>
        <a:buSzPct val="110000"/>
        <a:buFont typeface="Wingdings" pitchFamily="2" charset="2"/>
        <a:buChar char="§"/>
        <a:tabLst/>
        <a:defRPr sz="2200" kern="1400" spc="0" baseline="0">
          <a:solidFill>
            <a:schemeClr val="tx1"/>
          </a:solidFill>
          <a:latin typeface="Fira Sans Light" panose="020B0403050000020004" pitchFamily="34" charset="0"/>
          <a:ea typeface="Fira Sans Light" panose="020B0403050000020004" pitchFamily="34" charset="0"/>
          <a:cs typeface="+mn-cs"/>
        </a:defRPr>
      </a:lvl1pPr>
      <a:lvl2pPr marL="449263" indent="-180975"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800" kern="1200">
          <a:solidFill>
            <a:schemeClr val="tx1"/>
          </a:solidFill>
          <a:latin typeface="Fira Sans Light" panose="020B0403050000020004" pitchFamily="34" charset="0"/>
          <a:ea typeface="Fira Sans Light" panose="020B0403050000020004" pitchFamily="34" charset="0"/>
          <a:cs typeface="+mn-cs"/>
        </a:defRPr>
      </a:lvl2pPr>
      <a:lvl3pPr marL="622300" indent="-173038"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500" kern="1200">
          <a:solidFill>
            <a:schemeClr val="tx1"/>
          </a:solidFill>
          <a:latin typeface="Fira Sans Light" panose="020B0403050000020004" pitchFamily="34" charset="0"/>
          <a:ea typeface="Fira Sans Light" panose="020B0403050000020004" pitchFamily="34" charset="0"/>
          <a:cs typeface="+mn-cs"/>
        </a:defRPr>
      </a:lvl3pPr>
      <a:lvl4pPr marL="800100" indent="-176213"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4pPr>
      <a:lvl5pPr marL="977900" indent="-177800" algn="l" defTabSz="685800" rtl="0" eaLnBrk="1" latinLnBrk="0" hangingPunct="1">
        <a:lnSpc>
          <a:spcPct val="90000"/>
        </a:lnSpc>
        <a:spcBef>
          <a:spcPts val="375"/>
        </a:spcBef>
        <a:spcAft>
          <a:spcPts val="600"/>
        </a:spcAft>
        <a:buClr>
          <a:srgbClr val="E00032"/>
        </a:buClr>
        <a:buSzPct val="110000"/>
        <a:buFont typeface="Wingdings" pitchFamily="2" charset="2"/>
        <a:buChar char="§"/>
        <a:tabLst/>
        <a:defRPr sz="1350" kern="1200">
          <a:solidFill>
            <a:schemeClr val="tx1"/>
          </a:solidFill>
          <a:latin typeface="Fira Sans Light" panose="020B0403050000020004" pitchFamily="34" charset="0"/>
          <a:ea typeface="Fira Sans Light" panose="020B04030500000200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86" userDrawn="1">
          <p15:clr>
            <a:srgbClr val="F26B43"/>
          </p15:clr>
        </p15:guide>
        <p15:guide id="4" orient="horz" pos="940" userDrawn="1">
          <p15:clr>
            <a:srgbClr val="F26B43"/>
          </p15:clr>
        </p15:guide>
        <p15:guide id="5" orient="horz" pos="29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normAutofit fontScale="90000"/>
          </a:bodyPr>
          <a:lstStyle/>
          <a:p>
            <a:br>
              <a:rPr lang="de-CH" dirty="0"/>
            </a:br>
            <a:r>
              <a:rPr lang="de-CH" dirty="0" err="1"/>
              <a:t>Projets</a:t>
            </a:r>
            <a:r>
              <a:rPr lang="de-CH" dirty="0"/>
              <a:t> </a:t>
            </a:r>
            <a:r>
              <a:rPr lang="de-CH" dirty="0" err="1"/>
              <a:t>soutenus</a:t>
            </a:r>
            <a:r>
              <a:rPr lang="de-CH" dirty="0"/>
              <a:t> par les </a:t>
            </a:r>
            <a:r>
              <a:rPr lang="de-CH" dirty="0" err="1"/>
              <a:t>groupes</a:t>
            </a:r>
            <a:r>
              <a:rPr lang="de-CH" dirty="0"/>
              <a:t> de </a:t>
            </a:r>
            <a:r>
              <a:rPr lang="de-CH" dirty="0" err="1"/>
              <a:t>jeûne</a:t>
            </a:r>
            <a:endParaRPr lang="de-CH" dirty="0"/>
          </a:p>
        </p:txBody>
      </p:sp>
      <p:grpSp>
        <p:nvGrpSpPr>
          <p:cNvPr id="6" name="Group 6">
            <a:extLst>
              <a:ext uri="{FF2B5EF4-FFF2-40B4-BE49-F238E27FC236}">
                <a16:creationId xmlns:a16="http://schemas.microsoft.com/office/drawing/2014/main" id="{29590E95-6891-49F2-A20C-25EAE55CAA31}"/>
              </a:ext>
            </a:extLst>
          </p:cNvPr>
          <p:cNvGrpSpPr>
            <a:grpSpLocks/>
          </p:cNvGrpSpPr>
          <p:nvPr/>
        </p:nvGrpSpPr>
        <p:grpSpPr bwMode="auto">
          <a:xfrm>
            <a:off x="0" y="1"/>
            <a:ext cx="9144000" cy="3517490"/>
            <a:chOff x="0" y="0"/>
            <a:chExt cx="11906" cy="8448"/>
          </a:xfrm>
        </p:grpSpPr>
        <p:pic>
          <p:nvPicPr>
            <p:cNvPr id="1031" name="Picture 7">
              <a:extLst>
                <a:ext uri="{FF2B5EF4-FFF2-40B4-BE49-F238E27FC236}">
                  <a16:creationId xmlns:a16="http://schemas.microsoft.com/office/drawing/2014/main" id="{40ACA3D9-53F3-443D-94E8-F90648306C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1906" cy="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8">
              <a:extLst>
                <a:ext uri="{FF2B5EF4-FFF2-40B4-BE49-F238E27FC236}">
                  <a16:creationId xmlns:a16="http://schemas.microsoft.com/office/drawing/2014/main" id="{718CD747-697A-49FF-95DD-B10530C7B409}"/>
                </a:ext>
              </a:extLst>
            </p:cNvPr>
            <p:cNvSpPr>
              <a:spLocks/>
            </p:cNvSpPr>
            <p:nvPr/>
          </p:nvSpPr>
          <p:spPr bwMode="auto">
            <a:xfrm>
              <a:off x="4358" y="2074"/>
              <a:ext cx="2570" cy="3652"/>
            </a:xfrm>
            <a:custGeom>
              <a:avLst/>
              <a:gdLst>
                <a:gd name="T0" fmla="+- 0 4434 4359"/>
                <a:gd name="T1" fmla="*/ T0 w 2570"/>
                <a:gd name="T2" fmla="+- 0 5566 2075"/>
                <a:gd name="T3" fmla="*/ 5566 h 3652"/>
                <a:gd name="T4" fmla="+- 0 4512 4359"/>
                <a:gd name="T5" fmla="*/ T4 w 2570"/>
                <a:gd name="T6" fmla="+- 0 5671 2075"/>
                <a:gd name="T7" fmla="*/ 5671 h 3652"/>
                <a:gd name="T8" fmla="+- 0 6928 4359"/>
                <a:gd name="T9" fmla="*/ T8 w 2570"/>
                <a:gd name="T10" fmla="+- 0 2435 2075"/>
                <a:gd name="T11" fmla="*/ 2435 h 3652"/>
                <a:gd name="T12" fmla="+- 0 6863 4359"/>
                <a:gd name="T13" fmla="*/ T12 w 2570"/>
                <a:gd name="T14" fmla="+- 0 2315 2075"/>
                <a:gd name="T15" fmla="*/ 2315 h 3652"/>
                <a:gd name="T16" fmla="+- 0 6772 4359"/>
                <a:gd name="T17" fmla="*/ T16 w 2570"/>
                <a:gd name="T18" fmla="+- 0 2735 2075"/>
                <a:gd name="T19" fmla="*/ 2735 h 3652"/>
                <a:gd name="T20" fmla="+- 0 6737 4359"/>
                <a:gd name="T21" fmla="*/ T20 w 2570"/>
                <a:gd name="T22" fmla="+- 0 3115 2075"/>
                <a:gd name="T23" fmla="*/ 3115 h 3652"/>
                <a:gd name="T24" fmla="+- 0 6676 4359"/>
                <a:gd name="T25" fmla="*/ T24 w 2570"/>
                <a:gd name="T26" fmla="+- 0 3535 2075"/>
                <a:gd name="T27" fmla="*/ 3535 h 3652"/>
                <a:gd name="T28" fmla="+- 0 6583 4359"/>
                <a:gd name="T29" fmla="*/ T28 w 2570"/>
                <a:gd name="T30" fmla="+- 0 3935 2075"/>
                <a:gd name="T31" fmla="*/ 3935 h 3652"/>
                <a:gd name="T32" fmla="+- 0 6475 4359"/>
                <a:gd name="T33" fmla="*/ T32 w 2570"/>
                <a:gd name="T34" fmla="+- 0 4255 2075"/>
                <a:gd name="T35" fmla="*/ 4255 h 3652"/>
                <a:gd name="T36" fmla="+- 0 6279 4359"/>
                <a:gd name="T37" fmla="*/ T36 w 2570"/>
                <a:gd name="T38" fmla="+- 0 4475 2075"/>
                <a:gd name="T39" fmla="*/ 4475 h 3652"/>
                <a:gd name="T40" fmla="+- 0 5725 4359"/>
                <a:gd name="T41" fmla="*/ T40 w 2570"/>
                <a:gd name="T42" fmla="+- 0 4555 2075"/>
                <a:gd name="T43" fmla="*/ 4555 h 3652"/>
                <a:gd name="T44" fmla="+- 0 5333 4359"/>
                <a:gd name="T45" fmla="*/ T44 w 2570"/>
                <a:gd name="T46" fmla="+- 0 4455 2075"/>
                <a:gd name="T47" fmla="*/ 4455 h 3652"/>
                <a:gd name="T48" fmla="+- 0 5177 4359"/>
                <a:gd name="T49" fmla="*/ T48 w 2570"/>
                <a:gd name="T50" fmla="+- 0 4215 2075"/>
                <a:gd name="T51" fmla="*/ 4215 h 3652"/>
                <a:gd name="T52" fmla="+- 0 5067 4359"/>
                <a:gd name="T53" fmla="*/ T52 w 2570"/>
                <a:gd name="T54" fmla="+- 0 3875 2075"/>
                <a:gd name="T55" fmla="*/ 3875 h 3652"/>
                <a:gd name="T56" fmla="+- 0 4979 4359"/>
                <a:gd name="T57" fmla="*/ T56 w 2570"/>
                <a:gd name="T58" fmla="+- 0 3435 2075"/>
                <a:gd name="T59" fmla="*/ 3435 h 3652"/>
                <a:gd name="T60" fmla="+- 0 4925 4359"/>
                <a:gd name="T61" fmla="*/ T60 w 2570"/>
                <a:gd name="T62" fmla="+- 0 3015 2075"/>
                <a:gd name="T63" fmla="*/ 3015 h 3652"/>
                <a:gd name="T64" fmla="+- 0 4898 4359"/>
                <a:gd name="T65" fmla="*/ T64 w 2570"/>
                <a:gd name="T66" fmla="+- 0 2655 2075"/>
                <a:gd name="T67" fmla="*/ 2655 h 3652"/>
                <a:gd name="T68" fmla="+- 0 4984 4359"/>
                <a:gd name="T69" fmla="*/ T68 w 2570"/>
                <a:gd name="T70" fmla="+- 0 2655 2075"/>
                <a:gd name="T71" fmla="*/ 2655 h 3652"/>
                <a:gd name="T72" fmla="+- 0 5324 4359"/>
                <a:gd name="T73" fmla="*/ T72 w 2570"/>
                <a:gd name="T74" fmla="+- 0 2755 2075"/>
                <a:gd name="T75" fmla="*/ 2755 h 3652"/>
                <a:gd name="T76" fmla="+- 0 6020 4359"/>
                <a:gd name="T77" fmla="*/ T76 w 2570"/>
                <a:gd name="T78" fmla="+- 0 2795 2075"/>
                <a:gd name="T79" fmla="*/ 2795 h 3652"/>
                <a:gd name="T80" fmla="+- 0 6432 4359"/>
                <a:gd name="T81" fmla="*/ T80 w 2570"/>
                <a:gd name="T82" fmla="+- 0 2735 2075"/>
                <a:gd name="T83" fmla="*/ 2735 h 3652"/>
                <a:gd name="T84" fmla="+- 0 6719 4359"/>
                <a:gd name="T85" fmla="*/ T84 w 2570"/>
                <a:gd name="T86" fmla="+- 0 2635 2075"/>
                <a:gd name="T87" fmla="*/ 2635 h 3652"/>
                <a:gd name="T88" fmla="+- 0 6775 4359"/>
                <a:gd name="T89" fmla="*/ T88 w 2570"/>
                <a:gd name="T90" fmla="+- 0 2255 2075"/>
                <a:gd name="T91" fmla="*/ 2255 h 3652"/>
                <a:gd name="T92" fmla="+- 0 6743 4359"/>
                <a:gd name="T93" fmla="*/ T92 w 2570"/>
                <a:gd name="T94" fmla="+- 0 2455 2075"/>
                <a:gd name="T95" fmla="*/ 2455 h 3652"/>
                <a:gd name="T96" fmla="+- 0 6620 4359"/>
                <a:gd name="T97" fmla="*/ T96 w 2570"/>
                <a:gd name="T98" fmla="+- 0 2555 2075"/>
                <a:gd name="T99" fmla="*/ 2555 h 3652"/>
                <a:gd name="T100" fmla="+- 0 6264 4359"/>
                <a:gd name="T101" fmla="*/ T100 w 2570"/>
                <a:gd name="T102" fmla="+- 0 2655 2075"/>
                <a:gd name="T103" fmla="*/ 2655 h 3652"/>
                <a:gd name="T104" fmla="+- 0 5662 4359"/>
                <a:gd name="T105" fmla="*/ T104 w 2570"/>
                <a:gd name="T106" fmla="+- 0 2675 2075"/>
                <a:gd name="T107" fmla="*/ 2675 h 3652"/>
                <a:gd name="T108" fmla="+- 0 5200 4359"/>
                <a:gd name="T109" fmla="*/ T108 w 2570"/>
                <a:gd name="T110" fmla="+- 0 2615 2075"/>
                <a:gd name="T111" fmla="*/ 2615 h 3652"/>
                <a:gd name="T112" fmla="+- 0 4953 4359"/>
                <a:gd name="T113" fmla="*/ T112 w 2570"/>
                <a:gd name="T114" fmla="+- 0 2475 2075"/>
                <a:gd name="T115" fmla="*/ 2475 h 3652"/>
                <a:gd name="T116" fmla="+- 0 4931 4359"/>
                <a:gd name="T117" fmla="*/ T116 w 2570"/>
                <a:gd name="T118" fmla="+- 0 2415 2075"/>
                <a:gd name="T119" fmla="*/ 2415 h 3652"/>
                <a:gd name="T120" fmla="+- 0 4957 4359"/>
                <a:gd name="T121" fmla="*/ T120 w 2570"/>
                <a:gd name="T122" fmla="+- 0 2355 2075"/>
                <a:gd name="T123" fmla="*/ 2355 h 3652"/>
                <a:gd name="T124" fmla="+- 0 5037 4359"/>
                <a:gd name="T125" fmla="*/ T124 w 2570"/>
                <a:gd name="T126" fmla="+- 0 2295 2075"/>
                <a:gd name="T127" fmla="*/ 2295 h 3652"/>
                <a:gd name="T128" fmla="+- 0 5164 4359"/>
                <a:gd name="T129" fmla="*/ T128 w 2570"/>
                <a:gd name="T130" fmla="+- 0 2255 2075"/>
                <a:gd name="T131" fmla="*/ 2255 h 3652"/>
                <a:gd name="T132" fmla="+- 0 5629 4359"/>
                <a:gd name="T133" fmla="*/ T132 w 2570"/>
                <a:gd name="T134" fmla="+- 0 2175 2075"/>
                <a:gd name="T135" fmla="*/ 2175 h 3652"/>
                <a:gd name="T136" fmla="+- 0 6216 4359"/>
                <a:gd name="T137" fmla="*/ T136 w 2570"/>
                <a:gd name="T138" fmla="+- 0 2195 2075"/>
                <a:gd name="T139" fmla="*/ 2195 h 3652"/>
                <a:gd name="T140" fmla="+- 0 6590 4359"/>
                <a:gd name="T141" fmla="*/ T140 w 2570"/>
                <a:gd name="T142" fmla="+- 0 2275 2075"/>
                <a:gd name="T143" fmla="*/ 2275 h 3652"/>
                <a:gd name="T144" fmla="+- 0 6748 4359"/>
                <a:gd name="T145" fmla="*/ T144 w 2570"/>
                <a:gd name="T146" fmla="+- 0 2415 2075"/>
                <a:gd name="T147" fmla="*/ 2415 h 3652"/>
                <a:gd name="T148" fmla="+- 0 6510 4359"/>
                <a:gd name="T149" fmla="*/ T148 w 2570"/>
                <a:gd name="T150" fmla="+- 0 2155 2075"/>
                <a:gd name="T151" fmla="*/ 2155 h 3652"/>
                <a:gd name="T152" fmla="+- 0 6050 4359"/>
                <a:gd name="T153" fmla="*/ T152 w 2570"/>
                <a:gd name="T154" fmla="+- 0 2075 2075"/>
                <a:gd name="T155" fmla="*/ 2075 h 3652"/>
                <a:gd name="T156" fmla="+- 0 5256 4359"/>
                <a:gd name="T157" fmla="*/ T156 w 2570"/>
                <a:gd name="T158" fmla="+- 0 2135 2075"/>
                <a:gd name="T159" fmla="*/ 2135 h 3652"/>
                <a:gd name="T160" fmla="+- 0 4909 4359"/>
                <a:gd name="T161" fmla="*/ T160 w 2570"/>
                <a:gd name="T162" fmla="+- 0 2235 2075"/>
                <a:gd name="T163" fmla="*/ 2235 h 3652"/>
                <a:gd name="T164" fmla="+- 0 4754 4359"/>
                <a:gd name="T165" fmla="*/ T164 w 2570"/>
                <a:gd name="T166" fmla="+- 0 2395 2075"/>
                <a:gd name="T167" fmla="*/ 2395 h 3652"/>
                <a:gd name="T168" fmla="+- 0 4753 4359"/>
                <a:gd name="T169" fmla="*/ T168 w 2570"/>
                <a:gd name="T170" fmla="+- 0 2455 2075"/>
                <a:gd name="T171" fmla="*/ 2455 h 3652"/>
                <a:gd name="T172" fmla="+- 0 4773 4359"/>
                <a:gd name="T173" fmla="*/ T172 w 2570"/>
                <a:gd name="T174" fmla="+- 0 2695 2075"/>
                <a:gd name="T175" fmla="*/ 2695 h 3652"/>
                <a:gd name="T176" fmla="+- 0 4819 4359"/>
                <a:gd name="T177" fmla="*/ T176 w 2570"/>
                <a:gd name="T178" fmla="+- 0 3095 2075"/>
                <a:gd name="T179" fmla="*/ 3095 h 3652"/>
                <a:gd name="T180" fmla="+- 0 4896 4359"/>
                <a:gd name="T181" fmla="*/ T180 w 2570"/>
                <a:gd name="T182" fmla="+- 0 3575 2075"/>
                <a:gd name="T183" fmla="*/ 3575 h 3652"/>
                <a:gd name="T184" fmla="+- 0 5011 4359"/>
                <a:gd name="T185" fmla="*/ T184 w 2570"/>
                <a:gd name="T186" fmla="+- 0 4055 2075"/>
                <a:gd name="T187" fmla="*/ 4055 h 3652"/>
                <a:gd name="T188" fmla="+- 0 5162 4359"/>
                <a:gd name="T189" fmla="*/ T188 w 2570"/>
                <a:gd name="T190" fmla="+- 0 4455 2075"/>
                <a:gd name="T191" fmla="*/ 4455 h 3652"/>
                <a:gd name="T192" fmla="+- 0 5403 4359"/>
                <a:gd name="T193" fmla="*/ T192 w 2570"/>
                <a:gd name="T194" fmla="+- 0 4635 2075"/>
                <a:gd name="T195" fmla="*/ 4635 h 3652"/>
                <a:gd name="T196" fmla="+- 0 6126 4359"/>
                <a:gd name="T197" fmla="*/ T196 w 2570"/>
                <a:gd name="T198" fmla="+- 0 4655 2075"/>
                <a:gd name="T199" fmla="*/ 4655 h 3652"/>
                <a:gd name="T200" fmla="+- 0 6418 4359"/>
                <a:gd name="T201" fmla="*/ T200 w 2570"/>
                <a:gd name="T202" fmla="+- 0 4555 2075"/>
                <a:gd name="T203" fmla="*/ 4555 h 3652"/>
                <a:gd name="T204" fmla="+- 0 6578 4359"/>
                <a:gd name="T205" fmla="*/ T204 w 2570"/>
                <a:gd name="T206" fmla="+- 0 4315 2075"/>
                <a:gd name="T207" fmla="*/ 4315 h 3652"/>
                <a:gd name="T208" fmla="+- 0 6719 4359"/>
                <a:gd name="T209" fmla="*/ T208 w 2570"/>
                <a:gd name="T210" fmla="+- 0 3855 2075"/>
                <a:gd name="T211" fmla="*/ 3855 h 3652"/>
                <a:gd name="T212" fmla="+- 0 6818 4359"/>
                <a:gd name="T213" fmla="*/ T212 w 2570"/>
                <a:gd name="T214" fmla="+- 0 3375 2075"/>
                <a:gd name="T215" fmla="*/ 3375 h 3652"/>
                <a:gd name="T216" fmla="+- 0 6882 4359"/>
                <a:gd name="T217" fmla="*/ T216 w 2570"/>
                <a:gd name="T218" fmla="+- 0 2915 2075"/>
                <a:gd name="T219" fmla="*/ 2915 h 3652"/>
                <a:gd name="T220" fmla="+- 0 6913 4359"/>
                <a:gd name="T221" fmla="*/ T220 w 2570"/>
                <a:gd name="T222" fmla="+- 0 2615 2075"/>
                <a:gd name="T223" fmla="*/ 2615 h 3652"/>
                <a:gd name="T224" fmla="+- 0 6927 4359"/>
                <a:gd name="T225" fmla="*/ T224 w 2570"/>
                <a:gd name="T226" fmla="+- 0 2435 2075"/>
                <a:gd name="T227" fmla="*/ 2435 h 36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570" h="3652">
                  <a:moveTo>
                    <a:pt x="237" y="2886"/>
                  </a:moveTo>
                  <a:lnTo>
                    <a:pt x="91" y="2886"/>
                  </a:lnTo>
                  <a:lnTo>
                    <a:pt x="91" y="3402"/>
                  </a:lnTo>
                  <a:lnTo>
                    <a:pt x="88" y="3452"/>
                  </a:lnTo>
                  <a:lnTo>
                    <a:pt x="75" y="3491"/>
                  </a:lnTo>
                  <a:lnTo>
                    <a:pt x="48" y="3522"/>
                  </a:lnTo>
                  <a:lnTo>
                    <a:pt x="0" y="3548"/>
                  </a:lnTo>
                  <a:lnTo>
                    <a:pt x="39" y="3651"/>
                  </a:lnTo>
                  <a:lnTo>
                    <a:pt x="99" y="3628"/>
                  </a:lnTo>
                  <a:lnTo>
                    <a:pt x="153" y="3596"/>
                  </a:lnTo>
                  <a:lnTo>
                    <a:pt x="197" y="3551"/>
                  </a:lnTo>
                  <a:lnTo>
                    <a:pt x="226" y="3490"/>
                  </a:lnTo>
                  <a:lnTo>
                    <a:pt x="237" y="3408"/>
                  </a:lnTo>
                  <a:lnTo>
                    <a:pt x="237" y="2886"/>
                  </a:lnTo>
                  <a:close/>
                  <a:moveTo>
                    <a:pt x="2569" y="360"/>
                  </a:moveTo>
                  <a:lnTo>
                    <a:pt x="2569" y="340"/>
                  </a:lnTo>
                  <a:lnTo>
                    <a:pt x="2567" y="340"/>
                  </a:lnTo>
                  <a:lnTo>
                    <a:pt x="2555" y="300"/>
                  </a:lnTo>
                  <a:lnTo>
                    <a:pt x="2534" y="260"/>
                  </a:lnTo>
                  <a:lnTo>
                    <a:pt x="2504" y="240"/>
                  </a:lnTo>
                  <a:lnTo>
                    <a:pt x="2464" y="200"/>
                  </a:lnTo>
                  <a:lnTo>
                    <a:pt x="2421" y="182"/>
                  </a:lnTo>
                  <a:lnTo>
                    <a:pt x="2421" y="540"/>
                  </a:lnTo>
                  <a:lnTo>
                    <a:pt x="2417" y="600"/>
                  </a:lnTo>
                  <a:lnTo>
                    <a:pt x="2413" y="660"/>
                  </a:lnTo>
                  <a:lnTo>
                    <a:pt x="2407" y="740"/>
                  </a:lnTo>
                  <a:lnTo>
                    <a:pt x="2401" y="800"/>
                  </a:lnTo>
                  <a:lnTo>
                    <a:pt x="2394" y="880"/>
                  </a:lnTo>
                  <a:lnTo>
                    <a:pt x="2386" y="960"/>
                  </a:lnTo>
                  <a:lnTo>
                    <a:pt x="2378" y="1040"/>
                  </a:lnTo>
                  <a:lnTo>
                    <a:pt x="2368" y="1120"/>
                  </a:lnTo>
                  <a:lnTo>
                    <a:pt x="2357" y="1220"/>
                  </a:lnTo>
                  <a:lnTo>
                    <a:pt x="2345" y="1300"/>
                  </a:lnTo>
                  <a:lnTo>
                    <a:pt x="2331" y="1380"/>
                  </a:lnTo>
                  <a:lnTo>
                    <a:pt x="2317" y="1460"/>
                  </a:lnTo>
                  <a:lnTo>
                    <a:pt x="2301" y="1540"/>
                  </a:lnTo>
                  <a:lnTo>
                    <a:pt x="2284" y="1640"/>
                  </a:lnTo>
                  <a:lnTo>
                    <a:pt x="2265" y="1720"/>
                  </a:lnTo>
                  <a:lnTo>
                    <a:pt x="2245" y="1800"/>
                  </a:lnTo>
                  <a:lnTo>
                    <a:pt x="2224" y="1860"/>
                  </a:lnTo>
                  <a:lnTo>
                    <a:pt x="2200" y="1940"/>
                  </a:lnTo>
                  <a:lnTo>
                    <a:pt x="2176" y="2020"/>
                  </a:lnTo>
                  <a:lnTo>
                    <a:pt x="2157" y="2080"/>
                  </a:lnTo>
                  <a:lnTo>
                    <a:pt x="2137" y="2140"/>
                  </a:lnTo>
                  <a:lnTo>
                    <a:pt x="2116" y="2180"/>
                  </a:lnTo>
                  <a:lnTo>
                    <a:pt x="2094" y="2240"/>
                  </a:lnTo>
                  <a:lnTo>
                    <a:pt x="2065" y="2280"/>
                  </a:lnTo>
                  <a:lnTo>
                    <a:pt x="2026" y="2340"/>
                  </a:lnTo>
                  <a:lnTo>
                    <a:pt x="1978" y="2380"/>
                  </a:lnTo>
                  <a:lnTo>
                    <a:pt x="1920" y="2400"/>
                  </a:lnTo>
                  <a:lnTo>
                    <a:pt x="1852" y="2440"/>
                  </a:lnTo>
                  <a:lnTo>
                    <a:pt x="1774" y="2460"/>
                  </a:lnTo>
                  <a:lnTo>
                    <a:pt x="1686" y="2460"/>
                  </a:lnTo>
                  <a:lnTo>
                    <a:pt x="1587" y="2480"/>
                  </a:lnTo>
                  <a:lnTo>
                    <a:pt x="1366" y="2480"/>
                  </a:lnTo>
                  <a:lnTo>
                    <a:pt x="1267" y="2460"/>
                  </a:lnTo>
                  <a:lnTo>
                    <a:pt x="1178" y="2460"/>
                  </a:lnTo>
                  <a:lnTo>
                    <a:pt x="1100" y="2440"/>
                  </a:lnTo>
                  <a:lnTo>
                    <a:pt x="1032" y="2400"/>
                  </a:lnTo>
                  <a:lnTo>
                    <a:pt x="974" y="2380"/>
                  </a:lnTo>
                  <a:lnTo>
                    <a:pt x="926" y="2340"/>
                  </a:lnTo>
                  <a:lnTo>
                    <a:pt x="888" y="2280"/>
                  </a:lnTo>
                  <a:lnTo>
                    <a:pt x="858" y="2240"/>
                  </a:lnTo>
                  <a:lnTo>
                    <a:pt x="838" y="2180"/>
                  </a:lnTo>
                  <a:lnTo>
                    <a:pt x="818" y="2140"/>
                  </a:lnTo>
                  <a:lnTo>
                    <a:pt x="799" y="2080"/>
                  </a:lnTo>
                  <a:lnTo>
                    <a:pt x="781" y="2020"/>
                  </a:lnTo>
                  <a:lnTo>
                    <a:pt x="755" y="1960"/>
                  </a:lnTo>
                  <a:lnTo>
                    <a:pt x="730" y="1880"/>
                  </a:lnTo>
                  <a:lnTo>
                    <a:pt x="708" y="1800"/>
                  </a:lnTo>
                  <a:lnTo>
                    <a:pt x="687" y="1720"/>
                  </a:lnTo>
                  <a:lnTo>
                    <a:pt x="668" y="1620"/>
                  </a:lnTo>
                  <a:lnTo>
                    <a:pt x="650" y="1540"/>
                  </a:lnTo>
                  <a:lnTo>
                    <a:pt x="634" y="1440"/>
                  </a:lnTo>
                  <a:lnTo>
                    <a:pt x="620" y="1360"/>
                  </a:lnTo>
                  <a:lnTo>
                    <a:pt x="606" y="1280"/>
                  </a:lnTo>
                  <a:lnTo>
                    <a:pt x="595" y="1180"/>
                  </a:lnTo>
                  <a:lnTo>
                    <a:pt x="584" y="1100"/>
                  </a:lnTo>
                  <a:lnTo>
                    <a:pt x="574" y="1020"/>
                  </a:lnTo>
                  <a:lnTo>
                    <a:pt x="566" y="940"/>
                  </a:lnTo>
                  <a:lnTo>
                    <a:pt x="559" y="860"/>
                  </a:lnTo>
                  <a:lnTo>
                    <a:pt x="552" y="780"/>
                  </a:lnTo>
                  <a:lnTo>
                    <a:pt x="547" y="720"/>
                  </a:lnTo>
                  <a:lnTo>
                    <a:pt x="543" y="640"/>
                  </a:lnTo>
                  <a:lnTo>
                    <a:pt x="539" y="580"/>
                  </a:lnTo>
                  <a:lnTo>
                    <a:pt x="536" y="540"/>
                  </a:lnTo>
                  <a:lnTo>
                    <a:pt x="556" y="540"/>
                  </a:lnTo>
                  <a:lnTo>
                    <a:pt x="578" y="560"/>
                  </a:lnTo>
                  <a:lnTo>
                    <a:pt x="601" y="560"/>
                  </a:lnTo>
                  <a:lnTo>
                    <a:pt x="625" y="580"/>
                  </a:lnTo>
                  <a:lnTo>
                    <a:pt x="684" y="600"/>
                  </a:lnTo>
                  <a:lnTo>
                    <a:pt x="748" y="620"/>
                  </a:lnTo>
                  <a:lnTo>
                    <a:pt x="816" y="640"/>
                  </a:lnTo>
                  <a:lnTo>
                    <a:pt x="888" y="660"/>
                  </a:lnTo>
                  <a:lnTo>
                    <a:pt x="965" y="680"/>
                  </a:lnTo>
                  <a:lnTo>
                    <a:pt x="1044" y="680"/>
                  </a:lnTo>
                  <a:lnTo>
                    <a:pt x="1127" y="700"/>
                  </a:lnTo>
                  <a:lnTo>
                    <a:pt x="1212" y="700"/>
                  </a:lnTo>
                  <a:lnTo>
                    <a:pt x="1300" y="720"/>
                  </a:lnTo>
                  <a:lnTo>
                    <a:pt x="1661" y="720"/>
                  </a:lnTo>
                  <a:lnTo>
                    <a:pt x="1749" y="700"/>
                  </a:lnTo>
                  <a:lnTo>
                    <a:pt x="1834" y="700"/>
                  </a:lnTo>
                  <a:lnTo>
                    <a:pt x="1917" y="680"/>
                  </a:lnTo>
                  <a:lnTo>
                    <a:pt x="1997" y="680"/>
                  </a:lnTo>
                  <a:lnTo>
                    <a:pt x="2073" y="660"/>
                  </a:lnTo>
                  <a:lnTo>
                    <a:pt x="2145" y="640"/>
                  </a:lnTo>
                  <a:lnTo>
                    <a:pt x="2214" y="620"/>
                  </a:lnTo>
                  <a:lnTo>
                    <a:pt x="2278" y="600"/>
                  </a:lnTo>
                  <a:lnTo>
                    <a:pt x="2337" y="580"/>
                  </a:lnTo>
                  <a:lnTo>
                    <a:pt x="2360" y="560"/>
                  </a:lnTo>
                  <a:lnTo>
                    <a:pt x="2381" y="560"/>
                  </a:lnTo>
                  <a:lnTo>
                    <a:pt x="2402" y="540"/>
                  </a:lnTo>
                  <a:lnTo>
                    <a:pt x="2421" y="540"/>
                  </a:lnTo>
                  <a:lnTo>
                    <a:pt x="2421" y="182"/>
                  </a:lnTo>
                  <a:lnTo>
                    <a:pt x="2416" y="180"/>
                  </a:lnTo>
                  <a:lnTo>
                    <a:pt x="2389" y="160"/>
                  </a:lnTo>
                  <a:lnTo>
                    <a:pt x="2389" y="340"/>
                  </a:lnTo>
                  <a:lnTo>
                    <a:pt x="2389" y="360"/>
                  </a:lnTo>
                  <a:lnTo>
                    <a:pt x="2388" y="360"/>
                  </a:lnTo>
                  <a:lnTo>
                    <a:pt x="2384" y="380"/>
                  </a:lnTo>
                  <a:lnTo>
                    <a:pt x="2377" y="400"/>
                  </a:lnTo>
                  <a:lnTo>
                    <a:pt x="2367" y="400"/>
                  </a:lnTo>
                  <a:lnTo>
                    <a:pt x="2353" y="420"/>
                  </a:lnTo>
                  <a:lnTo>
                    <a:pt x="2313" y="460"/>
                  </a:lnTo>
                  <a:lnTo>
                    <a:pt x="2261" y="480"/>
                  </a:lnTo>
                  <a:lnTo>
                    <a:pt x="2196" y="520"/>
                  </a:lnTo>
                  <a:lnTo>
                    <a:pt x="2120" y="540"/>
                  </a:lnTo>
                  <a:lnTo>
                    <a:pt x="2053" y="560"/>
                  </a:lnTo>
                  <a:lnTo>
                    <a:pt x="1981" y="560"/>
                  </a:lnTo>
                  <a:lnTo>
                    <a:pt x="1905" y="580"/>
                  </a:lnTo>
                  <a:lnTo>
                    <a:pt x="1826" y="600"/>
                  </a:lnTo>
                  <a:lnTo>
                    <a:pt x="1658" y="600"/>
                  </a:lnTo>
                  <a:lnTo>
                    <a:pt x="1570" y="620"/>
                  </a:lnTo>
                  <a:lnTo>
                    <a:pt x="1391" y="620"/>
                  </a:lnTo>
                  <a:lnTo>
                    <a:pt x="1303" y="600"/>
                  </a:lnTo>
                  <a:lnTo>
                    <a:pt x="1135" y="600"/>
                  </a:lnTo>
                  <a:lnTo>
                    <a:pt x="1055" y="580"/>
                  </a:lnTo>
                  <a:lnTo>
                    <a:pt x="980" y="560"/>
                  </a:lnTo>
                  <a:lnTo>
                    <a:pt x="908" y="560"/>
                  </a:lnTo>
                  <a:lnTo>
                    <a:pt x="841" y="540"/>
                  </a:lnTo>
                  <a:lnTo>
                    <a:pt x="765" y="520"/>
                  </a:lnTo>
                  <a:lnTo>
                    <a:pt x="700" y="480"/>
                  </a:lnTo>
                  <a:lnTo>
                    <a:pt x="647" y="460"/>
                  </a:lnTo>
                  <a:lnTo>
                    <a:pt x="608" y="420"/>
                  </a:lnTo>
                  <a:lnTo>
                    <a:pt x="594" y="400"/>
                  </a:lnTo>
                  <a:lnTo>
                    <a:pt x="583" y="400"/>
                  </a:lnTo>
                  <a:lnTo>
                    <a:pt x="576" y="380"/>
                  </a:lnTo>
                  <a:lnTo>
                    <a:pt x="573" y="360"/>
                  </a:lnTo>
                  <a:lnTo>
                    <a:pt x="572" y="360"/>
                  </a:lnTo>
                  <a:lnTo>
                    <a:pt x="572" y="340"/>
                  </a:lnTo>
                  <a:lnTo>
                    <a:pt x="574" y="340"/>
                  </a:lnTo>
                  <a:lnTo>
                    <a:pt x="577" y="320"/>
                  </a:lnTo>
                  <a:lnTo>
                    <a:pt x="582" y="300"/>
                  </a:lnTo>
                  <a:lnTo>
                    <a:pt x="594" y="300"/>
                  </a:lnTo>
                  <a:lnTo>
                    <a:pt x="598" y="280"/>
                  </a:lnTo>
                  <a:lnTo>
                    <a:pt x="614" y="280"/>
                  </a:lnTo>
                  <a:lnTo>
                    <a:pt x="618" y="260"/>
                  </a:lnTo>
                  <a:lnTo>
                    <a:pt x="642" y="260"/>
                  </a:lnTo>
                  <a:lnTo>
                    <a:pt x="674" y="240"/>
                  </a:lnTo>
                  <a:lnTo>
                    <a:pt x="678" y="220"/>
                  </a:lnTo>
                  <a:lnTo>
                    <a:pt x="686" y="220"/>
                  </a:lnTo>
                  <a:lnTo>
                    <a:pt x="739" y="200"/>
                  </a:lnTo>
                  <a:lnTo>
                    <a:pt x="759" y="200"/>
                  </a:lnTo>
                  <a:lnTo>
                    <a:pt x="768" y="180"/>
                  </a:lnTo>
                  <a:lnTo>
                    <a:pt x="805" y="180"/>
                  </a:lnTo>
                  <a:lnTo>
                    <a:pt x="880" y="160"/>
                  </a:lnTo>
                  <a:lnTo>
                    <a:pt x="962" y="140"/>
                  </a:lnTo>
                  <a:lnTo>
                    <a:pt x="1051" y="120"/>
                  </a:lnTo>
                  <a:lnTo>
                    <a:pt x="1147" y="100"/>
                  </a:lnTo>
                  <a:lnTo>
                    <a:pt x="1270" y="100"/>
                  </a:lnTo>
                  <a:lnTo>
                    <a:pt x="1457" y="80"/>
                  </a:lnTo>
                  <a:lnTo>
                    <a:pt x="1503" y="80"/>
                  </a:lnTo>
                  <a:lnTo>
                    <a:pt x="1640" y="100"/>
                  </a:lnTo>
                  <a:lnTo>
                    <a:pt x="1837" y="100"/>
                  </a:lnTo>
                  <a:lnTo>
                    <a:pt x="1857" y="120"/>
                  </a:lnTo>
                  <a:lnTo>
                    <a:pt x="1876" y="120"/>
                  </a:lnTo>
                  <a:lnTo>
                    <a:pt x="1981" y="140"/>
                  </a:lnTo>
                  <a:lnTo>
                    <a:pt x="2075" y="160"/>
                  </a:lnTo>
                  <a:lnTo>
                    <a:pt x="2159" y="180"/>
                  </a:lnTo>
                  <a:lnTo>
                    <a:pt x="2231" y="200"/>
                  </a:lnTo>
                  <a:lnTo>
                    <a:pt x="2291" y="240"/>
                  </a:lnTo>
                  <a:lnTo>
                    <a:pt x="2337" y="260"/>
                  </a:lnTo>
                  <a:lnTo>
                    <a:pt x="2369" y="300"/>
                  </a:lnTo>
                  <a:lnTo>
                    <a:pt x="2386" y="340"/>
                  </a:lnTo>
                  <a:lnTo>
                    <a:pt x="2389" y="340"/>
                  </a:lnTo>
                  <a:lnTo>
                    <a:pt x="2389" y="160"/>
                  </a:lnTo>
                  <a:lnTo>
                    <a:pt x="2360" y="140"/>
                  </a:lnTo>
                  <a:lnTo>
                    <a:pt x="2297" y="120"/>
                  </a:lnTo>
                  <a:lnTo>
                    <a:pt x="2227" y="100"/>
                  </a:lnTo>
                  <a:lnTo>
                    <a:pt x="2151" y="80"/>
                  </a:lnTo>
                  <a:lnTo>
                    <a:pt x="2068" y="60"/>
                  </a:lnTo>
                  <a:lnTo>
                    <a:pt x="1981" y="40"/>
                  </a:lnTo>
                  <a:lnTo>
                    <a:pt x="1888" y="20"/>
                  </a:lnTo>
                  <a:lnTo>
                    <a:pt x="1792" y="20"/>
                  </a:lnTo>
                  <a:lnTo>
                    <a:pt x="1691" y="0"/>
                  </a:lnTo>
                  <a:lnTo>
                    <a:pt x="1272" y="0"/>
                  </a:lnTo>
                  <a:lnTo>
                    <a:pt x="1172" y="20"/>
                  </a:lnTo>
                  <a:lnTo>
                    <a:pt x="1076" y="20"/>
                  </a:lnTo>
                  <a:lnTo>
                    <a:pt x="985" y="40"/>
                  </a:lnTo>
                  <a:lnTo>
                    <a:pt x="897" y="60"/>
                  </a:lnTo>
                  <a:lnTo>
                    <a:pt x="815" y="80"/>
                  </a:lnTo>
                  <a:lnTo>
                    <a:pt x="739" y="100"/>
                  </a:lnTo>
                  <a:lnTo>
                    <a:pt x="669" y="120"/>
                  </a:lnTo>
                  <a:lnTo>
                    <a:pt x="606" y="140"/>
                  </a:lnTo>
                  <a:lnTo>
                    <a:pt x="550" y="160"/>
                  </a:lnTo>
                  <a:lnTo>
                    <a:pt x="501" y="200"/>
                  </a:lnTo>
                  <a:lnTo>
                    <a:pt x="461" y="220"/>
                  </a:lnTo>
                  <a:lnTo>
                    <a:pt x="430" y="260"/>
                  </a:lnTo>
                  <a:lnTo>
                    <a:pt x="407" y="300"/>
                  </a:lnTo>
                  <a:lnTo>
                    <a:pt x="395" y="320"/>
                  </a:lnTo>
                  <a:lnTo>
                    <a:pt x="393" y="340"/>
                  </a:lnTo>
                  <a:lnTo>
                    <a:pt x="392" y="340"/>
                  </a:lnTo>
                  <a:lnTo>
                    <a:pt x="392" y="360"/>
                  </a:lnTo>
                  <a:lnTo>
                    <a:pt x="394" y="380"/>
                  </a:lnTo>
                  <a:lnTo>
                    <a:pt x="396" y="420"/>
                  </a:lnTo>
                  <a:lnTo>
                    <a:pt x="399" y="460"/>
                  </a:lnTo>
                  <a:lnTo>
                    <a:pt x="403" y="500"/>
                  </a:lnTo>
                  <a:lnTo>
                    <a:pt x="408" y="560"/>
                  </a:lnTo>
                  <a:lnTo>
                    <a:pt x="414" y="620"/>
                  </a:lnTo>
                  <a:lnTo>
                    <a:pt x="421" y="680"/>
                  </a:lnTo>
                  <a:lnTo>
                    <a:pt x="429" y="760"/>
                  </a:lnTo>
                  <a:lnTo>
                    <a:pt x="438" y="840"/>
                  </a:lnTo>
                  <a:lnTo>
                    <a:pt x="448" y="920"/>
                  </a:lnTo>
                  <a:lnTo>
                    <a:pt x="460" y="1020"/>
                  </a:lnTo>
                  <a:lnTo>
                    <a:pt x="472" y="1100"/>
                  </a:lnTo>
                  <a:lnTo>
                    <a:pt x="487" y="1200"/>
                  </a:lnTo>
                  <a:lnTo>
                    <a:pt x="502" y="1300"/>
                  </a:lnTo>
                  <a:lnTo>
                    <a:pt x="519" y="1400"/>
                  </a:lnTo>
                  <a:lnTo>
                    <a:pt x="537" y="1500"/>
                  </a:lnTo>
                  <a:lnTo>
                    <a:pt x="557" y="1600"/>
                  </a:lnTo>
                  <a:lnTo>
                    <a:pt x="578" y="1700"/>
                  </a:lnTo>
                  <a:lnTo>
                    <a:pt x="601" y="1780"/>
                  </a:lnTo>
                  <a:lnTo>
                    <a:pt x="626" y="1880"/>
                  </a:lnTo>
                  <a:lnTo>
                    <a:pt x="652" y="1980"/>
                  </a:lnTo>
                  <a:lnTo>
                    <a:pt x="680" y="2080"/>
                  </a:lnTo>
                  <a:lnTo>
                    <a:pt x="710" y="2160"/>
                  </a:lnTo>
                  <a:lnTo>
                    <a:pt x="741" y="2240"/>
                  </a:lnTo>
                  <a:lnTo>
                    <a:pt x="775" y="2320"/>
                  </a:lnTo>
                  <a:lnTo>
                    <a:pt x="803" y="2380"/>
                  </a:lnTo>
                  <a:lnTo>
                    <a:pt x="837" y="2420"/>
                  </a:lnTo>
                  <a:lnTo>
                    <a:pt x="878" y="2460"/>
                  </a:lnTo>
                  <a:lnTo>
                    <a:pt x="926" y="2500"/>
                  </a:lnTo>
                  <a:lnTo>
                    <a:pt x="981" y="2520"/>
                  </a:lnTo>
                  <a:lnTo>
                    <a:pt x="1044" y="2560"/>
                  </a:lnTo>
                  <a:lnTo>
                    <a:pt x="1115" y="2580"/>
                  </a:lnTo>
                  <a:lnTo>
                    <a:pt x="1194" y="2580"/>
                  </a:lnTo>
                  <a:lnTo>
                    <a:pt x="1281" y="2600"/>
                  </a:lnTo>
                  <a:lnTo>
                    <a:pt x="1680" y="2600"/>
                  </a:lnTo>
                  <a:lnTo>
                    <a:pt x="1767" y="2580"/>
                  </a:lnTo>
                  <a:lnTo>
                    <a:pt x="1846" y="2580"/>
                  </a:lnTo>
                  <a:lnTo>
                    <a:pt x="1916" y="2560"/>
                  </a:lnTo>
                  <a:lnTo>
                    <a:pt x="1979" y="2520"/>
                  </a:lnTo>
                  <a:lnTo>
                    <a:pt x="2035" y="2500"/>
                  </a:lnTo>
                  <a:lnTo>
                    <a:pt x="2059" y="2480"/>
                  </a:lnTo>
                  <a:lnTo>
                    <a:pt x="2083" y="2460"/>
                  </a:lnTo>
                  <a:lnTo>
                    <a:pt x="2124" y="2420"/>
                  </a:lnTo>
                  <a:lnTo>
                    <a:pt x="2158" y="2380"/>
                  </a:lnTo>
                  <a:lnTo>
                    <a:pt x="2186" y="2320"/>
                  </a:lnTo>
                  <a:lnTo>
                    <a:pt x="2219" y="2240"/>
                  </a:lnTo>
                  <a:lnTo>
                    <a:pt x="2251" y="2160"/>
                  </a:lnTo>
                  <a:lnTo>
                    <a:pt x="2281" y="2080"/>
                  </a:lnTo>
                  <a:lnTo>
                    <a:pt x="2309" y="1980"/>
                  </a:lnTo>
                  <a:lnTo>
                    <a:pt x="2335" y="1880"/>
                  </a:lnTo>
                  <a:lnTo>
                    <a:pt x="2360" y="1780"/>
                  </a:lnTo>
                  <a:lnTo>
                    <a:pt x="2383" y="1700"/>
                  </a:lnTo>
                  <a:lnTo>
                    <a:pt x="2404" y="1600"/>
                  </a:lnTo>
                  <a:lnTo>
                    <a:pt x="2424" y="1500"/>
                  </a:lnTo>
                  <a:lnTo>
                    <a:pt x="2442" y="1400"/>
                  </a:lnTo>
                  <a:lnTo>
                    <a:pt x="2459" y="1300"/>
                  </a:lnTo>
                  <a:lnTo>
                    <a:pt x="2474" y="1200"/>
                  </a:lnTo>
                  <a:lnTo>
                    <a:pt x="2488" y="1100"/>
                  </a:lnTo>
                  <a:lnTo>
                    <a:pt x="2501" y="1020"/>
                  </a:lnTo>
                  <a:lnTo>
                    <a:pt x="2513" y="920"/>
                  </a:lnTo>
                  <a:lnTo>
                    <a:pt x="2523" y="840"/>
                  </a:lnTo>
                  <a:lnTo>
                    <a:pt x="2532" y="760"/>
                  </a:lnTo>
                  <a:lnTo>
                    <a:pt x="2540" y="680"/>
                  </a:lnTo>
                  <a:lnTo>
                    <a:pt x="2547" y="620"/>
                  </a:lnTo>
                  <a:lnTo>
                    <a:pt x="2553" y="560"/>
                  </a:lnTo>
                  <a:lnTo>
                    <a:pt x="2554" y="540"/>
                  </a:lnTo>
                  <a:lnTo>
                    <a:pt x="2558" y="500"/>
                  </a:lnTo>
                  <a:lnTo>
                    <a:pt x="2562" y="460"/>
                  </a:lnTo>
                  <a:lnTo>
                    <a:pt x="2565" y="420"/>
                  </a:lnTo>
                  <a:lnTo>
                    <a:pt x="2567" y="380"/>
                  </a:lnTo>
                  <a:lnTo>
                    <a:pt x="2568" y="360"/>
                  </a:lnTo>
                  <a:lnTo>
                    <a:pt x="2569"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H"/>
            </a:p>
          </p:txBody>
        </p:sp>
      </p:grpSp>
      <p:pic>
        <p:nvPicPr>
          <p:cNvPr id="13" name="Espace réservé pour une image  7"/>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tretch>
            <a:fillRect/>
          </a:stretch>
        </p:blipFill>
        <p:spPr>
          <a:xfrm>
            <a:off x="3153661" y="271298"/>
            <a:ext cx="2481181" cy="2974896"/>
          </a:xfrm>
        </p:spPr>
      </p:pic>
    </p:spTree>
    <p:extLst>
      <p:ext uri="{BB962C8B-B14F-4D97-AF65-F5344CB8AC3E}">
        <p14:creationId xmlns:p14="http://schemas.microsoft.com/office/powerpoint/2010/main" val="19846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2">
            <a:extLst>
              <a:ext uri="{FF2B5EF4-FFF2-40B4-BE49-F238E27FC236}">
                <a16:creationId xmlns:a16="http://schemas.microsoft.com/office/drawing/2014/main" id="{7E3B4675-2442-29A0-1C38-C791811381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98724" y="1330357"/>
            <a:ext cx="2610936" cy="348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A0F04CF3-E8E4-3A65-D9D8-B75C39777A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53396" y="1620982"/>
            <a:ext cx="3512808" cy="3190622"/>
          </a:xfrm>
          <a:prstGeom prst="rect">
            <a:avLst/>
          </a:prstGeom>
        </p:spPr>
      </p:pic>
      <p:pic>
        <p:nvPicPr>
          <p:cNvPr id="8" name="Image 7">
            <a:extLst>
              <a:ext uri="{FF2B5EF4-FFF2-40B4-BE49-F238E27FC236}">
                <a16:creationId xmlns:a16="http://schemas.microsoft.com/office/drawing/2014/main" id="{D8824061-EC67-A78B-A258-1FEB6CECAF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71"/>
          <a:stretch/>
        </p:blipFill>
        <p:spPr>
          <a:xfrm>
            <a:off x="3005398" y="2017165"/>
            <a:ext cx="2252260" cy="2308005"/>
          </a:xfrm>
          <a:prstGeom prst="rect">
            <a:avLst/>
          </a:prstGeom>
        </p:spPr>
      </p:pic>
      <p:sp>
        <p:nvSpPr>
          <p:cNvPr id="9" name="Titre 3">
            <a:extLst>
              <a:ext uri="{FF2B5EF4-FFF2-40B4-BE49-F238E27FC236}">
                <a16:creationId xmlns:a16="http://schemas.microsoft.com/office/drawing/2014/main" id="{69B28C4C-870D-B12B-FC4D-668271B76606}"/>
              </a:ext>
            </a:extLst>
          </p:cNvPr>
          <p:cNvSpPr>
            <a:spLocks noGrp="1"/>
          </p:cNvSpPr>
          <p:nvPr>
            <p:ph type="title"/>
          </p:nvPr>
        </p:nvSpPr>
        <p:spPr>
          <a:xfrm>
            <a:off x="298724" y="0"/>
            <a:ext cx="7906733" cy="855519"/>
          </a:xfrm>
        </p:spPr>
        <p:txBody>
          <a:bodyPr/>
          <a:lstStyle/>
          <a:p>
            <a:r>
              <a:rPr lang="fr-CH" dirty="0"/>
              <a:t>Burkina Faso - </a:t>
            </a:r>
            <a:r>
              <a:rPr lang="fr-CH" dirty="0" err="1"/>
              <a:t>AdC</a:t>
            </a:r>
            <a:endParaRPr lang="de-CH" dirty="0"/>
          </a:p>
        </p:txBody>
      </p:sp>
    </p:spTree>
    <p:extLst>
      <p:ext uri="{BB962C8B-B14F-4D97-AF65-F5344CB8AC3E}">
        <p14:creationId xmlns:p14="http://schemas.microsoft.com/office/powerpoint/2010/main" val="22475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Burkina Faso - </a:t>
            </a:r>
            <a:r>
              <a:rPr lang="fr-CH" dirty="0" err="1"/>
              <a:t>AdC</a:t>
            </a:r>
            <a:endParaRPr lang="de-CH" dirty="0"/>
          </a:p>
        </p:txBody>
      </p:sp>
      <p:pic>
        <p:nvPicPr>
          <p:cNvPr id="3" name="Image 2" descr="Une image contenant personne, terrain, danseur, plusieurs&#10;&#10;Description générée automatiquement">
            <a:extLst>
              <a:ext uri="{FF2B5EF4-FFF2-40B4-BE49-F238E27FC236}">
                <a16:creationId xmlns:a16="http://schemas.microsoft.com/office/drawing/2014/main" id="{8F0EE457-C551-E482-74D8-FE2B69441E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2350" y="1010967"/>
            <a:ext cx="6240380" cy="3729204"/>
          </a:xfrm>
          <a:prstGeom prst="rect">
            <a:avLst/>
          </a:prstGeom>
        </p:spPr>
      </p:pic>
      <p:sp>
        <p:nvSpPr>
          <p:cNvPr id="10" name="Espace réservé du contenu 2">
            <a:extLst>
              <a:ext uri="{FF2B5EF4-FFF2-40B4-BE49-F238E27FC236}">
                <a16:creationId xmlns:a16="http://schemas.microsoft.com/office/drawing/2014/main" id="{A10EF9C2-A57E-6870-1989-A42D87012860}"/>
              </a:ext>
            </a:extLst>
          </p:cNvPr>
          <p:cNvSpPr>
            <a:spLocks noGrp="1"/>
          </p:cNvSpPr>
          <p:nvPr>
            <p:ph idx="1"/>
          </p:nvPr>
        </p:nvSpPr>
        <p:spPr>
          <a:xfrm>
            <a:off x="576252" y="3521507"/>
            <a:ext cx="1674455" cy="776174"/>
          </a:xfrm>
        </p:spPr>
        <p:txBody>
          <a:bodyPr>
            <a:normAutofit/>
          </a:bodyPr>
          <a:lstStyle/>
          <a:p>
            <a:pPr marL="4763" indent="0">
              <a:buNone/>
            </a:pPr>
            <a:r>
              <a:rPr lang="fr-CH" dirty="0"/>
              <a:t>Calebasses de solidarité</a:t>
            </a:r>
          </a:p>
        </p:txBody>
      </p:sp>
    </p:spTree>
    <p:extLst>
      <p:ext uri="{BB962C8B-B14F-4D97-AF65-F5344CB8AC3E}">
        <p14:creationId xmlns:p14="http://schemas.microsoft.com/office/powerpoint/2010/main" val="4946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Burkina Faso - </a:t>
            </a:r>
            <a:r>
              <a:rPr lang="fr-CH" dirty="0" err="1"/>
              <a:t>AdC</a:t>
            </a:r>
            <a:endParaRPr lang="de-CH" dirty="0"/>
          </a:p>
        </p:txBody>
      </p:sp>
      <p:pic>
        <p:nvPicPr>
          <p:cNvPr id="3" name="Image 2" descr="Une image contenant personne, terrain, herbe, extérieur&#10;&#10;Description générée automatiquement">
            <a:extLst>
              <a:ext uri="{FF2B5EF4-FFF2-40B4-BE49-F238E27FC236}">
                <a16:creationId xmlns:a16="http://schemas.microsoft.com/office/drawing/2014/main" id="{39406855-3943-56F4-68BE-80FC9C284B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4445" y="1026693"/>
            <a:ext cx="6175209" cy="4116806"/>
          </a:xfrm>
          <a:prstGeom prst="rect">
            <a:avLst/>
          </a:prstGeom>
        </p:spPr>
      </p:pic>
      <p:pic>
        <p:nvPicPr>
          <p:cNvPr id="7" name="Image 6" descr="Une image contenant personne, sport, danseur&#10;&#10;Description générée automatiquement">
            <a:extLst>
              <a:ext uri="{FF2B5EF4-FFF2-40B4-BE49-F238E27FC236}">
                <a16:creationId xmlns:a16="http://schemas.microsoft.com/office/drawing/2014/main" id="{667C96B0-3C56-3F4B-8E13-9FD8BBC368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724" y="1026695"/>
            <a:ext cx="2331204" cy="4116805"/>
          </a:xfrm>
          <a:prstGeom prst="rect">
            <a:avLst/>
          </a:prstGeom>
        </p:spPr>
      </p:pic>
    </p:spTree>
    <p:extLst>
      <p:ext uri="{BB962C8B-B14F-4D97-AF65-F5344CB8AC3E}">
        <p14:creationId xmlns:p14="http://schemas.microsoft.com/office/powerpoint/2010/main" val="3104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8734" y="1288473"/>
            <a:ext cx="3538371" cy="1762299"/>
          </a:xfrm>
        </p:spPr>
        <p:txBody>
          <a:bodyPr/>
          <a:lstStyle/>
          <a:p>
            <a:pPr marL="4763" indent="0">
              <a:buNone/>
            </a:pPr>
            <a:endParaRPr lang="fr-CH" dirty="0"/>
          </a:p>
          <a:p>
            <a:pPr marL="4763" indent="0">
              <a:buNone/>
            </a:pPr>
            <a:r>
              <a:rPr lang="fr-CH" dirty="0"/>
              <a:t>Assurer une coexistence pacifique entre </a:t>
            </a:r>
            <a:br>
              <a:rPr lang="fr-CH" dirty="0"/>
            </a:br>
            <a:r>
              <a:rPr lang="fr-CH" dirty="0"/>
              <a:t>agriculture et élevage</a:t>
            </a:r>
            <a:endParaRPr lang="de-CH" dirty="0"/>
          </a:p>
        </p:txBody>
      </p:sp>
      <p:sp>
        <p:nvSpPr>
          <p:cNvPr id="4" name="Titre 3"/>
          <p:cNvSpPr>
            <a:spLocks noGrp="1"/>
          </p:cNvSpPr>
          <p:nvPr>
            <p:ph type="title"/>
          </p:nvPr>
        </p:nvSpPr>
        <p:spPr/>
        <p:txBody>
          <a:bodyPr/>
          <a:lstStyle/>
          <a:p>
            <a:r>
              <a:rPr lang="fr-CH" dirty="0"/>
              <a:t>Niger - EPER</a:t>
            </a:r>
            <a:endParaRPr lang="de-CH" dirty="0"/>
          </a:p>
        </p:txBody>
      </p:sp>
      <p:pic>
        <p:nvPicPr>
          <p:cNvPr id="7" name="Image 6" descr="Une image contenant herbe, extérieur, ciel, champ&#10;&#10;Description générée automatiquement">
            <a:extLst>
              <a:ext uri="{FF2B5EF4-FFF2-40B4-BE49-F238E27FC236}">
                <a16:creationId xmlns:a16="http://schemas.microsoft.com/office/drawing/2014/main" id="{194B7613-6153-36D6-0BDC-F015CFFB33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8466" y="1072518"/>
            <a:ext cx="4876800" cy="3657600"/>
          </a:xfrm>
          <a:prstGeom prst="rect">
            <a:avLst/>
          </a:prstGeom>
        </p:spPr>
      </p:pic>
    </p:spTree>
    <p:extLst>
      <p:ext uri="{BB962C8B-B14F-4D97-AF65-F5344CB8AC3E}">
        <p14:creationId xmlns:p14="http://schemas.microsoft.com/office/powerpoint/2010/main" val="410436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Niger - EPER</a:t>
            </a:r>
            <a:endParaRPr lang="de-CH" dirty="0"/>
          </a:p>
        </p:txBody>
      </p:sp>
      <p:pic>
        <p:nvPicPr>
          <p:cNvPr id="5" name="Image 4">
            <a:extLst>
              <a:ext uri="{FF2B5EF4-FFF2-40B4-BE49-F238E27FC236}">
                <a16:creationId xmlns:a16="http://schemas.microsoft.com/office/drawing/2014/main" id="{99F75647-58B7-310D-75D8-7A5187C3AD33}"/>
              </a:ext>
            </a:extLst>
          </p:cNvPr>
          <p:cNvPicPr>
            <a:picLocks noChangeAspect="1"/>
          </p:cNvPicPr>
          <p:nvPr/>
        </p:nvPicPr>
        <p:blipFill>
          <a:blip r:embed="rId3"/>
          <a:stretch>
            <a:fillRect/>
          </a:stretch>
        </p:blipFill>
        <p:spPr>
          <a:xfrm>
            <a:off x="422218" y="1097278"/>
            <a:ext cx="3622271" cy="3622271"/>
          </a:xfrm>
          <a:prstGeom prst="rect">
            <a:avLst/>
          </a:prstGeom>
        </p:spPr>
      </p:pic>
      <p:pic>
        <p:nvPicPr>
          <p:cNvPr id="8" name="Image 7">
            <a:extLst>
              <a:ext uri="{FF2B5EF4-FFF2-40B4-BE49-F238E27FC236}">
                <a16:creationId xmlns:a16="http://schemas.microsoft.com/office/drawing/2014/main" id="{6FAC3720-9501-5855-11CC-2167867FB072}"/>
              </a:ext>
            </a:extLst>
          </p:cNvPr>
          <p:cNvPicPr>
            <a:picLocks noChangeAspect="1"/>
          </p:cNvPicPr>
          <p:nvPr/>
        </p:nvPicPr>
        <p:blipFill>
          <a:blip r:embed="rId4"/>
          <a:stretch>
            <a:fillRect/>
          </a:stretch>
        </p:blipFill>
        <p:spPr>
          <a:xfrm>
            <a:off x="4466176" y="1364066"/>
            <a:ext cx="4372127" cy="3088696"/>
          </a:xfrm>
          <a:prstGeom prst="rect">
            <a:avLst/>
          </a:prstGeom>
        </p:spPr>
      </p:pic>
    </p:spTree>
    <p:extLst>
      <p:ext uri="{BB962C8B-B14F-4D97-AF65-F5344CB8AC3E}">
        <p14:creationId xmlns:p14="http://schemas.microsoft.com/office/powerpoint/2010/main" val="275788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Niger - EPER</a:t>
            </a:r>
            <a:endParaRPr lang="de-CH" dirty="0"/>
          </a:p>
        </p:txBody>
      </p:sp>
      <p:pic>
        <p:nvPicPr>
          <p:cNvPr id="9" name="Image 8" descr="Une image contenant fermer, repas&#10;&#10;Description générée automatiquement">
            <a:extLst>
              <a:ext uri="{FF2B5EF4-FFF2-40B4-BE49-F238E27FC236}">
                <a16:creationId xmlns:a16="http://schemas.microsoft.com/office/drawing/2014/main" id="{8550F857-FF71-E9C4-4E43-BE07517086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633" y="1124546"/>
            <a:ext cx="7906733" cy="3617187"/>
          </a:xfrm>
          <a:prstGeom prst="rect">
            <a:avLst/>
          </a:prstGeom>
        </p:spPr>
      </p:pic>
    </p:spTree>
    <p:extLst>
      <p:ext uri="{BB962C8B-B14F-4D97-AF65-F5344CB8AC3E}">
        <p14:creationId xmlns:p14="http://schemas.microsoft.com/office/powerpoint/2010/main" val="7529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Niger - EPER</a:t>
            </a:r>
            <a:endParaRPr lang="de-CH" dirty="0"/>
          </a:p>
        </p:txBody>
      </p:sp>
      <p:pic>
        <p:nvPicPr>
          <p:cNvPr id="5" name="Image 4" descr="Une image contenant herbe, extérieur, ciel, champ&#10;&#10;Description générée automatiquement">
            <a:extLst>
              <a:ext uri="{FF2B5EF4-FFF2-40B4-BE49-F238E27FC236}">
                <a16:creationId xmlns:a16="http://schemas.microsoft.com/office/drawing/2014/main" id="{D3CD3A09-8281-BA45-F608-A27EC5C4DB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634" y="1090994"/>
            <a:ext cx="7906732" cy="3615088"/>
          </a:xfrm>
          <a:prstGeom prst="rect">
            <a:avLst/>
          </a:prstGeom>
        </p:spPr>
      </p:pic>
    </p:spTree>
    <p:extLst>
      <p:ext uri="{BB962C8B-B14F-4D97-AF65-F5344CB8AC3E}">
        <p14:creationId xmlns:p14="http://schemas.microsoft.com/office/powerpoint/2010/main" val="130821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Niger - EPER</a:t>
            </a:r>
            <a:endParaRPr lang="de-CH" dirty="0"/>
          </a:p>
        </p:txBody>
      </p:sp>
      <p:sp>
        <p:nvSpPr>
          <p:cNvPr id="2" name="Espace réservé du contenu 1">
            <a:extLst>
              <a:ext uri="{FF2B5EF4-FFF2-40B4-BE49-F238E27FC236}">
                <a16:creationId xmlns:a16="http://schemas.microsoft.com/office/drawing/2014/main" id="{B6A81978-DE1A-2E9B-ABD7-2134E6ED66EF}"/>
              </a:ext>
            </a:extLst>
          </p:cNvPr>
          <p:cNvSpPr>
            <a:spLocks noGrp="1"/>
          </p:cNvSpPr>
          <p:nvPr>
            <p:ph idx="1"/>
          </p:nvPr>
        </p:nvSpPr>
        <p:spPr>
          <a:xfrm>
            <a:off x="690880" y="3178233"/>
            <a:ext cx="1927881" cy="1154281"/>
          </a:xfrm>
        </p:spPr>
        <p:txBody>
          <a:bodyPr/>
          <a:lstStyle/>
          <a:p>
            <a:pPr marL="4763" indent="0">
              <a:buNone/>
            </a:pPr>
            <a:endParaRPr lang="fr-CH" dirty="0"/>
          </a:p>
          <a:p>
            <a:pPr marL="4763" indent="0">
              <a:buNone/>
            </a:pPr>
            <a:r>
              <a:rPr lang="fr-CH" dirty="0"/>
              <a:t>Prévention </a:t>
            </a:r>
            <a:br>
              <a:rPr lang="fr-CH" dirty="0"/>
            </a:br>
            <a:r>
              <a:rPr lang="fr-CH" dirty="0"/>
              <a:t>des conflits</a:t>
            </a:r>
            <a:endParaRPr lang="de-CH" dirty="0"/>
          </a:p>
        </p:txBody>
      </p:sp>
      <p:pic>
        <p:nvPicPr>
          <p:cNvPr id="10" name="Image 9" descr="Une image contenant ciel, extérieur, terrain, saleté&#10;&#10;Description générée automatiquement">
            <a:extLst>
              <a:ext uri="{FF2B5EF4-FFF2-40B4-BE49-F238E27FC236}">
                <a16:creationId xmlns:a16="http://schemas.microsoft.com/office/drawing/2014/main" id="{B9162E6A-918C-4F70-5DC8-67E4288408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6320" y="1108710"/>
            <a:ext cx="4876800" cy="3657600"/>
          </a:xfrm>
          <a:prstGeom prst="rect">
            <a:avLst/>
          </a:prstGeom>
        </p:spPr>
      </p:pic>
    </p:spTree>
    <p:extLst>
      <p:ext uri="{BB962C8B-B14F-4D97-AF65-F5344CB8AC3E}">
        <p14:creationId xmlns:p14="http://schemas.microsoft.com/office/powerpoint/2010/main" val="148459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Niger - EPER</a:t>
            </a:r>
            <a:endParaRPr lang="de-CH" dirty="0"/>
          </a:p>
        </p:txBody>
      </p:sp>
      <p:sp>
        <p:nvSpPr>
          <p:cNvPr id="2" name="Espace réservé du contenu 1">
            <a:extLst>
              <a:ext uri="{FF2B5EF4-FFF2-40B4-BE49-F238E27FC236}">
                <a16:creationId xmlns:a16="http://schemas.microsoft.com/office/drawing/2014/main" id="{A3C3ED3B-35E4-3F76-6CB8-B7369C9B8011}"/>
              </a:ext>
            </a:extLst>
          </p:cNvPr>
          <p:cNvSpPr>
            <a:spLocks noGrp="1"/>
          </p:cNvSpPr>
          <p:nvPr>
            <p:ph idx="1"/>
          </p:nvPr>
        </p:nvSpPr>
        <p:spPr>
          <a:xfrm>
            <a:off x="449363" y="1417469"/>
            <a:ext cx="3538371" cy="1154281"/>
          </a:xfrm>
        </p:spPr>
        <p:txBody>
          <a:bodyPr/>
          <a:lstStyle/>
          <a:p>
            <a:pPr marL="4763" indent="0">
              <a:buNone/>
            </a:pPr>
            <a:endParaRPr lang="fr-CH" dirty="0"/>
          </a:p>
          <a:p>
            <a:pPr marL="4763" indent="0">
              <a:buNone/>
            </a:pPr>
            <a:r>
              <a:rPr lang="fr-CH" dirty="0"/>
              <a:t>Aménagement </a:t>
            </a:r>
            <a:br>
              <a:rPr lang="fr-CH" dirty="0"/>
            </a:br>
            <a:r>
              <a:rPr lang="fr-CH" dirty="0"/>
              <a:t>de corridors</a:t>
            </a:r>
            <a:endParaRPr lang="de-CH" dirty="0"/>
          </a:p>
        </p:txBody>
      </p:sp>
      <p:pic>
        <p:nvPicPr>
          <p:cNvPr id="5" name="Image 4" descr="Une image contenant terrain, extérieur, personne, sport&#10;&#10;Description générée automatiquement">
            <a:extLst>
              <a:ext uri="{FF2B5EF4-FFF2-40B4-BE49-F238E27FC236}">
                <a16:creationId xmlns:a16="http://schemas.microsoft.com/office/drawing/2014/main" id="{B3DA5914-D469-8F01-EB50-B0A11719BF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0137" y="1222056"/>
            <a:ext cx="6095129" cy="3471611"/>
          </a:xfrm>
          <a:prstGeom prst="rect">
            <a:avLst/>
          </a:prstGeom>
        </p:spPr>
      </p:pic>
    </p:spTree>
    <p:extLst>
      <p:ext uri="{BB962C8B-B14F-4D97-AF65-F5344CB8AC3E}">
        <p14:creationId xmlns:p14="http://schemas.microsoft.com/office/powerpoint/2010/main" val="8424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0535" y="163285"/>
            <a:ext cx="4620986" cy="4620986"/>
          </a:xfrm>
          <a:prstGeom prst="rect">
            <a:avLst/>
          </a:prstGeom>
        </p:spPr>
      </p:pic>
    </p:spTree>
    <p:extLst>
      <p:ext uri="{BB962C8B-B14F-4D97-AF65-F5344CB8AC3E}">
        <p14:creationId xmlns:p14="http://schemas.microsoft.com/office/powerpoint/2010/main" val="293996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p:cNvSpPr>
            <a:spLocks noGrp="1"/>
          </p:cNvSpPr>
          <p:nvPr>
            <p:ph type="title"/>
          </p:nvPr>
        </p:nvSpPr>
        <p:spPr>
          <a:xfrm>
            <a:off x="3973321" y="246888"/>
            <a:ext cx="4688333" cy="1337310"/>
          </a:xfrm>
        </p:spPr>
        <p:txBody>
          <a:bodyPr vert="horz" lIns="91440" tIns="45720" rIns="91440" bIns="45720" rtlCol="0" anchor="b">
            <a:normAutofit/>
          </a:bodyPr>
          <a:lstStyle/>
          <a:p>
            <a:pPr defTabSz="914400"/>
            <a:r>
              <a:rPr lang="en-US" sz="4100">
                <a:solidFill>
                  <a:schemeClr val="tx1"/>
                </a:solidFill>
                <a:latin typeface="+mj-lt"/>
                <a:ea typeface="+mj-ea"/>
              </a:rPr>
              <a:t>MERCI !</a:t>
            </a:r>
          </a:p>
        </p:txBody>
      </p:sp>
      <p:pic>
        <p:nvPicPr>
          <p:cNvPr id="5" name="Image 4" descr="Une image contenant arbre, personne&#10;&#10;Description générée automatiquement">
            <a:extLst>
              <a:ext uri="{FF2B5EF4-FFF2-40B4-BE49-F238E27FC236}">
                <a16:creationId xmlns:a16="http://schemas.microsoft.com/office/drawing/2014/main" id="{65E560CD-31CB-9F8F-C8CF-97FFA5AC9A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b="1345"/>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178121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 name="connsiteX0" fmla="*/ 0 w 3182692"/>
              <a:gd name="connsiteY0" fmla="*/ 0 h 13716"/>
              <a:gd name="connsiteX1" fmla="*/ 572885 w 3182692"/>
              <a:gd name="connsiteY1" fmla="*/ 0 h 13716"/>
              <a:gd name="connsiteX2" fmla="*/ 1113942 w 3182692"/>
              <a:gd name="connsiteY2" fmla="*/ 0 h 13716"/>
              <a:gd name="connsiteX3" fmla="*/ 1686827 w 3182692"/>
              <a:gd name="connsiteY3" fmla="*/ 0 h 13716"/>
              <a:gd name="connsiteX4" fmla="*/ 2323365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04711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70" y="4238"/>
                  <a:pt x="3183054" y="9645"/>
                  <a:pt x="3182692" y="13716"/>
                </a:cubicBezTo>
                <a:cubicBezTo>
                  <a:pt x="2944477" y="11253"/>
                  <a:pt x="2868931" y="7798"/>
                  <a:pt x="2609807" y="13716"/>
                </a:cubicBezTo>
                <a:cubicBezTo>
                  <a:pt x="2341556" y="1621"/>
                  <a:pt x="2324113" y="18134"/>
                  <a:pt x="2068750" y="13716"/>
                </a:cubicBezTo>
                <a:cubicBezTo>
                  <a:pt x="1817163" y="3280"/>
                  <a:pt x="1716254" y="21407"/>
                  <a:pt x="1432211" y="13716"/>
                </a:cubicBezTo>
                <a:cubicBezTo>
                  <a:pt x="1164747" y="-32709"/>
                  <a:pt x="993140" y="23003"/>
                  <a:pt x="859327" y="13716"/>
                </a:cubicBezTo>
                <a:cubicBezTo>
                  <a:pt x="750703" y="-29546"/>
                  <a:pt x="236193" y="34159"/>
                  <a:pt x="0" y="13716"/>
                </a:cubicBezTo>
                <a:cubicBezTo>
                  <a:pt x="-950" y="8514"/>
                  <a:pt x="-119" y="3449"/>
                  <a:pt x="0" y="0"/>
                </a:cubicBezTo>
                <a:close/>
              </a:path>
              <a:path w="3182692" h="13716"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1911" y="5403"/>
                  <a:pt x="3181851" y="9705"/>
                  <a:pt x="3182692" y="13716"/>
                </a:cubicBezTo>
                <a:cubicBezTo>
                  <a:pt x="3012563" y="-42392"/>
                  <a:pt x="2765409" y="31046"/>
                  <a:pt x="2546154" y="13716"/>
                </a:cubicBezTo>
                <a:cubicBezTo>
                  <a:pt x="2333381" y="9342"/>
                  <a:pt x="2154438" y="5266"/>
                  <a:pt x="1845961" y="13716"/>
                </a:cubicBezTo>
                <a:cubicBezTo>
                  <a:pt x="1531509" y="29240"/>
                  <a:pt x="1456631" y="-11178"/>
                  <a:pt x="1304904" y="13716"/>
                </a:cubicBezTo>
                <a:cubicBezTo>
                  <a:pt x="1168344" y="31779"/>
                  <a:pt x="928499" y="10475"/>
                  <a:pt x="604711" y="13716"/>
                </a:cubicBezTo>
                <a:cubicBezTo>
                  <a:pt x="285438" y="33435"/>
                  <a:pt x="116029" y="-26776"/>
                  <a:pt x="0" y="13716"/>
                </a:cubicBezTo>
                <a:cubicBezTo>
                  <a:pt x="242" y="7496"/>
                  <a:pt x="776" y="5947"/>
                  <a:pt x="0" y="0"/>
                </a:cubicBezTo>
                <a:close/>
              </a:path>
              <a:path w="3182692" h="13716"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2796" y="3768"/>
                  <a:pt x="3182802" y="10153"/>
                  <a:pt x="3182692" y="13716"/>
                </a:cubicBezTo>
                <a:cubicBezTo>
                  <a:pt x="2959845" y="21002"/>
                  <a:pt x="2868929" y="20408"/>
                  <a:pt x="2609807" y="13716"/>
                </a:cubicBezTo>
                <a:cubicBezTo>
                  <a:pt x="2341405" y="1420"/>
                  <a:pt x="2328488" y="15864"/>
                  <a:pt x="2068750" y="13716"/>
                </a:cubicBezTo>
                <a:cubicBezTo>
                  <a:pt x="1816113" y="-2177"/>
                  <a:pt x="1699345" y="32283"/>
                  <a:pt x="1432211" y="13716"/>
                </a:cubicBezTo>
                <a:cubicBezTo>
                  <a:pt x="1148381" y="-32756"/>
                  <a:pt x="987622" y="-2169"/>
                  <a:pt x="859327" y="13716"/>
                </a:cubicBezTo>
                <a:cubicBezTo>
                  <a:pt x="743387" y="32850"/>
                  <a:pt x="194182" y="14217"/>
                  <a:pt x="0" y="13716"/>
                </a:cubicBezTo>
                <a:cubicBezTo>
                  <a:pt x="84" y="8233"/>
                  <a:pt x="-347" y="31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p:cNvSpPr>
            <a:spLocks noGrp="1"/>
          </p:cNvSpPr>
          <p:nvPr>
            <p:ph idx="1"/>
          </p:nvPr>
        </p:nvSpPr>
        <p:spPr>
          <a:xfrm>
            <a:off x="3973321" y="2029968"/>
            <a:ext cx="4688333" cy="2612898"/>
          </a:xfrm>
        </p:spPr>
        <p:txBody>
          <a:bodyPr vert="horz" lIns="91440" tIns="45720" rIns="91440" bIns="45720" rtlCol="0">
            <a:normAutofit/>
          </a:bodyPr>
          <a:lstStyle/>
          <a:p>
            <a:pPr marL="4763" indent="-228600" defTabSz="914400">
              <a:buFont typeface="Arial" panose="020B0604020202020204" pitchFamily="34" charset="0"/>
              <a:buChar char="•"/>
              <a:defRPr/>
            </a:pPr>
            <a:endParaRPr lang="en-US" sz="1700" kern="1200" dirty="0">
              <a:latin typeface="+mn-lt"/>
              <a:ea typeface="+mn-ea"/>
            </a:endParaRPr>
          </a:p>
          <a:p>
            <a:pPr marL="0" indent="0" defTabSz="914400">
              <a:buNone/>
              <a:defRPr/>
            </a:pPr>
            <a:r>
              <a:rPr lang="en-US" sz="2400" kern="1200" dirty="0">
                <a:latin typeface="+mn-lt"/>
                <a:ea typeface="+mn-ea"/>
              </a:rPr>
              <a:t>En 2023, les </a:t>
            </a:r>
            <a:r>
              <a:rPr lang="en-US" sz="2400" kern="1200" dirty="0" err="1">
                <a:latin typeface="+mn-lt"/>
                <a:ea typeface="+mn-ea"/>
              </a:rPr>
              <a:t>groupes</a:t>
            </a:r>
            <a:r>
              <a:rPr lang="en-US" sz="2400" kern="1200" dirty="0">
                <a:latin typeface="+mn-lt"/>
                <a:ea typeface="+mn-ea"/>
              </a:rPr>
              <a:t> de </a:t>
            </a:r>
            <a:r>
              <a:rPr lang="en-US" sz="2400" kern="1200" dirty="0" err="1">
                <a:latin typeface="+mn-lt"/>
                <a:ea typeface="+mn-ea"/>
              </a:rPr>
              <a:t>jeûne</a:t>
            </a:r>
            <a:r>
              <a:rPr lang="en-US" sz="2400" kern="1200" dirty="0">
                <a:latin typeface="+mn-lt"/>
                <a:ea typeface="+mn-ea"/>
              </a:rPr>
              <a:t> de Suisse </a:t>
            </a:r>
            <a:r>
              <a:rPr lang="en-US" sz="2400" kern="1200" dirty="0" err="1">
                <a:latin typeface="+mn-lt"/>
                <a:ea typeface="+mn-ea"/>
              </a:rPr>
              <a:t>romande</a:t>
            </a:r>
            <a:r>
              <a:rPr lang="en-US" sz="2400" kern="1200" dirty="0">
                <a:latin typeface="+mn-lt"/>
                <a:ea typeface="+mn-ea"/>
              </a:rPr>
              <a:t> </a:t>
            </a:r>
            <a:r>
              <a:rPr lang="en-US" sz="2400" kern="1200" dirty="0" err="1">
                <a:latin typeface="+mn-lt"/>
                <a:ea typeface="+mn-ea"/>
              </a:rPr>
              <a:t>donné</a:t>
            </a:r>
            <a:r>
              <a:rPr lang="en-US" sz="2400" kern="1200" dirty="0">
                <a:latin typeface="+mn-lt"/>
                <a:ea typeface="+mn-ea"/>
              </a:rPr>
              <a:t> </a:t>
            </a:r>
            <a:r>
              <a:rPr lang="en-US" sz="2400" b="1" kern="1200" dirty="0" err="1">
                <a:latin typeface="+mn-lt"/>
                <a:ea typeface="+mn-ea"/>
              </a:rPr>
              <a:t>près</a:t>
            </a:r>
            <a:r>
              <a:rPr lang="en-US" sz="2400" b="1" kern="1200" dirty="0">
                <a:latin typeface="+mn-lt"/>
                <a:ea typeface="+mn-ea"/>
              </a:rPr>
              <a:t> de 29’000 francs </a:t>
            </a:r>
            <a:r>
              <a:rPr lang="en-US" sz="2400" kern="1200" dirty="0">
                <a:latin typeface="+mn-lt"/>
                <a:ea typeface="+mn-ea"/>
              </a:rPr>
              <a:t>pour </a:t>
            </a:r>
            <a:r>
              <a:rPr lang="en-US" sz="2400" kern="1200" dirty="0" err="1">
                <a:latin typeface="+mn-lt"/>
                <a:ea typeface="+mn-ea"/>
              </a:rPr>
              <a:t>soutenir</a:t>
            </a:r>
            <a:r>
              <a:rPr lang="en-US" sz="2400" kern="1200" dirty="0">
                <a:latin typeface="+mn-lt"/>
                <a:ea typeface="+mn-ea"/>
              </a:rPr>
              <a:t> </a:t>
            </a:r>
            <a:r>
              <a:rPr lang="en-US" sz="2400" kern="1200" dirty="0" err="1">
                <a:latin typeface="+mn-lt"/>
                <a:ea typeface="+mn-ea"/>
              </a:rPr>
              <a:t>ces</a:t>
            </a:r>
            <a:r>
              <a:rPr lang="en-US" sz="2400" kern="1200" dirty="0">
                <a:latin typeface="+mn-lt"/>
                <a:ea typeface="+mn-ea"/>
              </a:rPr>
              <a:t> </a:t>
            </a:r>
            <a:r>
              <a:rPr lang="en-US" sz="2400" kern="1200" dirty="0" err="1">
                <a:latin typeface="+mn-lt"/>
                <a:ea typeface="+mn-ea"/>
              </a:rPr>
              <a:t>projets</a:t>
            </a:r>
            <a:r>
              <a:rPr lang="en-US" sz="2400" kern="1200" dirty="0">
                <a:latin typeface="+mn-lt"/>
                <a:ea typeface="+mn-ea"/>
              </a:rPr>
              <a:t>.</a:t>
            </a:r>
          </a:p>
          <a:p>
            <a:pPr marL="0" indent="0" defTabSz="914400">
              <a:buNone/>
              <a:defRPr/>
            </a:pPr>
            <a:r>
              <a:rPr lang="en-US" sz="2400" kern="1200" dirty="0">
                <a:latin typeface="+mn-lt"/>
                <a:ea typeface="+mn-ea"/>
              </a:rPr>
              <a:t>MERCI !</a:t>
            </a:r>
          </a:p>
          <a:p>
            <a:pPr indent="-228600" defTabSz="914400">
              <a:buFont typeface="Arial" panose="020B0604020202020204" pitchFamily="34" charset="0"/>
              <a:buChar char="•"/>
            </a:pPr>
            <a:endParaRPr lang="en-US" sz="1700" kern="1200" dirty="0">
              <a:latin typeface="+mn-lt"/>
              <a:ea typeface="+mn-ea"/>
            </a:endParaRPr>
          </a:p>
        </p:txBody>
      </p:sp>
    </p:spTree>
    <p:extLst>
      <p:ext uri="{BB962C8B-B14F-4D97-AF65-F5344CB8AC3E}">
        <p14:creationId xmlns:p14="http://schemas.microsoft.com/office/powerpoint/2010/main" val="62686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Projets 2023 : Burkina Faso et Niger</a:t>
            </a:r>
            <a:endParaRPr lang="de-CH" dirty="0"/>
          </a:p>
        </p:txBody>
      </p:sp>
      <p:pic>
        <p:nvPicPr>
          <p:cNvPr id="2" name="Grafik 1"/>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298724" y="953055"/>
            <a:ext cx="4070076" cy="4088846"/>
          </a:xfrm>
          <a:prstGeom prst="rect">
            <a:avLst/>
          </a:prstGeom>
        </p:spPr>
      </p:pic>
      <p:sp>
        <p:nvSpPr>
          <p:cNvPr id="6" name="Triangle isocèle 5"/>
          <p:cNvSpPr/>
          <p:nvPr/>
        </p:nvSpPr>
        <p:spPr bwMode="auto">
          <a:xfrm>
            <a:off x="1095022" y="1535289"/>
            <a:ext cx="1230489" cy="1038578"/>
          </a:xfrm>
          <a:prstGeom prst="triangle">
            <a:avLst>
              <a:gd name="adj" fmla="val 100000"/>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Tree>
    <p:extLst>
      <p:ext uri="{BB962C8B-B14F-4D97-AF65-F5344CB8AC3E}">
        <p14:creationId xmlns:p14="http://schemas.microsoft.com/office/powerpoint/2010/main" val="23987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763" indent="0">
              <a:buNone/>
            </a:pPr>
            <a:endParaRPr lang="fr-CH"/>
          </a:p>
          <a:p>
            <a:pPr marL="4763" indent="0">
              <a:buNone/>
            </a:pPr>
            <a:r>
              <a:rPr lang="fr-CH"/>
              <a:t>Les femmes s’unissent </a:t>
            </a:r>
            <a:br>
              <a:rPr lang="fr-CH"/>
            </a:br>
            <a:r>
              <a:rPr lang="fr-CH"/>
              <a:t>contre la faim</a:t>
            </a:r>
            <a:endParaRPr lang="de-CH" dirty="0"/>
          </a:p>
        </p:txBody>
      </p:sp>
      <p:sp>
        <p:nvSpPr>
          <p:cNvPr id="4" name="Titre 3"/>
          <p:cNvSpPr>
            <a:spLocks noGrp="1"/>
          </p:cNvSpPr>
          <p:nvPr>
            <p:ph type="title"/>
          </p:nvPr>
        </p:nvSpPr>
        <p:spPr/>
        <p:txBody>
          <a:bodyPr/>
          <a:lstStyle/>
          <a:p>
            <a:r>
              <a:rPr lang="fr-CH"/>
              <a:t>Burkina Faso - AdC</a:t>
            </a:r>
            <a:endParaRPr lang="de-CH" dirty="0"/>
          </a:p>
        </p:txBody>
      </p:sp>
      <p:pic>
        <p:nvPicPr>
          <p:cNvPr id="14" name="Image 13" descr="Une image contenant personne, terrain, herbe, extérieur&#10;&#10;Description générée automatiquement">
            <a:extLst>
              <a:ext uri="{FF2B5EF4-FFF2-40B4-BE49-F238E27FC236}">
                <a16:creationId xmlns:a16="http://schemas.microsoft.com/office/drawing/2014/main" id="{115E5043-0BDE-7CF8-AA54-89A8565DE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8772" y="1344490"/>
            <a:ext cx="5196494" cy="3464329"/>
          </a:xfrm>
          <a:prstGeom prst="rect">
            <a:avLst/>
          </a:prstGeom>
        </p:spPr>
      </p:pic>
    </p:spTree>
    <p:extLst>
      <p:ext uri="{BB962C8B-B14F-4D97-AF65-F5344CB8AC3E}">
        <p14:creationId xmlns:p14="http://schemas.microsoft.com/office/powerpoint/2010/main" val="408144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Burkina Faso - </a:t>
            </a:r>
            <a:r>
              <a:rPr lang="fr-CH" dirty="0" err="1"/>
              <a:t>AdC</a:t>
            </a:r>
            <a:endParaRPr lang="de-CH" dirty="0"/>
          </a:p>
        </p:txBody>
      </p:sp>
      <p:pic>
        <p:nvPicPr>
          <p:cNvPr id="2" name="Espace réservé du contenu 11">
            <a:extLst>
              <a:ext uri="{FF2B5EF4-FFF2-40B4-BE49-F238E27FC236}">
                <a16:creationId xmlns:a16="http://schemas.microsoft.com/office/drawing/2014/main" id="{3F58D041-F9DB-47F2-2D0C-A653077DC5E3}"/>
              </a:ext>
            </a:extLst>
          </p:cNvPr>
          <p:cNvPicPr>
            <a:picLocks noGrp="1" noChangeAspect="1"/>
          </p:cNvPicPr>
          <p:nvPr>
            <p:ph idx="1"/>
          </p:nvPr>
        </p:nvPicPr>
        <p:blipFill>
          <a:blip r:embed="rId3" cstate="screen">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188997" y="1126401"/>
            <a:ext cx="3553664" cy="3553664"/>
          </a:xfrm>
        </p:spPr>
      </p:pic>
      <p:pic>
        <p:nvPicPr>
          <p:cNvPr id="3" name="Image 2">
            <a:extLst>
              <a:ext uri="{FF2B5EF4-FFF2-40B4-BE49-F238E27FC236}">
                <a16:creationId xmlns:a16="http://schemas.microsoft.com/office/drawing/2014/main" id="{3AC0525D-0A04-78D1-D1FF-66E735B50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693" t="18331" r="10360" b="19338"/>
          <a:stretch/>
        </p:blipFill>
        <p:spPr>
          <a:xfrm>
            <a:off x="3967894" y="1363289"/>
            <a:ext cx="4887356" cy="3200398"/>
          </a:xfrm>
          <a:prstGeom prst="rect">
            <a:avLst/>
          </a:prstGeom>
        </p:spPr>
      </p:pic>
    </p:spTree>
    <p:extLst>
      <p:ext uri="{BB962C8B-B14F-4D97-AF65-F5344CB8AC3E}">
        <p14:creationId xmlns:p14="http://schemas.microsoft.com/office/powerpoint/2010/main" val="419518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Burkina Faso - </a:t>
            </a:r>
            <a:r>
              <a:rPr lang="fr-CH" dirty="0" err="1"/>
              <a:t>AdC</a:t>
            </a:r>
            <a:endParaRPr lang="de-CH" dirty="0"/>
          </a:p>
        </p:txBody>
      </p:sp>
      <p:sp>
        <p:nvSpPr>
          <p:cNvPr id="2" name="Espace réservé du contenu 2">
            <a:extLst>
              <a:ext uri="{FF2B5EF4-FFF2-40B4-BE49-F238E27FC236}">
                <a16:creationId xmlns:a16="http://schemas.microsoft.com/office/drawing/2014/main" id="{C7A74CEB-1947-791D-3A5B-A9444DA119BB}"/>
              </a:ext>
            </a:extLst>
          </p:cNvPr>
          <p:cNvSpPr>
            <a:spLocks noGrp="1"/>
          </p:cNvSpPr>
          <p:nvPr>
            <p:ph idx="1"/>
          </p:nvPr>
        </p:nvSpPr>
        <p:spPr>
          <a:xfrm>
            <a:off x="5303520" y="1838960"/>
            <a:ext cx="4328160" cy="3070860"/>
          </a:xfrm>
        </p:spPr>
        <p:txBody>
          <a:bodyPr>
            <a:normAutofit/>
          </a:bodyPr>
          <a:lstStyle/>
          <a:p>
            <a:r>
              <a:rPr lang="fr-CH" dirty="0"/>
              <a:t>Vives inquiétudes face aux changements climatiques</a:t>
            </a:r>
          </a:p>
          <a:p>
            <a:r>
              <a:rPr lang="fr-CH" dirty="0"/>
              <a:t>Insécurité grandissante</a:t>
            </a:r>
          </a:p>
          <a:p>
            <a:r>
              <a:rPr lang="fr-CH" dirty="0"/>
              <a:t>Périodes de soudure qui s’allongent</a:t>
            </a:r>
          </a:p>
          <a:p>
            <a:pPr marL="4763" indent="0">
              <a:buNone/>
            </a:pPr>
            <a:endParaRPr lang="fr-CH" dirty="0"/>
          </a:p>
          <a:p>
            <a:pPr marL="4763" indent="0">
              <a:buNone/>
            </a:pPr>
            <a:r>
              <a:rPr lang="fr-CH" dirty="0"/>
              <a:t>-&gt; Un potentiel important !</a:t>
            </a:r>
          </a:p>
        </p:txBody>
      </p:sp>
      <p:pic>
        <p:nvPicPr>
          <p:cNvPr id="3" name="Image 2">
            <a:extLst>
              <a:ext uri="{FF2B5EF4-FFF2-40B4-BE49-F238E27FC236}">
                <a16:creationId xmlns:a16="http://schemas.microsoft.com/office/drawing/2014/main" id="{4DA9BE19-A436-7DF9-A5BB-3B3B6A09B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09041"/>
            <a:ext cx="5213202" cy="3485230"/>
          </a:xfrm>
          <a:prstGeom prst="rect">
            <a:avLst/>
          </a:prstGeom>
        </p:spPr>
      </p:pic>
    </p:spTree>
    <p:extLst>
      <p:ext uri="{BB962C8B-B14F-4D97-AF65-F5344CB8AC3E}">
        <p14:creationId xmlns:p14="http://schemas.microsoft.com/office/powerpoint/2010/main" val="210303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Burkina Faso - </a:t>
            </a:r>
            <a:r>
              <a:rPr lang="fr-CH" dirty="0" err="1"/>
              <a:t>AdC</a:t>
            </a:r>
            <a:endParaRPr lang="de-CH" dirty="0"/>
          </a:p>
        </p:txBody>
      </p:sp>
      <p:pic>
        <p:nvPicPr>
          <p:cNvPr id="3" name="Image 2" descr="Une image contenant herbe, extérieur, arbre, ciel&#10;&#10;Description générée automatiquement">
            <a:extLst>
              <a:ext uri="{FF2B5EF4-FFF2-40B4-BE49-F238E27FC236}">
                <a16:creationId xmlns:a16="http://schemas.microsoft.com/office/drawing/2014/main" id="{264A140F-E064-7315-9AEA-7A35AAA476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19120" y="1038651"/>
            <a:ext cx="5726156" cy="4104849"/>
          </a:xfrm>
          <a:prstGeom prst="rect">
            <a:avLst/>
          </a:prstGeom>
        </p:spPr>
      </p:pic>
      <p:pic>
        <p:nvPicPr>
          <p:cNvPr id="7" name="Image 6" descr="Une image contenant terrain, ciel, personne, extérieur&#10;&#10;Description générée automatiquement">
            <a:extLst>
              <a:ext uri="{FF2B5EF4-FFF2-40B4-BE49-F238E27FC236}">
                <a16:creationId xmlns:a16="http://schemas.microsoft.com/office/drawing/2014/main" id="{A37D5ECE-420E-18FB-A45E-8364F3430A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24" y="1038651"/>
            <a:ext cx="2718796" cy="4104849"/>
          </a:xfrm>
          <a:prstGeom prst="rect">
            <a:avLst/>
          </a:prstGeom>
        </p:spPr>
      </p:pic>
    </p:spTree>
    <p:extLst>
      <p:ext uri="{BB962C8B-B14F-4D97-AF65-F5344CB8AC3E}">
        <p14:creationId xmlns:p14="http://schemas.microsoft.com/office/powerpoint/2010/main" val="10681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Burkina Faso - </a:t>
            </a:r>
            <a:r>
              <a:rPr lang="fr-CH" dirty="0" err="1"/>
              <a:t>AdC</a:t>
            </a:r>
            <a:endParaRPr lang="de-CH" dirty="0"/>
          </a:p>
        </p:txBody>
      </p:sp>
      <p:sp>
        <p:nvSpPr>
          <p:cNvPr id="5" name="Espace réservé du contenu 2">
            <a:extLst>
              <a:ext uri="{FF2B5EF4-FFF2-40B4-BE49-F238E27FC236}">
                <a16:creationId xmlns:a16="http://schemas.microsoft.com/office/drawing/2014/main" id="{2A714BAA-B0C1-8B06-229B-357001D9DCA7}"/>
              </a:ext>
            </a:extLst>
          </p:cNvPr>
          <p:cNvSpPr>
            <a:spLocks noGrp="1"/>
          </p:cNvSpPr>
          <p:nvPr>
            <p:ph idx="1"/>
          </p:nvPr>
        </p:nvSpPr>
        <p:spPr>
          <a:xfrm>
            <a:off x="586412" y="3521507"/>
            <a:ext cx="1674455" cy="776174"/>
          </a:xfrm>
        </p:spPr>
        <p:txBody>
          <a:bodyPr>
            <a:normAutofit/>
          </a:bodyPr>
          <a:lstStyle/>
          <a:p>
            <a:pPr marL="4763" indent="0">
              <a:buNone/>
            </a:pPr>
            <a:r>
              <a:rPr lang="fr-CH" dirty="0"/>
              <a:t>Agroécologie</a:t>
            </a:r>
          </a:p>
        </p:txBody>
      </p:sp>
      <p:pic>
        <p:nvPicPr>
          <p:cNvPr id="9" name="Image 8" descr="Une image contenant herbe, extérieur, terrain, personne&#10;&#10;Description générée automatiquement">
            <a:extLst>
              <a:ext uri="{FF2B5EF4-FFF2-40B4-BE49-F238E27FC236}">
                <a16:creationId xmlns:a16="http://schemas.microsoft.com/office/drawing/2014/main" id="{5D3E568C-33FB-194C-7AF5-85AE77C040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4088" y="995680"/>
            <a:ext cx="5537443" cy="3784867"/>
          </a:xfrm>
          <a:prstGeom prst="rect">
            <a:avLst/>
          </a:prstGeom>
        </p:spPr>
      </p:pic>
    </p:spTree>
    <p:extLst>
      <p:ext uri="{BB962C8B-B14F-4D97-AF65-F5344CB8AC3E}">
        <p14:creationId xmlns:p14="http://schemas.microsoft.com/office/powerpoint/2010/main" val="213605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Burkina Faso - </a:t>
            </a:r>
            <a:r>
              <a:rPr lang="fr-CH" dirty="0" err="1"/>
              <a:t>AdC</a:t>
            </a:r>
            <a:endParaRPr lang="de-CH" dirty="0"/>
          </a:p>
        </p:txBody>
      </p:sp>
      <p:pic>
        <p:nvPicPr>
          <p:cNvPr id="3" name="Image 2" descr="Une image contenant arbre, personne&#10;&#10;Description générée automatiquement">
            <a:extLst>
              <a:ext uri="{FF2B5EF4-FFF2-40B4-BE49-F238E27FC236}">
                <a16:creationId xmlns:a16="http://schemas.microsoft.com/office/drawing/2014/main" id="{55AD9577-8201-C462-9059-377A3DCF8C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24" y="1042737"/>
            <a:ext cx="2741521" cy="4100763"/>
          </a:xfrm>
          <a:prstGeom prst="rect">
            <a:avLst/>
          </a:prstGeom>
        </p:spPr>
      </p:pic>
      <p:pic>
        <p:nvPicPr>
          <p:cNvPr id="9" name="Image 8" descr="Une image contenant extérieur, terrain, ciel, herbe&#10;&#10;Description générée automatiquement">
            <a:extLst>
              <a:ext uri="{FF2B5EF4-FFF2-40B4-BE49-F238E27FC236}">
                <a16:creationId xmlns:a16="http://schemas.microsoft.com/office/drawing/2014/main" id="{1CE30337-1275-0A73-F006-BA90187539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6494" y="1042736"/>
            <a:ext cx="5534526" cy="4100764"/>
          </a:xfrm>
          <a:prstGeom prst="rect">
            <a:avLst/>
          </a:prstGeom>
        </p:spPr>
      </p:pic>
    </p:spTree>
    <p:extLst>
      <p:ext uri="{BB962C8B-B14F-4D97-AF65-F5344CB8AC3E}">
        <p14:creationId xmlns:p14="http://schemas.microsoft.com/office/powerpoint/2010/main" val="31555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FA_Folie">
      <a:dk1>
        <a:srgbClr val="000000"/>
      </a:dk1>
      <a:lt1>
        <a:srgbClr val="FFFFFF"/>
      </a:lt1>
      <a:dk2>
        <a:srgbClr val="000000"/>
      </a:dk2>
      <a:lt2>
        <a:srgbClr val="808080"/>
      </a:lt2>
      <a:accent1>
        <a:srgbClr val="DF0032"/>
      </a:accent1>
      <a:accent2>
        <a:srgbClr val="737679"/>
      </a:accent2>
      <a:accent3>
        <a:srgbClr val="E95A29"/>
      </a:accent3>
      <a:accent4>
        <a:srgbClr val="000000"/>
      </a:accent4>
      <a:accent5>
        <a:srgbClr val="001CAF"/>
      </a:accent5>
      <a:accent6>
        <a:srgbClr val="357DB6"/>
      </a:accent6>
      <a:hlink>
        <a:srgbClr val="000000"/>
      </a:hlink>
      <a:folHlink>
        <a:srgbClr val="DF00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1886</Words>
  <Application>Microsoft Office PowerPoint</Application>
  <PresentationFormat>Affichage à l'écran (16:9)</PresentationFormat>
  <Paragraphs>92</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Fira Sans Light</vt:lpstr>
      <vt:lpstr>FiraSans-Light</vt:lpstr>
      <vt:lpstr>Times New Roman</vt:lpstr>
      <vt:lpstr>Wingdings</vt:lpstr>
      <vt:lpstr>Office</vt:lpstr>
      <vt:lpstr> Projets soutenus par les groupes de jeûne</vt:lpstr>
      <vt:lpstr>MERCI !</vt:lpstr>
      <vt:lpstr>Projets 2023 : Burkina Faso et Niger</vt:lpstr>
      <vt:lpstr>Burkina Faso - AdC</vt:lpstr>
      <vt:lpstr>Burkina Faso - AdC</vt:lpstr>
      <vt:lpstr>Burkina Faso - AdC</vt:lpstr>
      <vt:lpstr>Burkina Faso - AdC</vt:lpstr>
      <vt:lpstr>Burkina Faso - AdC</vt:lpstr>
      <vt:lpstr>Burkina Faso - AdC</vt:lpstr>
      <vt:lpstr>Burkina Faso - AdC</vt:lpstr>
      <vt:lpstr>Burkina Faso - AdC</vt:lpstr>
      <vt:lpstr>Burkina Faso - AdC</vt:lpstr>
      <vt:lpstr>Niger - EPER</vt:lpstr>
      <vt:lpstr>Niger - EPER</vt:lpstr>
      <vt:lpstr>Niger - EPER</vt:lpstr>
      <vt:lpstr>Niger - EPER</vt:lpstr>
      <vt:lpstr>Niger - EPER</vt:lpstr>
      <vt:lpstr>Niger - EPER</vt:lpstr>
      <vt:lpstr>Présentation PowerPoint</vt:lpstr>
    </vt:vector>
  </TitlesOfParts>
  <Company>뿿쾐뿿컰뿿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Pixelbox</dc:creator>
  <cp:lastModifiedBy>Hélène Bourban</cp:lastModifiedBy>
  <cp:revision>537</cp:revision>
  <cp:lastPrinted>2022-01-17T19:50:01Z</cp:lastPrinted>
  <dcterms:created xsi:type="dcterms:W3CDTF">2009-06-22T13:48:03Z</dcterms:created>
  <dcterms:modified xsi:type="dcterms:W3CDTF">2023-09-18T13:54:54Z</dcterms:modified>
</cp:coreProperties>
</file>