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0" r:id="rId4"/>
    <p:sldMasterId id="2147483717" r:id="rId5"/>
  </p:sldMasterIdLst>
  <p:notesMasterIdLst>
    <p:notesMasterId r:id="rId38"/>
  </p:notesMasterIdLst>
  <p:handoutMasterIdLst>
    <p:handoutMasterId r:id="rId39"/>
  </p:handoutMasterIdLst>
  <p:sldIdLst>
    <p:sldId id="436" r:id="rId6"/>
    <p:sldId id="626" r:id="rId7"/>
    <p:sldId id="623" r:id="rId8"/>
    <p:sldId id="657" r:id="rId9"/>
    <p:sldId id="648" r:id="rId10"/>
    <p:sldId id="629" r:id="rId11"/>
    <p:sldId id="636" r:id="rId12"/>
    <p:sldId id="632" r:id="rId13"/>
    <p:sldId id="647" r:id="rId14"/>
    <p:sldId id="625" r:id="rId15"/>
    <p:sldId id="472" r:id="rId16"/>
    <p:sldId id="497" r:id="rId17"/>
    <p:sldId id="486" r:id="rId18"/>
    <p:sldId id="485" r:id="rId19"/>
    <p:sldId id="635" r:id="rId20"/>
    <p:sldId id="649" r:id="rId21"/>
    <p:sldId id="484" r:id="rId22"/>
    <p:sldId id="631" r:id="rId23"/>
    <p:sldId id="487" r:id="rId24"/>
    <p:sldId id="661" r:id="rId25"/>
    <p:sldId id="662" r:id="rId26"/>
    <p:sldId id="489" r:id="rId27"/>
    <p:sldId id="475" r:id="rId28"/>
    <p:sldId id="634" r:id="rId29"/>
    <p:sldId id="651" r:id="rId30"/>
    <p:sldId id="476" r:id="rId31"/>
    <p:sldId id="652" r:id="rId32"/>
    <p:sldId id="653" r:id="rId33"/>
    <p:sldId id="654" r:id="rId34"/>
    <p:sldId id="656" r:id="rId35"/>
    <p:sldId id="627" r:id="rId36"/>
    <p:sldId id="493" r:id="rId37"/>
  </p:sldIdLst>
  <p:sldSz cx="9144000" cy="5143500" type="screen16x9"/>
  <p:notesSz cx="6805613" cy="99441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81" userDrawn="1">
          <p15:clr>
            <a:srgbClr val="A4A3A4"/>
          </p15:clr>
        </p15:guide>
        <p15:guide id="3" pos="476" userDrawn="1">
          <p15:clr>
            <a:srgbClr val="A4A3A4"/>
          </p15:clr>
        </p15:guide>
        <p15:guide id="4" orient="horz" pos="1552" userDrawn="1">
          <p15:clr>
            <a:srgbClr val="A4A3A4"/>
          </p15:clr>
        </p15:guide>
        <p15:guide id="5" orient="horz" pos="2799" userDrawn="1">
          <p15:clr>
            <a:srgbClr val="A4A3A4"/>
          </p15:clr>
        </p15:guide>
        <p15:guide id="6" pos="260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0032"/>
    <a:srgbClr val="C0E399"/>
    <a:srgbClr val="5A8E22"/>
    <a:srgbClr val="0E803F"/>
    <a:srgbClr val="D7D7D7"/>
    <a:srgbClr val="F1F1F1"/>
    <a:srgbClr val="7376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D8232E-EEA1-4DFE-88C4-AC75FAE83822}" v="1" dt="2024-11-26T15:48:11.257"/>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880" y="44"/>
      </p:cViewPr>
      <p:guideLst>
        <p:guide pos="181"/>
        <p:guide pos="476"/>
        <p:guide orient="horz" pos="1552"/>
        <p:guide orient="horz" pos="2799"/>
        <p:guide pos="260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ata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ata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6.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380EEB-0224-490A-AC24-33A4B602FDC5}" type="doc">
      <dgm:prSet loTypeId="urn:microsoft.com/office/officeart/2018/5/layout/IconCircleLabelList" loCatId="icon" qsTypeId="urn:microsoft.com/office/officeart/2005/8/quickstyle/simple1" qsCatId="simple" csTypeId="urn:microsoft.com/office/officeart/2005/8/colors/accent1_2" csCatId="accent1" phldr="1"/>
      <dgm:spPr/>
      <dgm:t>
        <a:bodyPr/>
        <a:lstStyle/>
        <a:p>
          <a:endParaRPr lang="en-US"/>
        </a:p>
      </dgm:t>
    </dgm:pt>
    <dgm:pt modelId="{C0F21571-5FAC-4F16-B70A-EA3AEF3E488D}">
      <dgm:prSet/>
      <dgm:spPr/>
      <dgm:t>
        <a:bodyPr/>
        <a:lstStyle/>
        <a:p>
          <a:pPr rtl="0">
            <a:lnSpc>
              <a:spcPct val="100000"/>
            </a:lnSpc>
            <a:defRPr cap="all"/>
          </a:pPr>
          <a:r>
            <a:rPr lang="en-US" baseline="0">
              <a:latin typeface="Arial" panose="020B0604020202020204"/>
            </a:rPr>
            <a:t> 5 mars</a:t>
          </a:r>
          <a:r>
            <a:rPr lang="en-US" baseline="0"/>
            <a:t> -</a:t>
          </a:r>
          <a:r>
            <a:rPr lang="en-US" baseline="0">
              <a:latin typeface="Arial" panose="020B0604020202020204"/>
            </a:rPr>
            <a:t> 20 </a:t>
          </a:r>
          <a:r>
            <a:rPr lang="en-US" baseline="0" err="1">
              <a:latin typeface="Arial" panose="020B0604020202020204"/>
            </a:rPr>
            <a:t>avril</a:t>
          </a:r>
          <a:r>
            <a:rPr lang="en-US" baseline="0"/>
            <a:t> </a:t>
          </a:r>
          <a:r>
            <a:rPr lang="en-US" baseline="0">
              <a:latin typeface="Arial" panose="020B0604020202020204"/>
            </a:rPr>
            <a:t> 2025</a:t>
          </a:r>
        </a:p>
      </dgm:t>
    </dgm:pt>
    <dgm:pt modelId="{F2E6C562-E2FA-432A-8BB7-655D265B95A1}" type="parTrans" cxnId="{4B17C22E-1ECC-47B5-A5C3-38DC32B5307A}">
      <dgm:prSet/>
      <dgm:spPr/>
      <dgm:t>
        <a:bodyPr/>
        <a:lstStyle/>
        <a:p>
          <a:endParaRPr lang="en-US"/>
        </a:p>
      </dgm:t>
    </dgm:pt>
    <dgm:pt modelId="{AE58FA94-F2FE-4598-976C-0749D63AE7F3}" type="sibTrans" cxnId="{4B17C22E-1ECC-47B5-A5C3-38DC32B5307A}">
      <dgm:prSet/>
      <dgm:spPr/>
      <dgm:t>
        <a:bodyPr/>
        <a:lstStyle/>
        <a:p>
          <a:endParaRPr lang="en-US"/>
        </a:p>
      </dgm:t>
    </dgm:pt>
    <dgm:pt modelId="{6403CDD8-B552-4B22-B879-DABD74A5AE70}">
      <dgm:prSet/>
      <dgm:spPr/>
      <dgm:t>
        <a:bodyPr/>
        <a:lstStyle/>
        <a:p>
          <a:pPr>
            <a:lnSpc>
              <a:spcPct val="100000"/>
            </a:lnSpc>
            <a:defRPr cap="all"/>
          </a:pPr>
          <a:r>
            <a:rPr lang="en-US" baseline="0"/>
            <a:t>La </a:t>
          </a:r>
          <a:r>
            <a:rPr lang="en-US" baseline="0" err="1"/>
            <a:t>faim</a:t>
          </a:r>
          <a:r>
            <a:rPr lang="en-US" baseline="0"/>
            <a:t> bouffe </a:t>
          </a:r>
          <a:r>
            <a:rPr lang="en-US" baseline="0" err="1"/>
            <a:t>l’avenir</a:t>
          </a:r>
          <a:endParaRPr lang="en-US"/>
        </a:p>
      </dgm:t>
    </dgm:pt>
    <dgm:pt modelId="{78176DEE-CDD5-4A7B-86FF-9DC6516878A7}" type="parTrans" cxnId="{532D0ABB-B101-4DE4-9AB6-FE472B5F47CA}">
      <dgm:prSet/>
      <dgm:spPr/>
      <dgm:t>
        <a:bodyPr/>
        <a:lstStyle/>
        <a:p>
          <a:endParaRPr lang="en-US"/>
        </a:p>
      </dgm:t>
    </dgm:pt>
    <dgm:pt modelId="{AFD917CC-868A-409A-A34E-58353B0973A1}" type="sibTrans" cxnId="{532D0ABB-B101-4DE4-9AB6-FE472B5F47CA}">
      <dgm:prSet/>
      <dgm:spPr/>
      <dgm:t>
        <a:bodyPr/>
        <a:lstStyle/>
        <a:p>
          <a:endParaRPr lang="en-US"/>
        </a:p>
      </dgm:t>
    </dgm:pt>
    <dgm:pt modelId="{E85C6497-8774-43D8-A038-531E02221BF9}" type="pres">
      <dgm:prSet presAssocID="{A9380EEB-0224-490A-AC24-33A4B602FDC5}" presName="root" presStyleCnt="0">
        <dgm:presLayoutVars>
          <dgm:dir/>
          <dgm:resizeHandles val="exact"/>
        </dgm:presLayoutVars>
      </dgm:prSet>
      <dgm:spPr/>
    </dgm:pt>
    <dgm:pt modelId="{B55B3CA4-177C-4D0F-A66F-18FC11D908ED}" type="pres">
      <dgm:prSet presAssocID="{C0F21571-5FAC-4F16-B70A-EA3AEF3E488D}" presName="compNode" presStyleCnt="0"/>
      <dgm:spPr/>
    </dgm:pt>
    <dgm:pt modelId="{58AB09C1-2141-476B-8CE5-D494836966E3}" type="pres">
      <dgm:prSet presAssocID="{C0F21571-5FAC-4F16-B70A-EA3AEF3E488D}" presName="iconBgRect" presStyleLbl="bgShp" presStyleIdx="0" presStyleCnt="2"/>
      <dgm:spPr/>
    </dgm:pt>
    <dgm:pt modelId="{FA0AA02F-C27F-47D8-8F67-8F3C544580EE}" type="pres">
      <dgm:prSet presAssocID="{C0F21571-5FAC-4F16-B70A-EA3AEF3E488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usée"/>
        </a:ext>
      </dgm:extLst>
    </dgm:pt>
    <dgm:pt modelId="{B5F2D6CC-9F42-4FBF-A94B-CC0AB543DAD3}" type="pres">
      <dgm:prSet presAssocID="{C0F21571-5FAC-4F16-B70A-EA3AEF3E488D}" presName="spaceRect" presStyleCnt="0"/>
      <dgm:spPr/>
    </dgm:pt>
    <dgm:pt modelId="{13DF80FC-B4D6-4D63-8DA7-82C036D4F287}" type="pres">
      <dgm:prSet presAssocID="{C0F21571-5FAC-4F16-B70A-EA3AEF3E488D}" presName="textRect" presStyleLbl="revTx" presStyleIdx="0" presStyleCnt="2">
        <dgm:presLayoutVars>
          <dgm:chMax val="1"/>
          <dgm:chPref val="1"/>
        </dgm:presLayoutVars>
      </dgm:prSet>
      <dgm:spPr/>
    </dgm:pt>
    <dgm:pt modelId="{3B81E781-E71C-40FF-AD1D-1DC1B6C334B8}" type="pres">
      <dgm:prSet presAssocID="{AE58FA94-F2FE-4598-976C-0749D63AE7F3}" presName="sibTrans" presStyleCnt="0"/>
      <dgm:spPr/>
    </dgm:pt>
    <dgm:pt modelId="{02713FED-EC2B-44E1-94FD-42F67C3572CA}" type="pres">
      <dgm:prSet presAssocID="{6403CDD8-B552-4B22-B879-DABD74A5AE70}" presName="compNode" presStyleCnt="0"/>
      <dgm:spPr/>
    </dgm:pt>
    <dgm:pt modelId="{346C97B7-CCE7-4E05-B805-923127E450D9}" type="pres">
      <dgm:prSet presAssocID="{6403CDD8-B552-4B22-B879-DABD74A5AE70}" presName="iconBgRect" presStyleLbl="bgShp" presStyleIdx="1" presStyleCnt="2"/>
      <dgm:spPr/>
    </dgm:pt>
    <dgm:pt modelId="{622083A6-1C08-4FD4-A623-E47CEE576753}" type="pres">
      <dgm:prSet presAssocID="{6403CDD8-B552-4B22-B879-DABD74A5AE7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ork and knife"/>
        </a:ext>
      </dgm:extLst>
    </dgm:pt>
    <dgm:pt modelId="{0D1BDFFD-EDDF-4449-A1CB-F1238A552E4D}" type="pres">
      <dgm:prSet presAssocID="{6403CDD8-B552-4B22-B879-DABD74A5AE70}" presName="spaceRect" presStyleCnt="0"/>
      <dgm:spPr/>
    </dgm:pt>
    <dgm:pt modelId="{456B0765-661C-4E79-8DFD-6F3022144D4B}" type="pres">
      <dgm:prSet presAssocID="{6403CDD8-B552-4B22-B879-DABD74A5AE70}" presName="textRect" presStyleLbl="revTx" presStyleIdx="1" presStyleCnt="2">
        <dgm:presLayoutVars>
          <dgm:chMax val="1"/>
          <dgm:chPref val="1"/>
        </dgm:presLayoutVars>
      </dgm:prSet>
      <dgm:spPr/>
    </dgm:pt>
  </dgm:ptLst>
  <dgm:cxnLst>
    <dgm:cxn modelId="{E677990B-EF8D-4894-9F45-D2F6C45351CF}" type="presOf" srcId="{6403CDD8-B552-4B22-B879-DABD74A5AE70}" destId="{456B0765-661C-4E79-8DFD-6F3022144D4B}" srcOrd="0" destOrd="0" presId="urn:microsoft.com/office/officeart/2018/5/layout/IconCircleLabelList"/>
    <dgm:cxn modelId="{1272B91E-19B9-4E73-83E8-DEDEEE58E6D8}" type="presOf" srcId="{C0F21571-5FAC-4F16-B70A-EA3AEF3E488D}" destId="{13DF80FC-B4D6-4D63-8DA7-82C036D4F287}" srcOrd="0" destOrd="0" presId="urn:microsoft.com/office/officeart/2018/5/layout/IconCircleLabelList"/>
    <dgm:cxn modelId="{4B17C22E-1ECC-47B5-A5C3-38DC32B5307A}" srcId="{A9380EEB-0224-490A-AC24-33A4B602FDC5}" destId="{C0F21571-5FAC-4F16-B70A-EA3AEF3E488D}" srcOrd="0" destOrd="0" parTransId="{F2E6C562-E2FA-432A-8BB7-655D265B95A1}" sibTransId="{AE58FA94-F2FE-4598-976C-0749D63AE7F3}"/>
    <dgm:cxn modelId="{CE44D67C-0F4D-41FD-B5DD-F87C43DC3C14}" type="presOf" srcId="{A9380EEB-0224-490A-AC24-33A4B602FDC5}" destId="{E85C6497-8774-43D8-A038-531E02221BF9}" srcOrd="0" destOrd="0" presId="urn:microsoft.com/office/officeart/2018/5/layout/IconCircleLabelList"/>
    <dgm:cxn modelId="{532D0ABB-B101-4DE4-9AB6-FE472B5F47CA}" srcId="{A9380EEB-0224-490A-AC24-33A4B602FDC5}" destId="{6403CDD8-B552-4B22-B879-DABD74A5AE70}" srcOrd="1" destOrd="0" parTransId="{78176DEE-CDD5-4A7B-86FF-9DC6516878A7}" sibTransId="{AFD917CC-868A-409A-A34E-58353B0973A1}"/>
    <dgm:cxn modelId="{D7FF096E-5761-43A1-AB96-1CC8AE9C5EB0}" type="presParOf" srcId="{E85C6497-8774-43D8-A038-531E02221BF9}" destId="{B55B3CA4-177C-4D0F-A66F-18FC11D908ED}" srcOrd="0" destOrd="0" presId="urn:microsoft.com/office/officeart/2018/5/layout/IconCircleLabelList"/>
    <dgm:cxn modelId="{A903D769-8D21-4E99-832C-11288E26EF5B}" type="presParOf" srcId="{B55B3CA4-177C-4D0F-A66F-18FC11D908ED}" destId="{58AB09C1-2141-476B-8CE5-D494836966E3}" srcOrd="0" destOrd="0" presId="urn:microsoft.com/office/officeart/2018/5/layout/IconCircleLabelList"/>
    <dgm:cxn modelId="{2173341A-EB1D-4282-8868-99D18DC6C5C7}" type="presParOf" srcId="{B55B3CA4-177C-4D0F-A66F-18FC11D908ED}" destId="{FA0AA02F-C27F-47D8-8F67-8F3C544580EE}" srcOrd="1" destOrd="0" presId="urn:microsoft.com/office/officeart/2018/5/layout/IconCircleLabelList"/>
    <dgm:cxn modelId="{A29D0F3B-9028-464C-B4FC-C2EFDC9ECB0B}" type="presParOf" srcId="{B55B3CA4-177C-4D0F-A66F-18FC11D908ED}" destId="{B5F2D6CC-9F42-4FBF-A94B-CC0AB543DAD3}" srcOrd="2" destOrd="0" presId="urn:microsoft.com/office/officeart/2018/5/layout/IconCircleLabelList"/>
    <dgm:cxn modelId="{CFB4C90A-6173-406D-B212-9090F1328D63}" type="presParOf" srcId="{B55B3CA4-177C-4D0F-A66F-18FC11D908ED}" destId="{13DF80FC-B4D6-4D63-8DA7-82C036D4F287}" srcOrd="3" destOrd="0" presId="urn:microsoft.com/office/officeart/2018/5/layout/IconCircleLabelList"/>
    <dgm:cxn modelId="{6AC32C1D-A414-4E6E-B3F1-CDCA64D56059}" type="presParOf" srcId="{E85C6497-8774-43D8-A038-531E02221BF9}" destId="{3B81E781-E71C-40FF-AD1D-1DC1B6C334B8}" srcOrd="1" destOrd="0" presId="urn:microsoft.com/office/officeart/2018/5/layout/IconCircleLabelList"/>
    <dgm:cxn modelId="{EB7DB281-A505-4B15-A094-F8A2031032A6}" type="presParOf" srcId="{E85C6497-8774-43D8-A038-531E02221BF9}" destId="{02713FED-EC2B-44E1-94FD-42F67C3572CA}" srcOrd="2" destOrd="0" presId="urn:microsoft.com/office/officeart/2018/5/layout/IconCircleLabelList"/>
    <dgm:cxn modelId="{EAEFE364-6933-4530-960D-CFC4E933BA03}" type="presParOf" srcId="{02713FED-EC2B-44E1-94FD-42F67C3572CA}" destId="{346C97B7-CCE7-4E05-B805-923127E450D9}" srcOrd="0" destOrd="0" presId="urn:microsoft.com/office/officeart/2018/5/layout/IconCircleLabelList"/>
    <dgm:cxn modelId="{439564C0-E64C-4614-9ED1-E685301B3D8F}" type="presParOf" srcId="{02713FED-EC2B-44E1-94FD-42F67C3572CA}" destId="{622083A6-1C08-4FD4-A623-E47CEE576753}" srcOrd="1" destOrd="0" presId="urn:microsoft.com/office/officeart/2018/5/layout/IconCircleLabelList"/>
    <dgm:cxn modelId="{72C1C99D-67B5-443D-9A5E-60C87B727615}" type="presParOf" srcId="{02713FED-EC2B-44E1-94FD-42F67C3572CA}" destId="{0D1BDFFD-EDDF-4449-A1CB-F1238A552E4D}" srcOrd="2" destOrd="0" presId="urn:microsoft.com/office/officeart/2018/5/layout/IconCircleLabelList"/>
    <dgm:cxn modelId="{2194098A-0EB8-43F5-861C-F0E3E56E9BF6}" type="presParOf" srcId="{02713FED-EC2B-44E1-94FD-42F67C3572CA}" destId="{456B0765-661C-4E79-8DFD-6F3022144D4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9878FF-39A2-41C2-83C9-E08B98EE7876}" type="doc">
      <dgm:prSet loTypeId="urn:microsoft.com/office/officeart/2018/2/layout/IconLabelList" loCatId="icon" qsTypeId="urn:microsoft.com/office/officeart/2005/8/quickstyle/simple1" qsCatId="simple" csTypeId="urn:microsoft.com/office/officeart/2005/8/colors/accent1_4" csCatId="accent1" phldr="1"/>
      <dgm:spPr/>
      <dgm:t>
        <a:bodyPr/>
        <a:lstStyle/>
        <a:p>
          <a:endParaRPr lang="en-US"/>
        </a:p>
      </dgm:t>
    </dgm:pt>
    <dgm:pt modelId="{B26D9318-B34D-44F4-9C7A-98961103A200}">
      <dgm:prSet custT="1"/>
      <dgm:spPr/>
      <dgm:t>
        <a:bodyPr/>
        <a:lstStyle/>
        <a:p>
          <a:pPr>
            <a:lnSpc>
              <a:spcPct val="100000"/>
            </a:lnSpc>
          </a:pPr>
          <a:r>
            <a:rPr lang="fr-CH" sz="2000" b="1" i="0">
              <a:solidFill>
                <a:srgbClr val="444444"/>
              </a:solidFill>
              <a:latin typeface="Aptos Display"/>
              <a:cs typeface="Calibri"/>
            </a:rPr>
            <a:t>Sensibiliser</a:t>
          </a:r>
          <a:r>
            <a:rPr lang="fr-CH" sz="2000" b="0" i="0">
              <a:solidFill>
                <a:srgbClr val="444444"/>
              </a:solidFill>
              <a:latin typeface="Aptos Display"/>
              <a:cs typeface="Calibri"/>
            </a:rPr>
            <a:t> la population suisse à la problématique de l'accès à la nourriture et des conséquences de la faim et de la malnutrition </a:t>
          </a:r>
          <a:endParaRPr lang="en-US" sz="2000" b="0" i="0">
            <a:solidFill>
              <a:srgbClr val="444444"/>
            </a:solidFill>
            <a:latin typeface="Aptos Display"/>
            <a:cs typeface="Calibri"/>
          </a:endParaRPr>
        </a:p>
      </dgm:t>
    </dgm:pt>
    <dgm:pt modelId="{909F6E6C-414A-4F79-8598-84507C52ED65}" type="parTrans" cxnId="{1FCD2C16-17D4-43FC-970A-9FABD2141834}">
      <dgm:prSet/>
      <dgm:spPr/>
      <dgm:t>
        <a:bodyPr/>
        <a:lstStyle/>
        <a:p>
          <a:endParaRPr lang="en-US"/>
        </a:p>
      </dgm:t>
    </dgm:pt>
    <dgm:pt modelId="{9F236B0F-94B6-4DF4-96A9-FBA778D240D7}" type="sibTrans" cxnId="{1FCD2C16-17D4-43FC-970A-9FABD2141834}">
      <dgm:prSet/>
      <dgm:spPr/>
      <dgm:t>
        <a:bodyPr/>
        <a:lstStyle/>
        <a:p>
          <a:endParaRPr lang="en-US"/>
        </a:p>
      </dgm:t>
    </dgm:pt>
    <dgm:pt modelId="{071CB66B-EC56-4323-A6D0-A04C7D35B993}">
      <dgm:prSet custT="1"/>
      <dgm:spPr/>
      <dgm:t>
        <a:bodyPr/>
        <a:lstStyle/>
        <a:p>
          <a:pPr>
            <a:lnSpc>
              <a:spcPct val="100000"/>
            </a:lnSpc>
          </a:pPr>
          <a:r>
            <a:rPr lang="fr-CH" sz="2000" b="1" i="0"/>
            <a:t>Proposer des solutions</a:t>
          </a:r>
          <a:r>
            <a:rPr lang="fr-CH" sz="2000" b="0" i="0"/>
            <a:t> durables pour garantir le droit à l’alimentation</a:t>
          </a:r>
          <a:r>
            <a:rPr lang="en-US" sz="1900" b="0" i="0"/>
            <a:t>​</a:t>
          </a:r>
          <a:endParaRPr lang="en-US" sz="1900" b="0"/>
        </a:p>
      </dgm:t>
    </dgm:pt>
    <dgm:pt modelId="{60434108-4F46-497B-89D2-3667FF08955B}" type="parTrans" cxnId="{86C88869-16C8-46FB-A5DA-FCFD2AF4B2AF}">
      <dgm:prSet/>
      <dgm:spPr/>
      <dgm:t>
        <a:bodyPr/>
        <a:lstStyle/>
        <a:p>
          <a:endParaRPr lang="en-US"/>
        </a:p>
      </dgm:t>
    </dgm:pt>
    <dgm:pt modelId="{9F2C4175-D8B4-4265-A1A0-42AF3A82D860}" type="sibTrans" cxnId="{86C88869-16C8-46FB-A5DA-FCFD2AF4B2AF}">
      <dgm:prSet/>
      <dgm:spPr/>
      <dgm:t>
        <a:bodyPr/>
        <a:lstStyle/>
        <a:p>
          <a:endParaRPr lang="en-US"/>
        </a:p>
      </dgm:t>
    </dgm:pt>
    <dgm:pt modelId="{342169BD-6118-4E87-9BD7-FD5F847F36CE}">
      <dgm:prSet custT="1"/>
      <dgm:spPr/>
      <dgm:t>
        <a:bodyPr/>
        <a:lstStyle/>
        <a:p>
          <a:pPr>
            <a:lnSpc>
              <a:spcPct val="100000"/>
            </a:lnSpc>
          </a:pPr>
          <a:r>
            <a:rPr lang="fr-CH" sz="2000" b="1" i="0"/>
            <a:t>Récolter des fonds </a:t>
          </a:r>
          <a:r>
            <a:rPr lang="fr-CH" sz="2000" b="0" i="0"/>
            <a:t>pour programmes des organisations partenaires</a:t>
          </a:r>
          <a:r>
            <a:rPr lang="en-US" sz="2000" b="0" i="0"/>
            <a:t>​​</a:t>
          </a:r>
          <a:endParaRPr lang="en-US" sz="2000"/>
        </a:p>
      </dgm:t>
    </dgm:pt>
    <dgm:pt modelId="{D1CD4095-137D-455B-B848-4B6986B72A9A}" type="parTrans" cxnId="{CA6CAB56-2BE7-46D7-8182-FE39D76FF6A3}">
      <dgm:prSet/>
      <dgm:spPr/>
      <dgm:t>
        <a:bodyPr/>
        <a:lstStyle/>
        <a:p>
          <a:endParaRPr lang="en-US"/>
        </a:p>
      </dgm:t>
    </dgm:pt>
    <dgm:pt modelId="{DA4394D7-C39E-4231-BCD8-7079A80B7BF6}" type="sibTrans" cxnId="{CA6CAB56-2BE7-46D7-8182-FE39D76FF6A3}">
      <dgm:prSet/>
      <dgm:spPr/>
      <dgm:t>
        <a:bodyPr/>
        <a:lstStyle/>
        <a:p>
          <a:endParaRPr lang="en-US"/>
        </a:p>
      </dgm:t>
    </dgm:pt>
    <dgm:pt modelId="{D0847073-A2FD-47BD-97B6-46F4A34BD1C6}" type="pres">
      <dgm:prSet presAssocID="{B99878FF-39A2-41C2-83C9-E08B98EE7876}" presName="root" presStyleCnt="0">
        <dgm:presLayoutVars>
          <dgm:dir/>
          <dgm:resizeHandles val="exact"/>
        </dgm:presLayoutVars>
      </dgm:prSet>
      <dgm:spPr/>
    </dgm:pt>
    <dgm:pt modelId="{AE9BAE65-A2D1-46D9-BC7D-5DECB789ADF7}" type="pres">
      <dgm:prSet presAssocID="{B26D9318-B34D-44F4-9C7A-98961103A200}" presName="compNode" presStyleCnt="0"/>
      <dgm:spPr/>
    </dgm:pt>
    <dgm:pt modelId="{2ED4D34D-2815-4AB3-8A00-92BC3D97090F}" type="pres">
      <dgm:prSet presAssocID="{B26D9318-B34D-44F4-9C7A-98961103A200}" presName="iconRect" presStyleLbl="node1" presStyleIdx="0" presStyleCnt="3" custScaleX="136206" custScaleY="139272" custLinFactX="139821" custLinFactNeighborX="200000" custLinFactNeighborY="356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ustainability"/>
        </a:ext>
      </dgm:extLst>
    </dgm:pt>
    <dgm:pt modelId="{EBA25FF3-5815-4688-803B-109925C1208F}" type="pres">
      <dgm:prSet presAssocID="{B26D9318-B34D-44F4-9C7A-98961103A200}" presName="spaceRect" presStyleCnt="0"/>
      <dgm:spPr/>
    </dgm:pt>
    <dgm:pt modelId="{D20C49B2-D560-4976-8956-9FBCC6BB0860}" type="pres">
      <dgm:prSet presAssocID="{B26D9318-B34D-44F4-9C7A-98961103A200}" presName="textRect" presStyleLbl="revTx" presStyleIdx="0" presStyleCnt="3" custScaleX="134120" custScaleY="130138" custLinFactNeighborX="-14572" custLinFactNeighborY="16639">
        <dgm:presLayoutVars>
          <dgm:chMax val="1"/>
          <dgm:chPref val="1"/>
        </dgm:presLayoutVars>
      </dgm:prSet>
      <dgm:spPr/>
    </dgm:pt>
    <dgm:pt modelId="{BD7AE07F-827D-4141-8539-C10E3B680DEB}" type="pres">
      <dgm:prSet presAssocID="{9F236B0F-94B6-4DF4-96A9-FBA778D240D7}" presName="sibTrans" presStyleCnt="0"/>
      <dgm:spPr/>
    </dgm:pt>
    <dgm:pt modelId="{903ECEBF-DB52-4EE1-B42B-382438F3A912}" type="pres">
      <dgm:prSet presAssocID="{071CB66B-EC56-4323-A6D0-A04C7D35B993}" presName="compNode" presStyleCnt="0"/>
      <dgm:spPr/>
    </dgm:pt>
    <dgm:pt modelId="{8A26B368-3802-4737-855E-A59D3FAE23CA}" type="pres">
      <dgm:prSet presAssocID="{071CB66B-EC56-4323-A6D0-A04C7D35B993}" presName="iconRect" presStyleLbl="node1" presStyleIdx="1" presStyleCnt="3" custScaleX="155959" custScaleY="157128" custLinFactX="-196517" custLinFactNeighborX="-200000" custLinFactNeighborY="237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Judge"/>
        </a:ext>
      </dgm:extLst>
    </dgm:pt>
    <dgm:pt modelId="{180D2AFE-A32B-4172-98C3-DDB511704244}" type="pres">
      <dgm:prSet presAssocID="{071CB66B-EC56-4323-A6D0-A04C7D35B993}" presName="spaceRect" presStyleCnt="0"/>
      <dgm:spPr/>
    </dgm:pt>
    <dgm:pt modelId="{AA645C3B-C3E6-443E-8628-7BDFF86175C4}" type="pres">
      <dgm:prSet presAssocID="{071CB66B-EC56-4323-A6D0-A04C7D35B993}" presName="textRect" presStyleLbl="revTx" presStyleIdx="1" presStyleCnt="3" custScaleX="133869" custScaleY="127736" custLinFactNeighborX="1425" custLinFactNeighborY="11383">
        <dgm:presLayoutVars>
          <dgm:chMax val="1"/>
          <dgm:chPref val="1"/>
        </dgm:presLayoutVars>
      </dgm:prSet>
      <dgm:spPr/>
    </dgm:pt>
    <dgm:pt modelId="{28B20930-E1E7-41BE-BCCC-27A515358031}" type="pres">
      <dgm:prSet presAssocID="{9F2C4175-D8B4-4265-A1A0-42AF3A82D860}" presName="sibTrans" presStyleCnt="0"/>
      <dgm:spPr/>
    </dgm:pt>
    <dgm:pt modelId="{FAC589A4-C59F-486E-A93C-1538F0344B51}" type="pres">
      <dgm:prSet presAssocID="{342169BD-6118-4E87-9BD7-FD5F847F36CE}" presName="compNode" presStyleCnt="0"/>
      <dgm:spPr/>
    </dgm:pt>
    <dgm:pt modelId="{32EDBCB9-949F-47A4-B928-D71D43D80D92}" type="pres">
      <dgm:prSet presAssocID="{342169BD-6118-4E87-9BD7-FD5F847F36CE}" presName="iconRect" presStyleLbl="node1" presStyleIdx="2" presStyleCnt="3" custScaleX="134653" custScaleY="140762" custLinFactNeighborX="46740" custLinFactNeighborY="1693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eting"/>
        </a:ext>
      </dgm:extLst>
    </dgm:pt>
    <dgm:pt modelId="{151C3362-1B6C-48F9-AFB1-4058243F8903}" type="pres">
      <dgm:prSet presAssocID="{342169BD-6118-4E87-9BD7-FD5F847F36CE}" presName="spaceRect" presStyleCnt="0"/>
      <dgm:spPr/>
    </dgm:pt>
    <dgm:pt modelId="{887EEBA3-CA06-4520-9C3E-4EFD0739CCDF}" type="pres">
      <dgm:prSet presAssocID="{342169BD-6118-4E87-9BD7-FD5F847F36CE}" presName="textRect" presStyleLbl="revTx" presStyleIdx="2" presStyleCnt="3" custScaleX="135467" custScaleY="123465" custLinFactNeighborX="17676" custLinFactNeighborY="13282">
        <dgm:presLayoutVars>
          <dgm:chMax val="1"/>
          <dgm:chPref val="1"/>
        </dgm:presLayoutVars>
      </dgm:prSet>
      <dgm:spPr/>
    </dgm:pt>
  </dgm:ptLst>
  <dgm:cxnLst>
    <dgm:cxn modelId="{1FCD2C16-17D4-43FC-970A-9FABD2141834}" srcId="{B99878FF-39A2-41C2-83C9-E08B98EE7876}" destId="{B26D9318-B34D-44F4-9C7A-98961103A200}" srcOrd="0" destOrd="0" parTransId="{909F6E6C-414A-4F79-8598-84507C52ED65}" sibTransId="{9F236B0F-94B6-4DF4-96A9-FBA778D240D7}"/>
    <dgm:cxn modelId="{FC9C763F-4297-4CF7-967F-92088C3BD53A}" type="presOf" srcId="{B99878FF-39A2-41C2-83C9-E08B98EE7876}" destId="{D0847073-A2FD-47BD-97B6-46F4A34BD1C6}" srcOrd="0" destOrd="0" presId="urn:microsoft.com/office/officeart/2018/2/layout/IconLabelList"/>
    <dgm:cxn modelId="{86C88869-16C8-46FB-A5DA-FCFD2AF4B2AF}" srcId="{B99878FF-39A2-41C2-83C9-E08B98EE7876}" destId="{071CB66B-EC56-4323-A6D0-A04C7D35B993}" srcOrd="1" destOrd="0" parTransId="{60434108-4F46-497B-89D2-3667FF08955B}" sibTransId="{9F2C4175-D8B4-4265-A1A0-42AF3A82D860}"/>
    <dgm:cxn modelId="{4D0D5F4A-AC75-45BA-87BF-159BF88D5C05}" type="presOf" srcId="{342169BD-6118-4E87-9BD7-FD5F847F36CE}" destId="{887EEBA3-CA06-4520-9C3E-4EFD0739CCDF}" srcOrd="0" destOrd="0" presId="urn:microsoft.com/office/officeart/2018/2/layout/IconLabelList"/>
    <dgm:cxn modelId="{4F1C5870-2705-469B-8065-01E5F6591143}" type="presOf" srcId="{071CB66B-EC56-4323-A6D0-A04C7D35B993}" destId="{AA645C3B-C3E6-443E-8628-7BDFF86175C4}" srcOrd="0" destOrd="0" presId="urn:microsoft.com/office/officeart/2018/2/layout/IconLabelList"/>
    <dgm:cxn modelId="{CA6CAB56-2BE7-46D7-8182-FE39D76FF6A3}" srcId="{B99878FF-39A2-41C2-83C9-E08B98EE7876}" destId="{342169BD-6118-4E87-9BD7-FD5F847F36CE}" srcOrd="2" destOrd="0" parTransId="{D1CD4095-137D-455B-B848-4B6986B72A9A}" sibTransId="{DA4394D7-C39E-4231-BCD8-7079A80B7BF6}"/>
    <dgm:cxn modelId="{CF8B86DA-53EF-40AE-B18F-C0309E7C8AC0}" type="presOf" srcId="{B26D9318-B34D-44F4-9C7A-98961103A200}" destId="{D20C49B2-D560-4976-8956-9FBCC6BB0860}" srcOrd="0" destOrd="0" presId="urn:microsoft.com/office/officeart/2018/2/layout/IconLabelList"/>
    <dgm:cxn modelId="{2F2E77BE-94F3-4E53-8D1F-C3165E94FB68}" type="presParOf" srcId="{D0847073-A2FD-47BD-97B6-46F4A34BD1C6}" destId="{AE9BAE65-A2D1-46D9-BC7D-5DECB789ADF7}" srcOrd="0" destOrd="0" presId="urn:microsoft.com/office/officeart/2018/2/layout/IconLabelList"/>
    <dgm:cxn modelId="{2947DDE8-E65D-4A67-A9CF-179990E60165}" type="presParOf" srcId="{AE9BAE65-A2D1-46D9-BC7D-5DECB789ADF7}" destId="{2ED4D34D-2815-4AB3-8A00-92BC3D97090F}" srcOrd="0" destOrd="0" presId="urn:microsoft.com/office/officeart/2018/2/layout/IconLabelList"/>
    <dgm:cxn modelId="{E893AE8A-A85D-4C43-BA17-07726E1806DB}" type="presParOf" srcId="{AE9BAE65-A2D1-46D9-BC7D-5DECB789ADF7}" destId="{EBA25FF3-5815-4688-803B-109925C1208F}" srcOrd="1" destOrd="0" presId="urn:microsoft.com/office/officeart/2018/2/layout/IconLabelList"/>
    <dgm:cxn modelId="{289FE36E-A48F-4BA0-913C-A35264C34857}" type="presParOf" srcId="{AE9BAE65-A2D1-46D9-BC7D-5DECB789ADF7}" destId="{D20C49B2-D560-4976-8956-9FBCC6BB0860}" srcOrd="2" destOrd="0" presId="urn:microsoft.com/office/officeart/2018/2/layout/IconLabelList"/>
    <dgm:cxn modelId="{2A7CD5A3-6986-4DD4-91E9-57EEFB1DCE00}" type="presParOf" srcId="{D0847073-A2FD-47BD-97B6-46F4A34BD1C6}" destId="{BD7AE07F-827D-4141-8539-C10E3B680DEB}" srcOrd="1" destOrd="0" presId="urn:microsoft.com/office/officeart/2018/2/layout/IconLabelList"/>
    <dgm:cxn modelId="{04372236-A10D-4AFB-B350-33521CA11F8C}" type="presParOf" srcId="{D0847073-A2FD-47BD-97B6-46F4A34BD1C6}" destId="{903ECEBF-DB52-4EE1-B42B-382438F3A912}" srcOrd="2" destOrd="0" presId="urn:microsoft.com/office/officeart/2018/2/layout/IconLabelList"/>
    <dgm:cxn modelId="{763FED7C-38EA-404F-B629-0AC1F91DA39C}" type="presParOf" srcId="{903ECEBF-DB52-4EE1-B42B-382438F3A912}" destId="{8A26B368-3802-4737-855E-A59D3FAE23CA}" srcOrd="0" destOrd="0" presId="urn:microsoft.com/office/officeart/2018/2/layout/IconLabelList"/>
    <dgm:cxn modelId="{39F07E3A-E251-4373-B768-EA3CAE0C6660}" type="presParOf" srcId="{903ECEBF-DB52-4EE1-B42B-382438F3A912}" destId="{180D2AFE-A32B-4172-98C3-DDB511704244}" srcOrd="1" destOrd="0" presId="urn:microsoft.com/office/officeart/2018/2/layout/IconLabelList"/>
    <dgm:cxn modelId="{B903CD01-CC43-495F-8E12-763E5BF0FA98}" type="presParOf" srcId="{903ECEBF-DB52-4EE1-B42B-382438F3A912}" destId="{AA645C3B-C3E6-443E-8628-7BDFF86175C4}" srcOrd="2" destOrd="0" presId="urn:microsoft.com/office/officeart/2018/2/layout/IconLabelList"/>
    <dgm:cxn modelId="{97C3A92D-8B4C-4F1A-80D0-9EFFAB2B727D}" type="presParOf" srcId="{D0847073-A2FD-47BD-97B6-46F4A34BD1C6}" destId="{28B20930-E1E7-41BE-BCCC-27A515358031}" srcOrd="3" destOrd="0" presId="urn:microsoft.com/office/officeart/2018/2/layout/IconLabelList"/>
    <dgm:cxn modelId="{D1A00988-E2C1-4CDC-819E-AC52F2783464}" type="presParOf" srcId="{D0847073-A2FD-47BD-97B6-46F4A34BD1C6}" destId="{FAC589A4-C59F-486E-A93C-1538F0344B51}" srcOrd="4" destOrd="0" presId="urn:microsoft.com/office/officeart/2018/2/layout/IconLabelList"/>
    <dgm:cxn modelId="{556C3A98-624C-44AC-91AA-0C986B674634}" type="presParOf" srcId="{FAC589A4-C59F-486E-A93C-1538F0344B51}" destId="{32EDBCB9-949F-47A4-B928-D71D43D80D92}" srcOrd="0" destOrd="0" presId="urn:microsoft.com/office/officeart/2018/2/layout/IconLabelList"/>
    <dgm:cxn modelId="{84D52E96-BEB2-4843-A2D8-83CACAFEDBFB}" type="presParOf" srcId="{FAC589A4-C59F-486E-A93C-1538F0344B51}" destId="{151C3362-1B6C-48F9-AFB1-4058243F8903}" srcOrd="1" destOrd="0" presId="urn:microsoft.com/office/officeart/2018/2/layout/IconLabelList"/>
    <dgm:cxn modelId="{C1223B68-5B54-4696-8936-EE8AB2DBA485}" type="presParOf" srcId="{FAC589A4-C59F-486E-A93C-1538F0344B51}" destId="{887EEBA3-CA06-4520-9C3E-4EFD0739CCDF}" srcOrd="2" destOrd="0" presId="urn:microsoft.com/office/officeart/2018/2/layout/IconLabelList"/>
  </dgm:cxnLst>
  <dgm:bg>
    <a:effectLst>
      <a:outerShdw blurRad="50800" dist="38100" dir="2700000" algn="tl"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90BE6FB-0B52-4144-978D-630E133C483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CH"/>
        </a:p>
      </dgm:t>
    </dgm:pt>
    <dgm:pt modelId="{56E6AD00-9F0F-414D-B237-060AA478707A}">
      <dgm:prSet phldrT="[Texte]">
        <dgm:style>
          <a:lnRef idx="2">
            <a:schemeClr val="accent1"/>
          </a:lnRef>
          <a:fillRef idx="1">
            <a:schemeClr val="lt1"/>
          </a:fillRef>
          <a:effectRef idx="0">
            <a:schemeClr val="accent1"/>
          </a:effectRef>
          <a:fontRef idx="minor">
            <a:schemeClr val="dk1"/>
          </a:fontRef>
        </dgm:style>
      </dgm:prSet>
      <dgm:spPr>
        <a:ln/>
      </dgm:spPr>
      <dgm:t>
        <a:bodyPr/>
        <a:lstStyle/>
        <a:p>
          <a:r>
            <a:rPr lang="fr-CH" b="1">
              <a:solidFill>
                <a:schemeClr val="accent1"/>
              </a:solidFill>
              <a:latin typeface="Aptos Black" panose="020B0004020202020204" pitchFamily="34" charset="0"/>
            </a:rPr>
            <a:t>Justice climatique</a:t>
          </a:r>
        </a:p>
      </dgm:t>
    </dgm:pt>
    <dgm:pt modelId="{294BC4C9-9F40-46C0-A04D-DDAC1037A07D}" type="parTrans" cxnId="{E4E879BF-AFBE-45BC-B783-9DB3F77D6CC5}">
      <dgm:prSet/>
      <dgm:spPr/>
      <dgm:t>
        <a:bodyPr/>
        <a:lstStyle/>
        <a:p>
          <a:endParaRPr lang="fr-CH"/>
        </a:p>
      </dgm:t>
    </dgm:pt>
    <dgm:pt modelId="{7C2B38B4-9C56-434B-AA7A-99D1EBA8D5FD}" type="sibTrans" cxnId="{E4E879BF-AFBE-45BC-B783-9DB3F77D6CC5}">
      <dgm:prSet/>
      <dgm:spPr/>
      <dgm:t>
        <a:bodyPr/>
        <a:lstStyle/>
        <a:p>
          <a:endParaRPr lang="fr-CH"/>
        </a:p>
      </dgm:t>
    </dgm:pt>
    <dgm:pt modelId="{398719E5-B2F9-4959-B40C-0965F4B303F4}">
      <dgm:prSet phldrT="[Texte]">
        <dgm:style>
          <a:lnRef idx="0">
            <a:scrgbClr r="0" g="0" b="0"/>
          </a:lnRef>
          <a:fillRef idx="0">
            <a:scrgbClr r="0" g="0" b="0"/>
          </a:fillRef>
          <a:effectRef idx="0">
            <a:scrgbClr r="0" g="0" b="0"/>
          </a:effectRef>
          <a:fontRef idx="minor">
            <a:schemeClr val="accent1"/>
          </a:fontRef>
        </dgm:style>
      </dgm:prSet>
      <dgm:spPr>
        <a:noFill/>
        <a:ln w="9525" cap="flat" cmpd="sng" algn="ctr">
          <a:solidFill>
            <a:schemeClr val="accent1"/>
          </a:solidFill>
          <a:prstDash val="solid"/>
          <a:round/>
          <a:headEnd type="none" w="med" len="med"/>
          <a:tailEnd type="none" w="med" len="med"/>
        </a:ln>
      </dgm:spPr>
      <dgm:t>
        <a:bodyPr/>
        <a:lstStyle/>
        <a:p>
          <a:r>
            <a:rPr lang="fr-CH"/>
            <a:t>Réduction de GES</a:t>
          </a:r>
        </a:p>
      </dgm:t>
    </dgm:pt>
    <dgm:pt modelId="{2324C45D-2DC9-4653-B859-FB424BB63ACA}" type="parTrans" cxnId="{056EEEEA-EE88-4781-AB62-DA6C600C7F4C}">
      <dgm:prSet/>
      <dgm:spPr/>
      <dgm:t>
        <a:bodyPr/>
        <a:lstStyle/>
        <a:p>
          <a:endParaRPr lang="fr-CH"/>
        </a:p>
      </dgm:t>
    </dgm:pt>
    <dgm:pt modelId="{82EE55E3-5D86-4583-8C8D-209BA49CB87A}" type="sibTrans" cxnId="{056EEEEA-EE88-4781-AB62-DA6C600C7F4C}">
      <dgm:prSet/>
      <dgm:spPr/>
      <dgm:t>
        <a:bodyPr/>
        <a:lstStyle/>
        <a:p>
          <a:endParaRPr lang="fr-CH"/>
        </a:p>
      </dgm:t>
    </dgm:pt>
    <dgm:pt modelId="{66D953EE-693F-4583-AD9E-D63CB284216C}">
      <dgm:prSet phldrT="[Texte]" custT="1">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a:effectLst>
          <a:glow rad="228600">
            <a:srgbClr val="C00000">
              <a:alpha val="40000"/>
            </a:srgbClr>
          </a:glow>
        </a:effectLst>
      </dgm:spPr>
      <dgm:t>
        <a:bodyPr/>
        <a:lstStyle/>
        <a:p>
          <a:r>
            <a:rPr lang="fr-CH" sz="1100" b="1">
              <a:solidFill>
                <a:srgbClr val="C00000"/>
              </a:solidFill>
            </a:rPr>
            <a:t>Droit à l’alimentation</a:t>
          </a:r>
        </a:p>
      </dgm:t>
    </dgm:pt>
    <dgm:pt modelId="{6C5DD1AC-F1D4-440A-87C8-1323449B00D6}" type="parTrans" cxnId="{77CDF632-9806-4791-A6D6-FF86B448E43C}">
      <dgm:prSet/>
      <dgm:spPr/>
      <dgm:t>
        <a:bodyPr/>
        <a:lstStyle/>
        <a:p>
          <a:endParaRPr lang="fr-CH"/>
        </a:p>
      </dgm:t>
    </dgm:pt>
    <dgm:pt modelId="{9BFC1AFE-70C9-440E-8CB8-A83719C55547}" type="sibTrans" cxnId="{77CDF632-9806-4791-A6D6-FF86B448E43C}">
      <dgm:prSet/>
      <dgm:spPr/>
      <dgm:t>
        <a:bodyPr/>
        <a:lstStyle/>
        <a:p>
          <a:endParaRPr lang="fr-CH"/>
        </a:p>
      </dgm:t>
    </dgm:pt>
    <dgm:pt modelId="{5B985DD6-52B7-4A8B-98A0-75FA2BD83819}">
      <dgm:prSet phldrT="[Texte]">
        <dgm:style>
          <a:lnRef idx="0">
            <a:scrgbClr r="0" g="0" b="0"/>
          </a:lnRef>
          <a:fillRef idx="0">
            <a:scrgbClr r="0" g="0" b="0"/>
          </a:fillRef>
          <a:effectRef idx="0">
            <a:scrgbClr r="0" g="0" b="0"/>
          </a:effectRef>
          <a:fontRef idx="minor">
            <a:schemeClr val="accent1"/>
          </a:fontRef>
        </dgm:style>
      </dgm:prSet>
      <dgm:spPr>
        <a:noFill/>
        <a:ln w="9525" cap="flat" cmpd="sng" algn="ctr">
          <a:solidFill>
            <a:schemeClr val="accent1"/>
          </a:solidFill>
          <a:prstDash val="solid"/>
          <a:round/>
          <a:headEnd type="none" w="med" len="med"/>
          <a:tailEnd type="none" w="med" len="med"/>
        </a:ln>
      </dgm:spPr>
      <dgm:t>
        <a:bodyPr/>
        <a:lstStyle/>
        <a:p>
          <a:r>
            <a:rPr lang="fr-CH"/>
            <a:t>Répartition équitable</a:t>
          </a:r>
        </a:p>
      </dgm:t>
    </dgm:pt>
    <dgm:pt modelId="{FCB94A4F-3475-41D4-95D4-391B4DFF32BC}" type="parTrans" cxnId="{B364E409-D957-47B5-9111-24CBF5C36F44}">
      <dgm:prSet/>
      <dgm:spPr/>
      <dgm:t>
        <a:bodyPr/>
        <a:lstStyle/>
        <a:p>
          <a:endParaRPr lang="fr-CH"/>
        </a:p>
      </dgm:t>
    </dgm:pt>
    <dgm:pt modelId="{7128C5B7-D16C-439A-A114-9040B2B17006}" type="sibTrans" cxnId="{B364E409-D957-47B5-9111-24CBF5C36F44}">
      <dgm:prSet/>
      <dgm:spPr/>
      <dgm:t>
        <a:bodyPr/>
        <a:lstStyle/>
        <a:p>
          <a:endParaRPr lang="fr-CH"/>
        </a:p>
      </dgm:t>
    </dgm:pt>
    <dgm:pt modelId="{F28A7F19-8AD1-4088-A051-6E432AE8741C}">
      <dgm:prSet phldrT="[Texte]">
        <dgm:style>
          <a:lnRef idx="0">
            <a:scrgbClr r="0" g="0" b="0"/>
          </a:lnRef>
          <a:fillRef idx="0">
            <a:scrgbClr r="0" g="0" b="0"/>
          </a:fillRef>
          <a:effectRef idx="0">
            <a:scrgbClr r="0" g="0" b="0"/>
          </a:effectRef>
          <a:fontRef idx="minor">
            <a:schemeClr val="accent1"/>
          </a:fontRef>
        </dgm:style>
      </dgm:prSet>
      <dgm:spPr>
        <a:noFill/>
        <a:ln w="9525" cap="flat" cmpd="sng" algn="ctr">
          <a:solidFill>
            <a:schemeClr val="accent1"/>
          </a:solidFill>
          <a:prstDash val="solid"/>
          <a:round/>
          <a:headEnd type="none" w="med" len="med"/>
          <a:tailEnd type="none" w="med" len="med"/>
        </a:ln>
      </dgm:spPr>
      <dgm:t>
        <a:bodyPr/>
        <a:lstStyle/>
        <a:p>
          <a:r>
            <a:rPr lang="fr-CH"/>
            <a:t>Transition socio-écologique</a:t>
          </a:r>
        </a:p>
      </dgm:t>
    </dgm:pt>
    <dgm:pt modelId="{9997CDD6-71AB-4574-8BE5-0F596A24BBBD}" type="parTrans" cxnId="{85678800-F66D-4A74-8D87-B0A66A1EC541}">
      <dgm:prSet/>
      <dgm:spPr/>
      <dgm:t>
        <a:bodyPr/>
        <a:lstStyle/>
        <a:p>
          <a:endParaRPr lang="fr-CH"/>
        </a:p>
      </dgm:t>
    </dgm:pt>
    <dgm:pt modelId="{5FC50DB1-A546-4C86-AAA9-C0D85434D14D}" type="sibTrans" cxnId="{85678800-F66D-4A74-8D87-B0A66A1EC541}">
      <dgm:prSet/>
      <dgm:spPr/>
      <dgm:t>
        <a:bodyPr/>
        <a:lstStyle/>
        <a:p>
          <a:endParaRPr lang="fr-CH"/>
        </a:p>
      </dgm:t>
    </dgm:pt>
    <dgm:pt modelId="{9282F926-05BC-49FE-823C-3BB5526D8AC9}">
      <dgm:prSet>
        <dgm:style>
          <a:lnRef idx="0">
            <a:scrgbClr r="0" g="0" b="0"/>
          </a:lnRef>
          <a:fillRef idx="0">
            <a:scrgbClr r="0" g="0" b="0"/>
          </a:fillRef>
          <a:effectRef idx="0">
            <a:scrgbClr r="0" g="0" b="0"/>
          </a:effectRef>
          <a:fontRef idx="minor">
            <a:schemeClr val="accent1"/>
          </a:fontRef>
        </dgm:style>
      </dgm:prSet>
      <dgm:spPr>
        <a:noFill/>
        <a:ln w="9525" cap="flat" cmpd="sng" algn="ctr">
          <a:solidFill>
            <a:schemeClr val="accent1"/>
          </a:solidFill>
          <a:prstDash val="solid"/>
          <a:round/>
          <a:headEnd type="none" w="med" len="med"/>
          <a:tailEnd type="none" w="med" len="med"/>
        </a:ln>
      </dgm:spPr>
      <dgm:t>
        <a:bodyPr/>
        <a:lstStyle/>
        <a:p>
          <a:r>
            <a:rPr lang="fr-CH"/>
            <a:t>Respect des écosystèmes</a:t>
          </a:r>
        </a:p>
      </dgm:t>
    </dgm:pt>
    <dgm:pt modelId="{1FBDC650-9934-400D-94C2-1024127E8DEB}" type="parTrans" cxnId="{DA68FDD1-1DCB-4640-90FB-271F5200A911}">
      <dgm:prSet/>
      <dgm:spPr/>
      <dgm:t>
        <a:bodyPr/>
        <a:lstStyle/>
        <a:p>
          <a:endParaRPr lang="fr-CH"/>
        </a:p>
      </dgm:t>
    </dgm:pt>
    <dgm:pt modelId="{D8380378-8CC1-4AA9-BBDC-F70494049B49}" type="sibTrans" cxnId="{DA68FDD1-1DCB-4640-90FB-271F5200A911}">
      <dgm:prSet/>
      <dgm:spPr/>
      <dgm:t>
        <a:bodyPr/>
        <a:lstStyle/>
        <a:p>
          <a:endParaRPr lang="fr-CH"/>
        </a:p>
      </dgm:t>
    </dgm:pt>
    <dgm:pt modelId="{7B34E61C-2DCD-4206-A986-A62C88BCA289}">
      <dgm:prSet>
        <dgm:style>
          <a:lnRef idx="0">
            <a:scrgbClr r="0" g="0" b="0"/>
          </a:lnRef>
          <a:fillRef idx="0">
            <a:scrgbClr r="0" g="0" b="0"/>
          </a:fillRef>
          <a:effectRef idx="0">
            <a:scrgbClr r="0" g="0" b="0"/>
          </a:effectRef>
          <a:fontRef idx="minor">
            <a:schemeClr val="accent1"/>
          </a:fontRef>
        </dgm:style>
      </dgm:prSet>
      <dgm:spPr>
        <a:noFill/>
        <a:ln w="9525" cap="flat" cmpd="sng" algn="ctr">
          <a:solidFill>
            <a:schemeClr val="accent1"/>
          </a:solidFill>
          <a:prstDash val="solid"/>
          <a:round/>
          <a:headEnd type="none" w="med" len="med"/>
          <a:tailEnd type="none" w="med" len="med"/>
        </a:ln>
      </dgm:spPr>
      <dgm:t>
        <a:bodyPr/>
        <a:lstStyle/>
        <a:p>
          <a:r>
            <a:rPr lang="fr-CH"/>
            <a:t>…</a:t>
          </a:r>
        </a:p>
      </dgm:t>
    </dgm:pt>
    <dgm:pt modelId="{9EEC614E-C9D4-4C7D-8D31-86D934CE0C81}" type="parTrans" cxnId="{6F7DA28C-4118-4E43-B45A-39A640E70C7D}">
      <dgm:prSet/>
      <dgm:spPr/>
      <dgm:t>
        <a:bodyPr/>
        <a:lstStyle/>
        <a:p>
          <a:endParaRPr lang="fr-CH"/>
        </a:p>
      </dgm:t>
    </dgm:pt>
    <dgm:pt modelId="{98493306-244C-4613-92FE-425B3D6CB048}" type="sibTrans" cxnId="{6F7DA28C-4118-4E43-B45A-39A640E70C7D}">
      <dgm:prSet/>
      <dgm:spPr/>
      <dgm:t>
        <a:bodyPr/>
        <a:lstStyle/>
        <a:p>
          <a:endParaRPr lang="fr-CH"/>
        </a:p>
      </dgm:t>
    </dgm:pt>
    <dgm:pt modelId="{069E9C01-F257-49E3-B216-A7721D6BE243}">
      <dgm:prSet>
        <dgm:style>
          <a:lnRef idx="0">
            <a:scrgbClr r="0" g="0" b="0"/>
          </a:lnRef>
          <a:fillRef idx="0">
            <a:scrgbClr r="0" g="0" b="0"/>
          </a:fillRef>
          <a:effectRef idx="0">
            <a:scrgbClr r="0" g="0" b="0"/>
          </a:effectRef>
          <a:fontRef idx="minor">
            <a:schemeClr val="accent1"/>
          </a:fontRef>
        </dgm:style>
      </dgm:prSet>
      <dgm:spPr>
        <a:noFill/>
        <a:ln w="9525" cap="flat" cmpd="sng" algn="ctr">
          <a:solidFill>
            <a:schemeClr val="accent1"/>
          </a:solidFill>
          <a:prstDash val="solid"/>
          <a:round/>
          <a:headEnd type="none" w="med" len="med"/>
          <a:tailEnd type="none" w="med" len="med"/>
        </a:ln>
      </dgm:spPr>
      <dgm:t>
        <a:bodyPr/>
        <a:lstStyle/>
        <a:p>
          <a:r>
            <a:rPr lang="fr-CH"/>
            <a:t>Sobriété</a:t>
          </a:r>
        </a:p>
      </dgm:t>
    </dgm:pt>
    <dgm:pt modelId="{E27987A7-676F-4501-BD97-68ACB5F0D49D}" type="parTrans" cxnId="{B357BD7F-A2D1-4E44-ADA2-850BA3BD219C}">
      <dgm:prSet/>
      <dgm:spPr/>
      <dgm:t>
        <a:bodyPr/>
        <a:lstStyle/>
        <a:p>
          <a:endParaRPr lang="fr-CH"/>
        </a:p>
      </dgm:t>
    </dgm:pt>
    <dgm:pt modelId="{0620649C-10B4-4C87-BDE6-4D54868A9D26}" type="sibTrans" cxnId="{B357BD7F-A2D1-4E44-ADA2-850BA3BD219C}">
      <dgm:prSet/>
      <dgm:spPr/>
      <dgm:t>
        <a:bodyPr/>
        <a:lstStyle/>
        <a:p>
          <a:endParaRPr lang="fr-CH"/>
        </a:p>
      </dgm:t>
    </dgm:pt>
    <dgm:pt modelId="{DE978877-66A6-4AC8-BB24-8B06315AF483}" type="pres">
      <dgm:prSet presAssocID="{290BE6FB-0B52-4144-978D-630E133C483D}" presName="composite" presStyleCnt="0">
        <dgm:presLayoutVars>
          <dgm:chMax val="1"/>
          <dgm:dir/>
          <dgm:resizeHandles val="exact"/>
        </dgm:presLayoutVars>
      </dgm:prSet>
      <dgm:spPr/>
    </dgm:pt>
    <dgm:pt modelId="{71192909-05C1-404F-9CC3-480724D364FA}" type="pres">
      <dgm:prSet presAssocID="{290BE6FB-0B52-4144-978D-630E133C483D}" presName="radial" presStyleCnt="0">
        <dgm:presLayoutVars>
          <dgm:animLvl val="ctr"/>
        </dgm:presLayoutVars>
      </dgm:prSet>
      <dgm:spPr/>
    </dgm:pt>
    <dgm:pt modelId="{54223B2B-1A43-4161-909B-CD066C14E38D}" type="pres">
      <dgm:prSet presAssocID="{56E6AD00-9F0F-414D-B237-060AA478707A}" presName="centerShape" presStyleLbl="vennNode1" presStyleIdx="0" presStyleCnt="8"/>
      <dgm:spPr/>
    </dgm:pt>
    <dgm:pt modelId="{37BD7772-92EE-4450-A8C4-ED12E8239EFC}" type="pres">
      <dgm:prSet presAssocID="{398719E5-B2F9-4959-B40C-0965F4B303F4}" presName="node" presStyleLbl="vennNode1" presStyleIdx="1" presStyleCnt="8" custScaleX="83252" custScaleY="81475">
        <dgm:presLayoutVars>
          <dgm:bulletEnabled val="1"/>
        </dgm:presLayoutVars>
      </dgm:prSet>
      <dgm:spPr/>
    </dgm:pt>
    <dgm:pt modelId="{7F1E4A42-5874-458E-8452-DDFF5680AFD7}" type="pres">
      <dgm:prSet presAssocID="{66D953EE-693F-4583-AD9E-D63CB284216C}" presName="node" presStyleLbl="vennNode1" presStyleIdx="2" presStyleCnt="8" custScaleX="103027" custScaleY="101015" custRadScaleRad="107688" custRadScaleInc="3102">
        <dgm:presLayoutVars>
          <dgm:bulletEnabled val="1"/>
        </dgm:presLayoutVars>
      </dgm:prSet>
      <dgm:spPr/>
    </dgm:pt>
    <dgm:pt modelId="{7A9505A2-039D-48D5-BEA9-CC643727F98E}" type="pres">
      <dgm:prSet presAssocID="{5B985DD6-52B7-4A8B-98A0-75FA2BD83819}" presName="node" presStyleLbl="vennNode1" presStyleIdx="3" presStyleCnt="8" custScaleX="80577" custScaleY="76582">
        <dgm:presLayoutVars>
          <dgm:bulletEnabled val="1"/>
        </dgm:presLayoutVars>
      </dgm:prSet>
      <dgm:spPr/>
    </dgm:pt>
    <dgm:pt modelId="{9FE44069-C978-4ADB-A316-5D93AAB25401}" type="pres">
      <dgm:prSet presAssocID="{F28A7F19-8AD1-4088-A051-6E432AE8741C}" presName="node" presStyleLbl="vennNode1" presStyleIdx="4" presStyleCnt="8" custScaleX="78423" custScaleY="77717">
        <dgm:presLayoutVars>
          <dgm:bulletEnabled val="1"/>
        </dgm:presLayoutVars>
      </dgm:prSet>
      <dgm:spPr/>
    </dgm:pt>
    <dgm:pt modelId="{CDEE5F44-8EB2-435E-BE9D-776B65B1227C}" type="pres">
      <dgm:prSet presAssocID="{9282F926-05BC-49FE-823C-3BB5526D8AC9}" presName="node" presStyleLbl="vennNode1" presStyleIdx="5" presStyleCnt="8" custScaleX="79614" custScaleY="79577">
        <dgm:presLayoutVars>
          <dgm:bulletEnabled val="1"/>
        </dgm:presLayoutVars>
      </dgm:prSet>
      <dgm:spPr/>
    </dgm:pt>
    <dgm:pt modelId="{895348A8-951E-4883-B726-8E05EE4C4A54}" type="pres">
      <dgm:prSet presAssocID="{7B34E61C-2DCD-4206-A986-A62C88BCA289}" presName="node" presStyleLbl="vennNode1" presStyleIdx="6" presStyleCnt="8" custScaleX="77232" custScaleY="73808">
        <dgm:presLayoutVars>
          <dgm:bulletEnabled val="1"/>
        </dgm:presLayoutVars>
      </dgm:prSet>
      <dgm:spPr/>
    </dgm:pt>
    <dgm:pt modelId="{BD89D1BB-E194-4D0E-8EE4-65887D293810}" type="pres">
      <dgm:prSet presAssocID="{069E9C01-F257-49E3-B216-A7721D6BE243}" presName="node" presStyleLbl="vennNode1" presStyleIdx="7" presStyleCnt="8" custScaleX="84357" custScaleY="79237">
        <dgm:presLayoutVars>
          <dgm:bulletEnabled val="1"/>
        </dgm:presLayoutVars>
      </dgm:prSet>
      <dgm:spPr/>
    </dgm:pt>
  </dgm:ptLst>
  <dgm:cxnLst>
    <dgm:cxn modelId="{85678800-F66D-4A74-8D87-B0A66A1EC541}" srcId="{56E6AD00-9F0F-414D-B237-060AA478707A}" destId="{F28A7F19-8AD1-4088-A051-6E432AE8741C}" srcOrd="3" destOrd="0" parTransId="{9997CDD6-71AB-4574-8BE5-0F596A24BBBD}" sibTransId="{5FC50DB1-A546-4C86-AAA9-C0D85434D14D}"/>
    <dgm:cxn modelId="{CCD0A808-29A7-47B5-A7F9-D0E2B1877F7F}" type="presOf" srcId="{069E9C01-F257-49E3-B216-A7721D6BE243}" destId="{BD89D1BB-E194-4D0E-8EE4-65887D293810}" srcOrd="0" destOrd="0" presId="urn:microsoft.com/office/officeart/2005/8/layout/radial3"/>
    <dgm:cxn modelId="{B364E409-D957-47B5-9111-24CBF5C36F44}" srcId="{56E6AD00-9F0F-414D-B237-060AA478707A}" destId="{5B985DD6-52B7-4A8B-98A0-75FA2BD83819}" srcOrd="2" destOrd="0" parTransId="{FCB94A4F-3475-41D4-95D4-391B4DFF32BC}" sibTransId="{7128C5B7-D16C-439A-A114-9040B2B17006}"/>
    <dgm:cxn modelId="{8B6A980C-DF78-4422-8510-B4287881CB40}" type="presOf" srcId="{66D953EE-693F-4583-AD9E-D63CB284216C}" destId="{7F1E4A42-5874-458E-8452-DDFF5680AFD7}" srcOrd="0" destOrd="0" presId="urn:microsoft.com/office/officeart/2005/8/layout/radial3"/>
    <dgm:cxn modelId="{7386461E-7EF1-4198-8AF0-347A619EF3F3}" type="presOf" srcId="{290BE6FB-0B52-4144-978D-630E133C483D}" destId="{DE978877-66A6-4AC8-BB24-8B06315AF483}" srcOrd="0" destOrd="0" presId="urn:microsoft.com/office/officeart/2005/8/layout/radial3"/>
    <dgm:cxn modelId="{77CDF632-9806-4791-A6D6-FF86B448E43C}" srcId="{56E6AD00-9F0F-414D-B237-060AA478707A}" destId="{66D953EE-693F-4583-AD9E-D63CB284216C}" srcOrd="1" destOrd="0" parTransId="{6C5DD1AC-F1D4-440A-87C8-1323449B00D6}" sibTransId="{9BFC1AFE-70C9-440E-8CB8-A83719C55547}"/>
    <dgm:cxn modelId="{0ED11264-6428-4EB7-86EF-E36E5760B1E4}" type="presOf" srcId="{7B34E61C-2DCD-4206-A986-A62C88BCA289}" destId="{895348A8-951E-4883-B726-8E05EE4C4A54}" srcOrd="0" destOrd="0" presId="urn:microsoft.com/office/officeart/2005/8/layout/radial3"/>
    <dgm:cxn modelId="{4935D479-7209-4ACD-9EC1-C31871868794}" type="presOf" srcId="{56E6AD00-9F0F-414D-B237-060AA478707A}" destId="{54223B2B-1A43-4161-909B-CD066C14E38D}" srcOrd="0" destOrd="0" presId="urn:microsoft.com/office/officeart/2005/8/layout/radial3"/>
    <dgm:cxn modelId="{B357BD7F-A2D1-4E44-ADA2-850BA3BD219C}" srcId="{56E6AD00-9F0F-414D-B237-060AA478707A}" destId="{069E9C01-F257-49E3-B216-A7721D6BE243}" srcOrd="6" destOrd="0" parTransId="{E27987A7-676F-4501-BD97-68ACB5F0D49D}" sibTransId="{0620649C-10B4-4C87-BDE6-4D54868A9D26}"/>
    <dgm:cxn modelId="{E560DE82-C555-4BD9-BD2B-91E9C13C5A98}" type="presOf" srcId="{9282F926-05BC-49FE-823C-3BB5526D8AC9}" destId="{CDEE5F44-8EB2-435E-BE9D-776B65B1227C}" srcOrd="0" destOrd="0" presId="urn:microsoft.com/office/officeart/2005/8/layout/radial3"/>
    <dgm:cxn modelId="{BF6CCC83-6248-4B61-9F9B-60338468BA53}" type="presOf" srcId="{F28A7F19-8AD1-4088-A051-6E432AE8741C}" destId="{9FE44069-C978-4ADB-A316-5D93AAB25401}" srcOrd="0" destOrd="0" presId="urn:microsoft.com/office/officeart/2005/8/layout/radial3"/>
    <dgm:cxn modelId="{6F7DA28C-4118-4E43-B45A-39A640E70C7D}" srcId="{56E6AD00-9F0F-414D-B237-060AA478707A}" destId="{7B34E61C-2DCD-4206-A986-A62C88BCA289}" srcOrd="5" destOrd="0" parTransId="{9EEC614E-C9D4-4C7D-8D31-86D934CE0C81}" sibTransId="{98493306-244C-4613-92FE-425B3D6CB048}"/>
    <dgm:cxn modelId="{E4E879BF-AFBE-45BC-B783-9DB3F77D6CC5}" srcId="{290BE6FB-0B52-4144-978D-630E133C483D}" destId="{56E6AD00-9F0F-414D-B237-060AA478707A}" srcOrd="0" destOrd="0" parTransId="{294BC4C9-9F40-46C0-A04D-DDAC1037A07D}" sibTransId="{7C2B38B4-9C56-434B-AA7A-99D1EBA8D5FD}"/>
    <dgm:cxn modelId="{D76D84D0-D749-4ACD-A76E-0C87A0873DB8}" type="presOf" srcId="{398719E5-B2F9-4959-B40C-0965F4B303F4}" destId="{37BD7772-92EE-4450-A8C4-ED12E8239EFC}" srcOrd="0" destOrd="0" presId="urn:microsoft.com/office/officeart/2005/8/layout/radial3"/>
    <dgm:cxn modelId="{DA68FDD1-1DCB-4640-90FB-271F5200A911}" srcId="{56E6AD00-9F0F-414D-B237-060AA478707A}" destId="{9282F926-05BC-49FE-823C-3BB5526D8AC9}" srcOrd="4" destOrd="0" parTransId="{1FBDC650-9934-400D-94C2-1024127E8DEB}" sibTransId="{D8380378-8CC1-4AA9-BBDC-F70494049B49}"/>
    <dgm:cxn modelId="{056EEEEA-EE88-4781-AB62-DA6C600C7F4C}" srcId="{56E6AD00-9F0F-414D-B237-060AA478707A}" destId="{398719E5-B2F9-4959-B40C-0965F4B303F4}" srcOrd="0" destOrd="0" parTransId="{2324C45D-2DC9-4653-B859-FB424BB63ACA}" sibTransId="{82EE55E3-5D86-4583-8C8D-209BA49CB87A}"/>
    <dgm:cxn modelId="{47003BFE-FDA1-47AC-B518-F358CAB14150}" type="presOf" srcId="{5B985DD6-52B7-4A8B-98A0-75FA2BD83819}" destId="{7A9505A2-039D-48D5-BEA9-CC643727F98E}" srcOrd="0" destOrd="0" presId="urn:microsoft.com/office/officeart/2005/8/layout/radial3"/>
    <dgm:cxn modelId="{4312C85D-A8E8-4375-9A34-A130E47484F2}" type="presParOf" srcId="{DE978877-66A6-4AC8-BB24-8B06315AF483}" destId="{71192909-05C1-404F-9CC3-480724D364FA}" srcOrd="0" destOrd="0" presId="urn:microsoft.com/office/officeart/2005/8/layout/radial3"/>
    <dgm:cxn modelId="{9C1FAB7D-BAC8-4AD8-A509-585CB62F3B8B}" type="presParOf" srcId="{71192909-05C1-404F-9CC3-480724D364FA}" destId="{54223B2B-1A43-4161-909B-CD066C14E38D}" srcOrd="0" destOrd="0" presId="urn:microsoft.com/office/officeart/2005/8/layout/radial3"/>
    <dgm:cxn modelId="{F3E4A83E-D50A-4606-A96E-900837A9EC50}" type="presParOf" srcId="{71192909-05C1-404F-9CC3-480724D364FA}" destId="{37BD7772-92EE-4450-A8C4-ED12E8239EFC}" srcOrd="1" destOrd="0" presId="urn:microsoft.com/office/officeart/2005/8/layout/radial3"/>
    <dgm:cxn modelId="{89B475D8-9747-4810-A4C8-D4D5DF20577A}" type="presParOf" srcId="{71192909-05C1-404F-9CC3-480724D364FA}" destId="{7F1E4A42-5874-458E-8452-DDFF5680AFD7}" srcOrd="2" destOrd="0" presId="urn:microsoft.com/office/officeart/2005/8/layout/radial3"/>
    <dgm:cxn modelId="{00BE7344-42F0-43C9-8F09-8C4A84C586E9}" type="presParOf" srcId="{71192909-05C1-404F-9CC3-480724D364FA}" destId="{7A9505A2-039D-48D5-BEA9-CC643727F98E}" srcOrd="3" destOrd="0" presId="urn:microsoft.com/office/officeart/2005/8/layout/radial3"/>
    <dgm:cxn modelId="{C40A9A57-8E9A-463C-99A9-530370D8A7F5}" type="presParOf" srcId="{71192909-05C1-404F-9CC3-480724D364FA}" destId="{9FE44069-C978-4ADB-A316-5D93AAB25401}" srcOrd="4" destOrd="0" presId="urn:microsoft.com/office/officeart/2005/8/layout/radial3"/>
    <dgm:cxn modelId="{FE0B6F64-1C7E-47D5-BEA6-4240D9331EEB}" type="presParOf" srcId="{71192909-05C1-404F-9CC3-480724D364FA}" destId="{CDEE5F44-8EB2-435E-BE9D-776B65B1227C}" srcOrd="5" destOrd="0" presId="urn:microsoft.com/office/officeart/2005/8/layout/radial3"/>
    <dgm:cxn modelId="{F3EC8B7D-261E-4DFA-B0C0-B3DC746F34CD}" type="presParOf" srcId="{71192909-05C1-404F-9CC3-480724D364FA}" destId="{895348A8-951E-4883-B726-8E05EE4C4A54}" srcOrd="6" destOrd="0" presId="urn:microsoft.com/office/officeart/2005/8/layout/radial3"/>
    <dgm:cxn modelId="{8541AB6F-4FD3-4896-84BF-F23F5D4C9C97}" type="presParOf" srcId="{71192909-05C1-404F-9CC3-480724D364FA}" destId="{BD89D1BB-E194-4D0E-8EE4-65887D293810}"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90BE6FB-0B52-4144-978D-630E133C483D}"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fr-CH"/>
        </a:p>
      </dgm:t>
    </dgm:pt>
    <dgm:pt modelId="{56E6AD00-9F0F-414D-B237-060AA478707A}">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a:effectLst>
          <a:glow rad="139700">
            <a:srgbClr val="C00000">
              <a:alpha val="40000"/>
            </a:srgbClr>
          </a:glow>
        </a:effectLst>
      </dgm:spPr>
      <dgm:t>
        <a:bodyPr/>
        <a:lstStyle/>
        <a:p>
          <a:r>
            <a:rPr lang="fr-CH" b="1">
              <a:solidFill>
                <a:srgbClr val="C00000"/>
              </a:solidFill>
              <a:latin typeface="Aptos Black" panose="020B0004020202020204" pitchFamily="34" charset="0"/>
            </a:rPr>
            <a:t>Droit à l’alimentation</a:t>
          </a:r>
        </a:p>
      </dgm:t>
    </dgm:pt>
    <dgm:pt modelId="{294BC4C9-9F40-46C0-A04D-DDAC1037A07D}" type="parTrans" cxnId="{E4E879BF-AFBE-45BC-B783-9DB3F77D6CC5}">
      <dgm:prSet/>
      <dgm:spPr/>
      <dgm:t>
        <a:bodyPr/>
        <a:lstStyle/>
        <a:p>
          <a:endParaRPr lang="fr-CH"/>
        </a:p>
      </dgm:t>
    </dgm:pt>
    <dgm:pt modelId="{7C2B38B4-9C56-434B-AA7A-99D1EBA8D5FD}" type="sibTrans" cxnId="{E4E879BF-AFBE-45BC-B783-9DB3F77D6CC5}">
      <dgm:prSet/>
      <dgm:spPr/>
      <dgm:t>
        <a:bodyPr/>
        <a:lstStyle/>
        <a:p>
          <a:endParaRPr lang="fr-CH"/>
        </a:p>
      </dgm:t>
    </dgm:pt>
    <dgm:pt modelId="{398719E5-B2F9-4959-B40C-0965F4B303F4}">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Sensibilisation et formation</a:t>
          </a:r>
        </a:p>
      </dgm:t>
    </dgm:pt>
    <dgm:pt modelId="{2324C45D-2DC9-4653-B859-FB424BB63ACA}" type="parTrans" cxnId="{056EEEEA-EE88-4781-AB62-DA6C600C7F4C}">
      <dgm:prSet/>
      <dgm:spPr/>
      <dgm:t>
        <a:bodyPr/>
        <a:lstStyle/>
        <a:p>
          <a:endParaRPr lang="fr-CH"/>
        </a:p>
      </dgm:t>
    </dgm:pt>
    <dgm:pt modelId="{82EE55E3-5D86-4583-8C8D-209BA49CB87A}" type="sibTrans" cxnId="{056EEEEA-EE88-4781-AB62-DA6C600C7F4C}">
      <dgm:prSet/>
      <dgm:spPr/>
      <dgm:t>
        <a:bodyPr/>
        <a:lstStyle/>
        <a:p>
          <a:endParaRPr lang="fr-CH"/>
        </a:p>
      </dgm:t>
    </dgm:pt>
    <dgm:pt modelId="{5B985DD6-52B7-4A8B-98A0-75FA2BD83819}">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agroécologie</a:t>
          </a:r>
        </a:p>
      </dgm:t>
    </dgm:pt>
    <dgm:pt modelId="{FCB94A4F-3475-41D4-95D4-391B4DFF32BC}" type="parTrans" cxnId="{B364E409-D957-47B5-9111-24CBF5C36F44}">
      <dgm:prSet/>
      <dgm:spPr/>
      <dgm:t>
        <a:bodyPr/>
        <a:lstStyle/>
        <a:p>
          <a:endParaRPr lang="fr-CH"/>
        </a:p>
      </dgm:t>
    </dgm:pt>
    <dgm:pt modelId="{7128C5B7-D16C-439A-A114-9040B2B17006}" type="sibTrans" cxnId="{B364E409-D957-47B5-9111-24CBF5C36F44}">
      <dgm:prSet/>
      <dgm:spPr/>
      <dgm:t>
        <a:bodyPr/>
        <a:lstStyle/>
        <a:p>
          <a:endParaRPr lang="fr-CH"/>
        </a:p>
      </dgm:t>
    </dgm:pt>
    <dgm:pt modelId="{F28A7F19-8AD1-4088-A051-6E432AE8741C}">
      <dgm:prSet phldrT="[Texte]">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err="1">
              <a:solidFill>
                <a:schemeClr val="tx1"/>
              </a:solidFill>
            </a:rPr>
            <a:t>Zero</a:t>
          </a:r>
          <a:r>
            <a:rPr lang="fr-CH"/>
            <a:t> </a:t>
          </a:r>
          <a:r>
            <a:rPr lang="fr-CH" err="1">
              <a:solidFill>
                <a:schemeClr val="tx1"/>
              </a:solidFill>
            </a:rPr>
            <a:t>hunger</a:t>
          </a:r>
          <a:endParaRPr lang="fr-CH">
            <a:solidFill>
              <a:schemeClr val="tx1"/>
            </a:solidFill>
          </a:endParaRPr>
        </a:p>
      </dgm:t>
    </dgm:pt>
    <dgm:pt modelId="{9997CDD6-71AB-4574-8BE5-0F596A24BBBD}" type="parTrans" cxnId="{85678800-F66D-4A74-8D87-B0A66A1EC541}">
      <dgm:prSet/>
      <dgm:spPr/>
      <dgm:t>
        <a:bodyPr/>
        <a:lstStyle/>
        <a:p>
          <a:endParaRPr lang="fr-CH"/>
        </a:p>
      </dgm:t>
    </dgm:pt>
    <dgm:pt modelId="{5FC50DB1-A546-4C86-AAA9-C0D85434D14D}" type="sibTrans" cxnId="{85678800-F66D-4A74-8D87-B0A66A1EC541}">
      <dgm:prSet/>
      <dgm:spPr/>
      <dgm:t>
        <a:bodyPr/>
        <a:lstStyle/>
        <a:p>
          <a:endParaRPr lang="fr-CH"/>
        </a:p>
      </dgm:t>
    </dgm:pt>
    <dgm:pt modelId="{9282F926-05BC-49FE-823C-3BB5526D8AC9}">
      <dgm:prSet>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redistribution</a:t>
          </a:r>
        </a:p>
      </dgm:t>
    </dgm:pt>
    <dgm:pt modelId="{1FBDC650-9934-400D-94C2-1024127E8DEB}" type="parTrans" cxnId="{DA68FDD1-1DCB-4640-90FB-271F5200A911}">
      <dgm:prSet/>
      <dgm:spPr/>
      <dgm:t>
        <a:bodyPr/>
        <a:lstStyle/>
        <a:p>
          <a:endParaRPr lang="fr-CH"/>
        </a:p>
      </dgm:t>
    </dgm:pt>
    <dgm:pt modelId="{D8380378-8CC1-4AA9-BBDC-F70494049B49}" type="sibTrans" cxnId="{DA68FDD1-1DCB-4640-90FB-271F5200A911}">
      <dgm:prSet/>
      <dgm:spPr/>
      <dgm:t>
        <a:bodyPr/>
        <a:lstStyle/>
        <a:p>
          <a:endParaRPr lang="fr-CH"/>
        </a:p>
      </dgm:t>
    </dgm:pt>
    <dgm:pt modelId="{069E9C01-F257-49E3-B216-A7721D6BE243}">
      <dgm:prSet>
        <dgm:style>
          <a:lnRef idx="0">
            <a:scrgbClr r="0" g="0" b="0"/>
          </a:lnRef>
          <a:fillRef idx="0">
            <a:scrgbClr r="0" g="0" b="0"/>
          </a:fillRef>
          <a:effectRef idx="0">
            <a:scrgbClr r="0" g="0" b="0"/>
          </a:effectRef>
          <a:fontRef idx="minor">
            <a:schemeClr val="accent2"/>
          </a:fontRef>
        </dgm:style>
      </dgm:prSet>
      <dgm:spPr>
        <a:noFill/>
        <a:ln w="9525" cap="flat" cmpd="sng" algn="ctr">
          <a:solidFill>
            <a:srgbClr val="C00000"/>
          </a:solidFill>
          <a:prstDash val="solid"/>
          <a:round/>
          <a:headEnd type="none" w="med" len="med"/>
          <a:tailEnd type="none" w="med" len="med"/>
        </a:ln>
      </dgm:spPr>
      <dgm:t>
        <a:bodyPr/>
        <a:lstStyle/>
        <a:p>
          <a:r>
            <a:rPr lang="fr-CH">
              <a:solidFill>
                <a:schemeClr val="tx1"/>
              </a:solidFill>
            </a:rPr>
            <a:t>Accès aux ressources et  à la terre</a:t>
          </a:r>
        </a:p>
      </dgm:t>
    </dgm:pt>
    <dgm:pt modelId="{E27987A7-676F-4501-BD97-68ACB5F0D49D}" type="parTrans" cxnId="{B357BD7F-A2D1-4E44-ADA2-850BA3BD219C}">
      <dgm:prSet/>
      <dgm:spPr/>
      <dgm:t>
        <a:bodyPr/>
        <a:lstStyle/>
        <a:p>
          <a:endParaRPr lang="fr-CH"/>
        </a:p>
      </dgm:t>
    </dgm:pt>
    <dgm:pt modelId="{0620649C-10B4-4C87-BDE6-4D54868A9D26}" type="sibTrans" cxnId="{B357BD7F-A2D1-4E44-ADA2-850BA3BD219C}">
      <dgm:prSet/>
      <dgm:spPr/>
      <dgm:t>
        <a:bodyPr/>
        <a:lstStyle/>
        <a:p>
          <a:endParaRPr lang="fr-CH"/>
        </a:p>
      </dgm:t>
    </dgm:pt>
    <dgm:pt modelId="{DE978877-66A6-4AC8-BB24-8B06315AF483}" type="pres">
      <dgm:prSet presAssocID="{290BE6FB-0B52-4144-978D-630E133C483D}" presName="composite" presStyleCnt="0">
        <dgm:presLayoutVars>
          <dgm:chMax val="1"/>
          <dgm:dir/>
          <dgm:resizeHandles val="exact"/>
        </dgm:presLayoutVars>
      </dgm:prSet>
      <dgm:spPr/>
    </dgm:pt>
    <dgm:pt modelId="{71192909-05C1-404F-9CC3-480724D364FA}" type="pres">
      <dgm:prSet presAssocID="{290BE6FB-0B52-4144-978D-630E133C483D}" presName="radial" presStyleCnt="0">
        <dgm:presLayoutVars>
          <dgm:animLvl val="ctr"/>
        </dgm:presLayoutVars>
      </dgm:prSet>
      <dgm:spPr/>
    </dgm:pt>
    <dgm:pt modelId="{54223B2B-1A43-4161-909B-CD066C14E38D}" type="pres">
      <dgm:prSet presAssocID="{56E6AD00-9F0F-414D-B237-060AA478707A}" presName="centerShape" presStyleLbl="vennNode1" presStyleIdx="0" presStyleCnt="6"/>
      <dgm:spPr/>
    </dgm:pt>
    <dgm:pt modelId="{37BD7772-92EE-4450-A8C4-ED12E8239EFC}" type="pres">
      <dgm:prSet presAssocID="{398719E5-B2F9-4959-B40C-0965F4B303F4}" presName="node" presStyleLbl="vennNode1" presStyleIdx="1" presStyleCnt="6" custScaleX="83252" custScaleY="81475">
        <dgm:presLayoutVars>
          <dgm:bulletEnabled val="1"/>
        </dgm:presLayoutVars>
      </dgm:prSet>
      <dgm:spPr/>
    </dgm:pt>
    <dgm:pt modelId="{7A9505A2-039D-48D5-BEA9-CC643727F98E}" type="pres">
      <dgm:prSet presAssocID="{5B985DD6-52B7-4A8B-98A0-75FA2BD83819}" presName="node" presStyleLbl="vennNode1" presStyleIdx="2" presStyleCnt="6" custScaleX="80577" custScaleY="76582">
        <dgm:presLayoutVars>
          <dgm:bulletEnabled val="1"/>
        </dgm:presLayoutVars>
      </dgm:prSet>
      <dgm:spPr/>
    </dgm:pt>
    <dgm:pt modelId="{9FE44069-C978-4ADB-A316-5D93AAB25401}" type="pres">
      <dgm:prSet presAssocID="{F28A7F19-8AD1-4088-A051-6E432AE8741C}" presName="node" presStyleLbl="vennNode1" presStyleIdx="3" presStyleCnt="6" custScaleX="78423" custScaleY="77717">
        <dgm:presLayoutVars>
          <dgm:bulletEnabled val="1"/>
        </dgm:presLayoutVars>
      </dgm:prSet>
      <dgm:spPr/>
    </dgm:pt>
    <dgm:pt modelId="{CDEE5F44-8EB2-435E-BE9D-776B65B1227C}" type="pres">
      <dgm:prSet presAssocID="{9282F926-05BC-49FE-823C-3BB5526D8AC9}" presName="node" presStyleLbl="vennNode1" presStyleIdx="4" presStyleCnt="6" custScaleX="79614" custScaleY="79577">
        <dgm:presLayoutVars>
          <dgm:bulletEnabled val="1"/>
        </dgm:presLayoutVars>
      </dgm:prSet>
      <dgm:spPr/>
    </dgm:pt>
    <dgm:pt modelId="{BD89D1BB-E194-4D0E-8EE4-65887D293810}" type="pres">
      <dgm:prSet presAssocID="{069E9C01-F257-49E3-B216-A7721D6BE243}" presName="node" presStyleLbl="vennNode1" presStyleIdx="5" presStyleCnt="6" custScaleX="84357" custScaleY="79237">
        <dgm:presLayoutVars>
          <dgm:bulletEnabled val="1"/>
        </dgm:presLayoutVars>
      </dgm:prSet>
      <dgm:spPr/>
    </dgm:pt>
  </dgm:ptLst>
  <dgm:cxnLst>
    <dgm:cxn modelId="{85678800-F66D-4A74-8D87-B0A66A1EC541}" srcId="{56E6AD00-9F0F-414D-B237-060AA478707A}" destId="{F28A7F19-8AD1-4088-A051-6E432AE8741C}" srcOrd="2" destOrd="0" parTransId="{9997CDD6-71AB-4574-8BE5-0F596A24BBBD}" sibTransId="{5FC50DB1-A546-4C86-AAA9-C0D85434D14D}"/>
    <dgm:cxn modelId="{CCD0A808-29A7-47B5-A7F9-D0E2B1877F7F}" type="presOf" srcId="{069E9C01-F257-49E3-B216-A7721D6BE243}" destId="{BD89D1BB-E194-4D0E-8EE4-65887D293810}" srcOrd="0" destOrd="0" presId="urn:microsoft.com/office/officeart/2005/8/layout/radial3"/>
    <dgm:cxn modelId="{B364E409-D957-47B5-9111-24CBF5C36F44}" srcId="{56E6AD00-9F0F-414D-B237-060AA478707A}" destId="{5B985DD6-52B7-4A8B-98A0-75FA2BD83819}" srcOrd="1" destOrd="0" parTransId="{FCB94A4F-3475-41D4-95D4-391B4DFF32BC}" sibTransId="{7128C5B7-D16C-439A-A114-9040B2B17006}"/>
    <dgm:cxn modelId="{7386461E-7EF1-4198-8AF0-347A619EF3F3}" type="presOf" srcId="{290BE6FB-0B52-4144-978D-630E133C483D}" destId="{DE978877-66A6-4AC8-BB24-8B06315AF483}" srcOrd="0" destOrd="0" presId="urn:microsoft.com/office/officeart/2005/8/layout/radial3"/>
    <dgm:cxn modelId="{4935D479-7209-4ACD-9EC1-C31871868794}" type="presOf" srcId="{56E6AD00-9F0F-414D-B237-060AA478707A}" destId="{54223B2B-1A43-4161-909B-CD066C14E38D}" srcOrd="0" destOrd="0" presId="urn:microsoft.com/office/officeart/2005/8/layout/radial3"/>
    <dgm:cxn modelId="{B357BD7F-A2D1-4E44-ADA2-850BA3BD219C}" srcId="{56E6AD00-9F0F-414D-B237-060AA478707A}" destId="{069E9C01-F257-49E3-B216-A7721D6BE243}" srcOrd="4" destOrd="0" parTransId="{E27987A7-676F-4501-BD97-68ACB5F0D49D}" sibTransId="{0620649C-10B4-4C87-BDE6-4D54868A9D26}"/>
    <dgm:cxn modelId="{E560DE82-C555-4BD9-BD2B-91E9C13C5A98}" type="presOf" srcId="{9282F926-05BC-49FE-823C-3BB5526D8AC9}" destId="{CDEE5F44-8EB2-435E-BE9D-776B65B1227C}" srcOrd="0" destOrd="0" presId="urn:microsoft.com/office/officeart/2005/8/layout/radial3"/>
    <dgm:cxn modelId="{BF6CCC83-6248-4B61-9F9B-60338468BA53}" type="presOf" srcId="{F28A7F19-8AD1-4088-A051-6E432AE8741C}" destId="{9FE44069-C978-4ADB-A316-5D93AAB25401}" srcOrd="0" destOrd="0" presId="urn:microsoft.com/office/officeart/2005/8/layout/radial3"/>
    <dgm:cxn modelId="{E4E879BF-AFBE-45BC-B783-9DB3F77D6CC5}" srcId="{290BE6FB-0B52-4144-978D-630E133C483D}" destId="{56E6AD00-9F0F-414D-B237-060AA478707A}" srcOrd="0" destOrd="0" parTransId="{294BC4C9-9F40-46C0-A04D-DDAC1037A07D}" sibTransId="{7C2B38B4-9C56-434B-AA7A-99D1EBA8D5FD}"/>
    <dgm:cxn modelId="{D76D84D0-D749-4ACD-A76E-0C87A0873DB8}" type="presOf" srcId="{398719E5-B2F9-4959-B40C-0965F4B303F4}" destId="{37BD7772-92EE-4450-A8C4-ED12E8239EFC}" srcOrd="0" destOrd="0" presId="urn:microsoft.com/office/officeart/2005/8/layout/radial3"/>
    <dgm:cxn modelId="{DA68FDD1-1DCB-4640-90FB-271F5200A911}" srcId="{56E6AD00-9F0F-414D-B237-060AA478707A}" destId="{9282F926-05BC-49FE-823C-3BB5526D8AC9}" srcOrd="3" destOrd="0" parTransId="{1FBDC650-9934-400D-94C2-1024127E8DEB}" sibTransId="{D8380378-8CC1-4AA9-BBDC-F70494049B49}"/>
    <dgm:cxn modelId="{056EEEEA-EE88-4781-AB62-DA6C600C7F4C}" srcId="{56E6AD00-9F0F-414D-B237-060AA478707A}" destId="{398719E5-B2F9-4959-B40C-0965F4B303F4}" srcOrd="0" destOrd="0" parTransId="{2324C45D-2DC9-4653-B859-FB424BB63ACA}" sibTransId="{82EE55E3-5D86-4583-8C8D-209BA49CB87A}"/>
    <dgm:cxn modelId="{47003BFE-FDA1-47AC-B518-F358CAB14150}" type="presOf" srcId="{5B985DD6-52B7-4A8B-98A0-75FA2BD83819}" destId="{7A9505A2-039D-48D5-BEA9-CC643727F98E}" srcOrd="0" destOrd="0" presId="urn:microsoft.com/office/officeart/2005/8/layout/radial3"/>
    <dgm:cxn modelId="{4312C85D-A8E8-4375-9A34-A130E47484F2}" type="presParOf" srcId="{DE978877-66A6-4AC8-BB24-8B06315AF483}" destId="{71192909-05C1-404F-9CC3-480724D364FA}" srcOrd="0" destOrd="0" presId="urn:microsoft.com/office/officeart/2005/8/layout/radial3"/>
    <dgm:cxn modelId="{9C1FAB7D-BAC8-4AD8-A509-585CB62F3B8B}" type="presParOf" srcId="{71192909-05C1-404F-9CC3-480724D364FA}" destId="{54223B2B-1A43-4161-909B-CD066C14E38D}" srcOrd="0" destOrd="0" presId="urn:microsoft.com/office/officeart/2005/8/layout/radial3"/>
    <dgm:cxn modelId="{F3E4A83E-D50A-4606-A96E-900837A9EC50}" type="presParOf" srcId="{71192909-05C1-404F-9CC3-480724D364FA}" destId="{37BD7772-92EE-4450-A8C4-ED12E8239EFC}" srcOrd="1" destOrd="0" presId="urn:microsoft.com/office/officeart/2005/8/layout/radial3"/>
    <dgm:cxn modelId="{00BE7344-42F0-43C9-8F09-8C4A84C586E9}" type="presParOf" srcId="{71192909-05C1-404F-9CC3-480724D364FA}" destId="{7A9505A2-039D-48D5-BEA9-CC643727F98E}" srcOrd="2" destOrd="0" presId="urn:microsoft.com/office/officeart/2005/8/layout/radial3"/>
    <dgm:cxn modelId="{C40A9A57-8E9A-463C-99A9-530370D8A7F5}" type="presParOf" srcId="{71192909-05C1-404F-9CC3-480724D364FA}" destId="{9FE44069-C978-4ADB-A316-5D93AAB25401}" srcOrd="3" destOrd="0" presId="urn:microsoft.com/office/officeart/2005/8/layout/radial3"/>
    <dgm:cxn modelId="{FE0B6F64-1C7E-47D5-BEA6-4240D9331EEB}" type="presParOf" srcId="{71192909-05C1-404F-9CC3-480724D364FA}" destId="{CDEE5F44-8EB2-435E-BE9D-776B65B1227C}" srcOrd="4" destOrd="0" presId="urn:microsoft.com/office/officeart/2005/8/layout/radial3"/>
    <dgm:cxn modelId="{8541AB6F-4FD3-4896-84BF-F23F5D4C9C97}" type="presParOf" srcId="{71192909-05C1-404F-9CC3-480724D364FA}" destId="{BD89D1BB-E194-4D0E-8EE4-65887D293810}" srcOrd="5"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BA5640-098C-4F72-9364-1E4E91692875}" type="doc">
      <dgm:prSet loTypeId="urn:microsoft.com/office/officeart/2005/8/layout/cycle3" loCatId="cycle" qsTypeId="urn:microsoft.com/office/officeart/2005/8/quickstyle/simple1" qsCatId="simple" csTypeId="urn:microsoft.com/office/officeart/2005/8/colors/accent1_2" csCatId="accent1"/>
      <dgm:spPr/>
      <dgm:t>
        <a:bodyPr/>
        <a:lstStyle/>
        <a:p>
          <a:endParaRPr lang="en-US"/>
        </a:p>
      </dgm:t>
    </dgm:pt>
    <dgm:pt modelId="{679A45BB-0F89-41A9-96C5-D1F77B3D6713}">
      <dgm:prSet/>
      <dgm:spPr/>
      <dgm:t>
        <a:bodyPr/>
        <a:lstStyle/>
        <a:p>
          <a:r>
            <a:rPr lang="fr-FR" b="1">
              <a:latin typeface="FiraSans-Light"/>
            </a:rPr>
            <a:t>1 programme</a:t>
          </a:r>
          <a:endParaRPr lang="en-US">
            <a:latin typeface="FiraSans-Light"/>
          </a:endParaRPr>
        </a:p>
      </dgm:t>
    </dgm:pt>
    <dgm:pt modelId="{1C6DA9DB-9049-4FD2-B986-05B0A248FB00}" type="parTrans" cxnId="{5B15DDC4-FF7E-4796-810E-A935FF9A0D6C}">
      <dgm:prSet/>
      <dgm:spPr/>
      <dgm:t>
        <a:bodyPr/>
        <a:lstStyle/>
        <a:p>
          <a:endParaRPr lang="en-US"/>
        </a:p>
      </dgm:t>
    </dgm:pt>
    <dgm:pt modelId="{43517D07-E944-40D6-AF90-D2E012C9E5EB}" type="sibTrans" cxnId="{5B15DDC4-FF7E-4796-810E-A935FF9A0D6C}">
      <dgm:prSet/>
      <dgm:spPr/>
      <dgm:t>
        <a:bodyPr/>
        <a:lstStyle/>
        <a:p>
          <a:endParaRPr lang="en-US"/>
        </a:p>
      </dgm:t>
    </dgm:pt>
    <dgm:pt modelId="{2E44ACC7-9D32-40E0-A4C1-F5562F7B7854}">
      <dgm:prSet/>
      <dgm:spPr/>
      <dgm:t>
        <a:bodyPr/>
        <a:lstStyle/>
        <a:p>
          <a:r>
            <a:rPr lang="fr-FR">
              <a:latin typeface="FiraSans-Light"/>
            </a:rPr>
            <a:t>Des denrées suffisantes et plus d’égalité entre les genres</a:t>
          </a:r>
          <a:endParaRPr lang="en-US">
            <a:latin typeface="FiraSans-Light"/>
          </a:endParaRPr>
        </a:p>
      </dgm:t>
    </dgm:pt>
    <dgm:pt modelId="{4676302B-C412-4A4E-ABF0-1B44FF00EF62}" type="parTrans" cxnId="{C9014069-4B80-41FC-8116-8BA9CFB1B06E}">
      <dgm:prSet/>
      <dgm:spPr/>
      <dgm:t>
        <a:bodyPr/>
        <a:lstStyle/>
        <a:p>
          <a:endParaRPr lang="en-US"/>
        </a:p>
      </dgm:t>
    </dgm:pt>
    <dgm:pt modelId="{6D16613D-B3BB-4151-B5E0-34247CCE731E}" type="sibTrans" cxnId="{C9014069-4B80-41FC-8116-8BA9CFB1B06E}">
      <dgm:prSet/>
      <dgm:spPr/>
      <dgm:t>
        <a:bodyPr/>
        <a:lstStyle/>
        <a:p>
          <a:endParaRPr lang="en-US"/>
        </a:p>
      </dgm:t>
    </dgm:pt>
    <dgm:pt modelId="{D9D1FDE4-B2B3-4202-A117-2AE558E99D33}">
      <dgm:prSet/>
      <dgm:spPr/>
      <dgm:t>
        <a:bodyPr/>
        <a:lstStyle/>
        <a:p>
          <a:r>
            <a:rPr lang="fr-FR" b="1">
              <a:latin typeface="FiraSans-Light"/>
            </a:rPr>
            <a:t>12 projets</a:t>
          </a:r>
          <a:endParaRPr lang="en-US">
            <a:latin typeface="FiraSans-Light"/>
          </a:endParaRPr>
        </a:p>
      </dgm:t>
    </dgm:pt>
    <dgm:pt modelId="{3169A6E6-7AB5-411D-AD71-AAC4D087678C}" type="parTrans" cxnId="{2D01D8AA-DE33-422B-8682-877BFCBC31B6}">
      <dgm:prSet/>
      <dgm:spPr/>
      <dgm:t>
        <a:bodyPr/>
        <a:lstStyle/>
        <a:p>
          <a:endParaRPr lang="en-US"/>
        </a:p>
      </dgm:t>
    </dgm:pt>
    <dgm:pt modelId="{601043FB-C8DB-4010-989A-6736935B15A6}" type="sibTrans" cxnId="{2D01D8AA-DE33-422B-8682-877BFCBC31B6}">
      <dgm:prSet/>
      <dgm:spPr/>
      <dgm:t>
        <a:bodyPr/>
        <a:lstStyle/>
        <a:p>
          <a:endParaRPr lang="en-US"/>
        </a:p>
      </dgm:t>
    </dgm:pt>
    <dgm:pt modelId="{FB56814C-9BE2-48FC-AA1F-25FC020607C8}">
      <dgm:prSet/>
      <dgm:spPr/>
      <dgm:t>
        <a:bodyPr/>
        <a:lstStyle/>
        <a:p>
          <a:r>
            <a:rPr lang="fr-FR">
              <a:latin typeface="FiraSans-Light"/>
            </a:rPr>
            <a:t>Autour  de:</a:t>
          </a:r>
          <a:endParaRPr lang="en-US">
            <a:latin typeface="FiraSans-Light"/>
          </a:endParaRPr>
        </a:p>
      </dgm:t>
    </dgm:pt>
    <dgm:pt modelId="{DDFF4AF7-AB9E-45E5-B7A6-99F39C753B7B}" type="parTrans" cxnId="{1004B318-E2B5-492C-8794-E37E89051AC7}">
      <dgm:prSet/>
      <dgm:spPr/>
      <dgm:t>
        <a:bodyPr/>
        <a:lstStyle/>
        <a:p>
          <a:endParaRPr lang="en-US"/>
        </a:p>
      </dgm:t>
    </dgm:pt>
    <dgm:pt modelId="{01A29899-BF61-455A-A633-7AC5BF190E8F}" type="sibTrans" cxnId="{1004B318-E2B5-492C-8794-E37E89051AC7}">
      <dgm:prSet/>
      <dgm:spPr/>
      <dgm:t>
        <a:bodyPr/>
        <a:lstStyle/>
        <a:p>
          <a:endParaRPr lang="en-US"/>
        </a:p>
      </dgm:t>
    </dgm:pt>
    <dgm:pt modelId="{C9C1B9CF-B795-4743-8D02-22141F4B19E0}">
      <dgm:prSet/>
      <dgm:spPr/>
      <dgm:t>
        <a:bodyPr/>
        <a:lstStyle/>
        <a:p>
          <a:pPr rtl="0"/>
          <a:r>
            <a:rPr lang="fr-FR">
              <a:latin typeface="FiraSans-Light"/>
            </a:rPr>
            <a:t> Formations en agroécologie</a:t>
          </a:r>
          <a:endParaRPr lang="en-US">
            <a:latin typeface="FiraSans-Light"/>
          </a:endParaRPr>
        </a:p>
      </dgm:t>
    </dgm:pt>
    <dgm:pt modelId="{7E515E34-72F6-431D-930F-DA7AADA788C4}" type="parTrans" cxnId="{D4FAB8B5-866F-45CB-9F5B-6BBCE7DE96CA}">
      <dgm:prSet/>
      <dgm:spPr/>
      <dgm:t>
        <a:bodyPr/>
        <a:lstStyle/>
        <a:p>
          <a:endParaRPr lang="en-US"/>
        </a:p>
      </dgm:t>
    </dgm:pt>
    <dgm:pt modelId="{B7696E58-F12F-4D9F-908D-BC939B577674}" type="sibTrans" cxnId="{D4FAB8B5-866F-45CB-9F5B-6BBCE7DE96CA}">
      <dgm:prSet/>
      <dgm:spPr/>
      <dgm:t>
        <a:bodyPr/>
        <a:lstStyle/>
        <a:p>
          <a:endParaRPr lang="en-US"/>
        </a:p>
      </dgm:t>
    </dgm:pt>
    <dgm:pt modelId="{51936138-D695-461A-A251-010168733F95}">
      <dgm:prSet/>
      <dgm:spPr/>
      <dgm:t>
        <a:bodyPr/>
        <a:lstStyle/>
        <a:p>
          <a:pPr rtl="0"/>
          <a:r>
            <a:rPr lang="fr-FR">
              <a:latin typeface="FiraSans-Light"/>
            </a:rPr>
            <a:t> Alphabétisation</a:t>
          </a:r>
          <a:endParaRPr lang="en-US">
            <a:latin typeface="FiraSans-Light"/>
          </a:endParaRPr>
        </a:p>
      </dgm:t>
    </dgm:pt>
    <dgm:pt modelId="{C11E6C8F-0767-4BEE-809A-32810207C730}" type="parTrans" cxnId="{B6032481-49F1-4BDC-AD65-AA78425A0F6D}">
      <dgm:prSet/>
      <dgm:spPr/>
      <dgm:t>
        <a:bodyPr/>
        <a:lstStyle/>
        <a:p>
          <a:endParaRPr lang="en-US"/>
        </a:p>
      </dgm:t>
    </dgm:pt>
    <dgm:pt modelId="{D7B052BE-8A09-48FA-9AB6-9D3CD13F55B5}" type="sibTrans" cxnId="{B6032481-49F1-4BDC-AD65-AA78425A0F6D}">
      <dgm:prSet/>
      <dgm:spPr/>
      <dgm:t>
        <a:bodyPr/>
        <a:lstStyle/>
        <a:p>
          <a:endParaRPr lang="en-US"/>
        </a:p>
      </dgm:t>
    </dgm:pt>
    <dgm:pt modelId="{4BC1F5FB-6A90-4BC9-A06A-54D611E50471}">
      <dgm:prSet/>
      <dgm:spPr/>
      <dgm:t>
        <a:bodyPr/>
        <a:lstStyle/>
        <a:p>
          <a:pPr rtl="0"/>
          <a:r>
            <a:rPr lang="fr-FR">
              <a:latin typeface="FiraSans-Light"/>
            </a:rPr>
            <a:t> Création de groupes d'épargne</a:t>
          </a:r>
          <a:endParaRPr lang="en-US">
            <a:latin typeface="FiraSans-Light"/>
          </a:endParaRPr>
        </a:p>
      </dgm:t>
    </dgm:pt>
    <dgm:pt modelId="{D25F1EC8-B80D-4488-9C4C-5DF36D18CDE0}" type="parTrans" cxnId="{0F66B454-2FA5-4E97-984C-8E3AFD8E5112}">
      <dgm:prSet/>
      <dgm:spPr/>
      <dgm:t>
        <a:bodyPr/>
        <a:lstStyle/>
        <a:p>
          <a:endParaRPr lang="en-US"/>
        </a:p>
      </dgm:t>
    </dgm:pt>
    <dgm:pt modelId="{4460B495-5271-40B3-8405-CFCC8587355A}" type="sibTrans" cxnId="{0F66B454-2FA5-4E97-984C-8E3AFD8E5112}">
      <dgm:prSet/>
      <dgm:spPr/>
      <dgm:t>
        <a:bodyPr/>
        <a:lstStyle/>
        <a:p>
          <a:endParaRPr lang="en-US"/>
        </a:p>
      </dgm:t>
    </dgm:pt>
    <dgm:pt modelId="{9B4E02E8-90A7-45E0-AF65-C3B50F71CFA4}">
      <dgm:prSet/>
      <dgm:spPr/>
      <dgm:t>
        <a:bodyPr/>
        <a:lstStyle/>
        <a:p>
          <a:pPr rtl="0"/>
          <a:r>
            <a:rPr lang="fr-FR">
              <a:latin typeface="FiraSans-Light"/>
            </a:rPr>
            <a:t> Diversification alimentaire</a:t>
          </a:r>
          <a:endParaRPr lang="en-US">
            <a:latin typeface="FiraSans-Light"/>
          </a:endParaRPr>
        </a:p>
      </dgm:t>
    </dgm:pt>
    <dgm:pt modelId="{39433CC1-3A23-413D-9101-A29E02421C5F}" type="parTrans" cxnId="{3F42373D-D61E-4B1C-870C-32146E5EE13F}">
      <dgm:prSet/>
      <dgm:spPr/>
      <dgm:t>
        <a:bodyPr/>
        <a:lstStyle/>
        <a:p>
          <a:endParaRPr lang="en-US"/>
        </a:p>
      </dgm:t>
    </dgm:pt>
    <dgm:pt modelId="{650E3FB1-5D60-4B63-83D4-ABBEB45C3275}" type="sibTrans" cxnId="{3F42373D-D61E-4B1C-870C-32146E5EE13F}">
      <dgm:prSet/>
      <dgm:spPr/>
      <dgm:t>
        <a:bodyPr/>
        <a:lstStyle/>
        <a:p>
          <a:endParaRPr lang="en-US"/>
        </a:p>
      </dgm:t>
    </dgm:pt>
    <dgm:pt modelId="{FB28E4A3-9C2D-4553-8EAD-C2F356487020}">
      <dgm:prSet/>
      <dgm:spPr/>
      <dgm:t>
        <a:bodyPr/>
        <a:lstStyle/>
        <a:p>
          <a:pPr rtl="0"/>
          <a:r>
            <a:rPr lang="fr-FR" b="1">
              <a:latin typeface="FiraSans-Light"/>
            </a:rPr>
            <a:t> 5’000 femmes et 1’500 hommes </a:t>
          </a:r>
          <a:r>
            <a:rPr lang="fr-FR" b="1" err="1">
              <a:latin typeface="FiraSans-Light"/>
            </a:rPr>
            <a:t>ciblé⋅es</a:t>
          </a:r>
          <a:endParaRPr lang="en-US">
            <a:latin typeface="Arial" panose="020B0604020202020204"/>
            <a:cs typeface="Arial" panose="020B0604020202020204"/>
          </a:endParaRPr>
        </a:p>
      </dgm:t>
    </dgm:pt>
    <dgm:pt modelId="{EF65BD06-7BDF-4450-824D-1D693A1FB051}" type="parTrans" cxnId="{A2E16AE2-F4BB-4973-B478-C33D33A13A0E}">
      <dgm:prSet/>
      <dgm:spPr/>
      <dgm:t>
        <a:bodyPr/>
        <a:lstStyle/>
        <a:p>
          <a:endParaRPr lang="en-US"/>
        </a:p>
      </dgm:t>
    </dgm:pt>
    <dgm:pt modelId="{DD89A7AB-31FD-4C61-BFB0-7BAB8F8B9256}" type="sibTrans" cxnId="{A2E16AE2-F4BB-4973-B478-C33D33A13A0E}">
      <dgm:prSet/>
      <dgm:spPr/>
      <dgm:t>
        <a:bodyPr/>
        <a:lstStyle/>
        <a:p>
          <a:endParaRPr lang="en-US"/>
        </a:p>
      </dgm:t>
    </dgm:pt>
    <dgm:pt modelId="{ABD6D169-851C-4253-9B80-CA2AE476D320}" type="pres">
      <dgm:prSet presAssocID="{13BA5640-098C-4F72-9364-1E4E91692875}" presName="Name0" presStyleCnt="0">
        <dgm:presLayoutVars>
          <dgm:dir/>
          <dgm:resizeHandles val="exact"/>
        </dgm:presLayoutVars>
      </dgm:prSet>
      <dgm:spPr/>
    </dgm:pt>
    <dgm:pt modelId="{396D081E-B8DB-4826-9510-E0B5BE7F9146}" type="pres">
      <dgm:prSet presAssocID="{13BA5640-098C-4F72-9364-1E4E91692875}" presName="cycle" presStyleCnt="0"/>
      <dgm:spPr/>
    </dgm:pt>
    <dgm:pt modelId="{A08E284F-BEB4-4574-8338-2E43969B7A7F}" type="pres">
      <dgm:prSet presAssocID="{679A45BB-0F89-41A9-96C5-D1F77B3D6713}" presName="nodeFirstNode" presStyleLbl="node1" presStyleIdx="0" presStyleCnt="4">
        <dgm:presLayoutVars>
          <dgm:bulletEnabled val="1"/>
        </dgm:presLayoutVars>
      </dgm:prSet>
      <dgm:spPr/>
    </dgm:pt>
    <dgm:pt modelId="{930E2758-2CA8-412F-A5FC-5D970C53DE04}" type="pres">
      <dgm:prSet presAssocID="{43517D07-E944-40D6-AF90-D2E012C9E5EB}" presName="sibTransFirstNode" presStyleLbl="bgShp" presStyleIdx="0" presStyleCnt="1"/>
      <dgm:spPr/>
    </dgm:pt>
    <dgm:pt modelId="{7FD9801A-799A-402A-8948-4EB57804FC9A}" type="pres">
      <dgm:prSet presAssocID="{2E44ACC7-9D32-40E0-A4C1-F5562F7B7854}" presName="nodeFollowingNodes" presStyleLbl="node1" presStyleIdx="1" presStyleCnt="4">
        <dgm:presLayoutVars>
          <dgm:bulletEnabled val="1"/>
        </dgm:presLayoutVars>
      </dgm:prSet>
      <dgm:spPr/>
    </dgm:pt>
    <dgm:pt modelId="{D920C5FE-4350-4FB7-A2D2-8F2C9F7802C2}" type="pres">
      <dgm:prSet presAssocID="{D9D1FDE4-B2B3-4202-A117-2AE558E99D33}" presName="nodeFollowingNodes" presStyleLbl="node1" presStyleIdx="2" presStyleCnt="4">
        <dgm:presLayoutVars>
          <dgm:bulletEnabled val="1"/>
        </dgm:presLayoutVars>
      </dgm:prSet>
      <dgm:spPr/>
    </dgm:pt>
    <dgm:pt modelId="{E0286FC9-449A-431D-BFAC-271B8D6890B9}" type="pres">
      <dgm:prSet presAssocID="{FB56814C-9BE2-48FC-AA1F-25FC020607C8}" presName="nodeFollowingNodes" presStyleLbl="node1" presStyleIdx="3" presStyleCnt="4">
        <dgm:presLayoutVars>
          <dgm:bulletEnabled val="1"/>
        </dgm:presLayoutVars>
      </dgm:prSet>
      <dgm:spPr/>
    </dgm:pt>
  </dgm:ptLst>
  <dgm:cxnLst>
    <dgm:cxn modelId="{1004B318-E2B5-492C-8794-E37E89051AC7}" srcId="{13BA5640-098C-4F72-9364-1E4E91692875}" destId="{FB56814C-9BE2-48FC-AA1F-25FC020607C8}" srcOrd="3" destOrd="0" parTransId="{DDFF4AF7-AB9E-45E5-B7A6-99F39C753B7B}" sibTransId="{01A29899-BF61-455A-A633-7AC5BF190E8F}"/>
    <dgm:cxn modelId="{3F42373D-D61E-4B1C-870C-32146E5EE13F}" srcId="{FB56814C-9BE2-48FC-AA1F-25FC020607C8}" destId="{9B4E02E8-90A7-45E0-AF65-C3B50F71CFA4}" srcOrd="3" destOrd="0" parTransId="{39433CC1-3A23-413D-9101-A29E02421C5F}" sibTransId="{650E3FB1-5D60-4B63-83D4-ABBEB45C3275}"/>
    <dgm:cxn modelId="{FD046C67-DB5B-4A53-89AB-DE540AE7D7D3}" type="presOf" srcId="{679A45BB-0F89-41A9-96C5-D1F77B3D6713}" destId="{A08E284F-BEB4-4574-8338-2E43969B7A7F}" srcOrd="0" destOrd="0" presId="urn:microsoft.com/office/officeart/2005/8/layout/cycle3"/>
    <dgm:cxn modelId="{C9014069-4B80-41FC-8116-8BA9CFB1B06E}" srcId="{13BA5640-098C-4F72-9364-1E4E91692875}" destId="{2E44ACC7-9D32-40E0-A4C1-F5562F7B7854}" srcOrd="1" destOrd="0" parTransId="{4676302B-C412-4A4E-ABF0-1B44FF00EF62}" sibTransId="{6D16613D-B3BB-4151-B5E0-34247CCE731E}"/>
    <dgm:cxn modelId="{0F66B454-2FA5-4E97-984C-8E3AFD8E5112}" srcId="{FB56814C-9BE2-48FC-AA1F-25FC020607C8}" destId="{4BC1F5FB-6A90-4BC9-A06A-54D611E50471}" srcOrd="2" destOrd="0" parTransId="{D25F1EC8-B80D-4488-9C4C-5DF36D18CDE0}" sibTransId="{4460B495-5271-40B3-8405-CFCC8587355A}"/>
    <dgm:cxn modelId="{831CD476-D63F-42C9-968A-14A815353053}" type="presOf" srcId="{13BA5640-098C-4F72-9364-1E4E91692875}" destId="{ABD6D169-851C-4253-9B80-CA2AE476D320}" srcOrd="0" destOrd="0" presId="urn:microsoft.com/office/officeart/2005/8/layout/cycle3"/>
    <dgm:cxn modelId="{B6032481-49F1-4BDC-AD65-AA78425A0F6D}" srcId="{FB56814C-9BE2-48FC-AA1F-25FC020607C8}" destId="{51936138-D695-461A-A251-010168733F95}" srcOrd="1" destOrd="0" parTransId="{C11E6C8F-0767-4BEE-809A-32810207C730}" sibTransId="{D7B052BE-8A09-48FA-9AB6-9D3CD13F55B5}"/>
    <dgm:cxn modelId="{1CD8C98C-8E48-4B2E-9B54-722F3F0DD78B}" type="presOf" srcId="{9B4E02E8-90A7-45E0-AF65-C3B50F71CFA4}" destId="{E0286FC9-449A-431D-BFAC-271B8D6890B9}" srcOrd="0" destOrd="4" presId="urn:microsoft.com/office/officeart/2005/8/layout/cycle3"/>
    <dgm:cxn modelId="{2D01D8AA-DE33-422B-8682-877BFCBC31B6}" srcId="{13BA5640-098C-4F72-9364-1E4E91692875}" destId="{D9D1FDE4-B2B3-4202-A117-2AE558E99D33}" srcOrd="2" destOrd="0" parTransId="{3169A6E6-7AB5-411D-AD71-AAC4D087678C}" sibTransId="{601043FB-C8DB-4010-989A-6736935B15A6}"/>
    <dgm:cxn modelId="{99EDF8B2-9F54-4FE4-9CC4-C622517BDE5B}" type="presOf" srcId="{FB56814C-9BE2-48FC-AA1F-25FC020607C8}" destId="{E0286FC9-449A-431D-BFAC-271B8D6890B9}" srcOrd="0" destOrd="0" presId="urn:microsoft.com/office/officeart/2005/8/layout/cycle3"/>
    <dgm:cxn modelId="{D4FAB8B5-866F-45CB-9F5B-6BBCE7DE96CA}" srcId="{FB56814C-9BE2-48FC-AA1F-25FC020607C8}" destId="{C9C1B9CF-B795-4743-8D02-22141F4B19E0}" srcOrd="0" destOrd="0" parTransId="{7E515E34-72F6-431D-930F-DA7AADA788C4}" sibTransId="{B7696E58-F12F-4D9F-908D-BC939B577674}"/>
    <dgm:cxn modelId="{AC5C63BA-1D99-493B-B713-960B1E5D0ACD}" type="presOf" srcId="{FB28E4A3-9C2D-4553-8EAD-C2F356487020}" destId="{E0286FC9-449A-431D-BFAC-271B8D6890B9}" srcOrd="0" destOrd="5" presId="urn:microsoft.com/office/officeart/2005/8/layout/cycle3"/>
    <dgm:cxn modelId="{5B15DDC4-FF7E-4796-810E-A935FF9A0D6C}" srcId="{13BA5640-098C-4F72-9364-1E4E91692875}" destId="{679A45BB-0F89-41A9-96C5-D1F77B3D6713}" srcOrd="0" destOrd="0" parTransId="{1C6DA9DB-9049-4FD2-B986-05B0A248FB00}" sibTransId="{43517D07-E944-40D6-AF90-D2E012C9E5EB}"/>
    <dgm:cxn modelId="{641C13C6-CF76-47D0-9196-2EC27FBCCF98}" type="presOf" srcId="{43517D07-E944-40D6-AF90-D2E012C9E5EB}" destId="{930E2758-2CA8-412F-A5FC-5D970C53DE04}" srcOrd="0" destOrd="0" presId="urn:microsoft.com/office/officeart/2005/8/layout/cycle3"/>
    <dgm:cxn modelId="{5FB98FC9-7E53-425B-9C8E-6CA25F5032C9}" type="presOf" srcId="{D9D1FDE4-B2B3-4202-A117-2AE558E99D33}" destId="{D920C5FE-4350-4FB7-A2D2-8F2C9F7802C2}" srcOrd="0" destOrd="0" presId="urn:microsoft.com/office/officeart/2005/8/layout/cycle3"/>
    <dgm:cxn modelId="{0D7E06CC-4916-4654-A1E4-683F33E12BC4}" type="presOf" srcId="{2E44ACC7-9D32-40E0-A4C1-F5562F7B7854}" destId="{7FD9801A-799A-402A-8948-4EB57804FC9A}" srcOrd="0" destOrd="0" presId="urn:microsoft.com/office/officeart/2005/8/layout/cycle3"/>
    <dgm:cxn modelId="{F81E6BD0-52E4-4164-9B29-FAAC7CD1EE23}" type="presOf" srcId="{C9C1B9CF-B795-4743-8D02-22141F4B19E0}" destId="{E0286FC9-449A-431D-BFAC-271B8D6890B9}" srcOrd="0" destOrd="1" presId="urn:microsoft.com/office/officeart/2005/8/layout/cycle3"/>
    <dgm:cxn modelId="{E779D6D0-1BC1-4D91-8821-961DD33138DE}" type="presOf" srcId="{51936138-D695-461A-A251-010168733F95}" destId="{E0286FC9-449A-431D-BFAC-271B8D6890B9}" srcOrd="0" destOrd="2" presId="urn:microsoft.com/office/officeart/2005/8/layout/cycle3"/>
    <dgm:cxn modelId="{E561F0DD-E3B8-411A-8F6C-85F9059EB591}" type="presOf" srcId="{4BC1F5FB-6A90-4BC9-A06A-54D611E50471}" destId="{E0286FC9-449A-431D-BFAC-271B8D6890B9}" srcOrd="0" destOrd="3" presId="urn:microsoft.com/office/officeart/2005/8/layout/cycle3"/>
    <dgm:cxn modelId="{A2E16AE2-F4BB-4973-B478-C33D33A13A0E}" srcId="{FB56814C-9BE2-48FC-AA1F-25FC020607C8}" destId="{FB28E4A3-9C2D-4553-8EAD-C2F356487020}" srcOrd="4" destOrd="0" parTransId="{EF65BD06-7BDF-4450-824D-1D693A1FB051}" sibTransId="{DD89A7AB-31FD-4C61-BFB0-7BAB8F8B9256}"/>
    <dgm:cxn modelId="{08A91AEA-7B43-45B0-9022-BDDB3B3509AF}" type="presParOf" srcId="{ABD6D169-851C-4253-9B80-CA2AE476D320}" destId="{396D081E-B8DB-4826-9510-E0B5BE7F9146}" srcOrd="0" destOrd="0" presId="urn:microsoft.com/office/officeart/2005/8/layout/cycle3"/>
    <dgm:cxn modelId="{689ECD9A-4D6C-4674-8F4A-BD8A76B9FD25}" type="presParOf" srcId="{396D081E-B8DB-4826-9510-E0B5BE7F9146}" destId="{A08E284F-BEB4-4574-8338-2E43969B7A7F}" srcOrd="0" destOrd="0" presId="urn:microsoft.com/office/officeart/2005/8/layout/cycle3"/>
    <dgm:cxn modelId="{F2CA63C6-F8AE-4D38-9EEC-F446458B4537}" type="presParOf" srcId="{396D081E-B8DB-4826-9510-E0B5BE7F9146}" destId="{930E2758-2CA8-412F-A5FC-5D970C53DE04}" srcOrd="1" destOrd="0" presId="urn:microsoft.com/office/officeart/2005/8/layout/cycle3"/>
    <dgm:cxn modelId="{9BD59AFA-E68A-4FC6-84F1-1B82BF9B45F9}" type="presParOf" srcId="{396D081E-B8DB-4826-9510-E0B5BE7F9146}" destId="{7FD9801A-799A-402A-8948-4EB57804FC9A}" srcOrd="2" destOrd="0" presId="urn:microsoft.com/office/officeart/2005/8/layout/cycle3"/>
    <dgm:cxn modelId="{6B0DCC2C-F28E-4853-9D6F-B81AE3F4972F}" type="presParOf" srcId="{396D081E-B8DB-4826-9510-E0B5BE7F9146}" destId="{D920C5FE-4350-4FB7-A2D2-8F2C9F7802C2}" srcOrd="3" destOrd="0" presId="urn:microsoft.com/office/officeart/2005/8/layout/cycle3"/>
    <dgm:cxn modelId="{15E0CF47-0B0C-440E-8260-2B4CDB1FB0D2}" type="presParOf" srcId="{396D081E-B8DB-4826-9510-E0B5BE7F9146}" destId="{E0286FC9-449A-431D-BFAC-271B8D6890B9}" srcOrd="4"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914DF81-E1E0-4B89-9088-DBCD11A45B2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4A0EF2-4608-4DCF-A31B-650D821E59EB}">
      <dgm:prSet/>
      <dgm:spPr/>
      <dgm:t>
        <a:bodyPr/>
        <a:lstStyle/>
        <a:p>
          <a:pPr>
            <a:lnSpc>
              <a:spcPct val="100000"/>
            </a:lnSpc>
          </a:pPr>
          <a:r>
            <a:rPr lang="fr-FR" dirty="0"/>
            <a:t>Garantir une production alimentaire suffisante, diversifiée et durable</a:t>
          </a:r>
          <a:br>
            <a:rPr lang="fr-FR" dirty="0"/>
          </a:br>
          <a:endParaRPr lang="fr-FR" dirty="0"/>
        </a:p>
      </dgm:t>
    </dgm:pt>
    <dgm:pt modelId="{6AFD29F0-4AC9-48BC-836A-1FF26BC2CE07}" type="parTrans" cxnId="{7941B534-6A18-45BD-97D2-D84720E93E8D}">
      <dgm:prSet/>
      <dgm:spPr/>
      <dgm:t>
        <a:bodyPr/>
        <a:lstStyle/>
        <a:p>
          <a:endParaRPr lang="en-US"/>
        </a:p>
      </dgm:t>
    </dgm:pt>
    <dgm:pt modelId="{6EF9B9EA-AE6C-4290-8CE1-8B3C47086FB5}" type="sibTrans" cxnId="{7941B534-6A18-45BD-97D2-D84720E93E8D}">
      <dgm:prSet/>
      <dgm:spPr/>
      <dgm:t>
        <a:bodyPr/>
        <a:lstStyle/>
        <a:p>
          <a:endParaRPr lang="en-US"/>
        </a:p>
      </dgm:t>
    </dgm:pt>
    <dgm:pt modelId="{C1B90006-72F1-49BF-9DEC-5F5D5179D7EE}">
      <dgm:prSet/>
      <dgm:spPr/>
      <dgm:t>
        <a:bodyPr/>
        <a:lstStyle/>
        <a:p>
          <a:pPr>
            <a:lnSpc>
              <a:spcPct val="100000"/>
            </a:lnSpc>
          </a:pPr>
          <a:r>
            <a:rPr lang="fr-FR" dirty="0"/>
            <a:t>Permettre aux groupes de solidarité de faire face aux dépenses imprévues liées aux risques sociaux</a:t>
          </a:r>
          <a:endParaRPr lang="en-US" dirty="0"/>
        </a:p>
      </dgm:t>
    </dgm:pt>
    <dgm:pt modelId="{3A37F9E4-D0F2-4814-A870-6B6F7E986C37}" type="parTrans" cxnId="{5A4CBFBE-3FAB-4C1A-86E9-E79AE1FBC2E2}">
      <dgm:prSet/>
      <dgm:spPr/>
      <dgm:t>
        <a:bodyPr/>
        <a:lstStyle/>
        <a:p>
          <a:endParaRPr lang="en-US"/>
        </a:p>
      </dgm:t>
    </dgm:pt>
    <dgm:pt modelId="{DD7AF36A-C126-4173-AA29-A6F55028E04D}" type="sibTrans" cxnId="{5A4CBFBE-3FAB-4C1A-86E9-E79AE1FBC2E2}">
      <dgm:prSet/>
      <dgm:spPr/>
      <dgm:t>
        <a:bodyPr/>
        <a:lstStyle/>
        <a:p>
          <a:endParaRPr lang="en-US"/>
        </a:p>
      </dgm:t>
    </dgm:pt>
    <dgm:pt modelId="{CDE451B6-C7CC-4386-B5C8-961C1269A43D}">
      <dgm:prSet phldr="0"/>
      <dgm:spPr/>
      <dgm:t>
        <a:bodyPr/>
        <a:lstStyle/>
        <a:p>
          <a:pPr>
            <a:lnSpc>
              <a:spcPct val="100000"/>
            </a:lnSpc>
          </a:pPr>
          <a:r>
            <a:rPr lang="fr-FR" dirty="0">
              <a:latin typeface="Arial" panose="020B0604020202020204"/>
            </a:rPr>
            <a:t>Favoriser l'équilibre de genre dans la production agroalimentaire, la gestion des revenus  et la vie des communautés</a:t>
          </a:r>
          <a:endParaRPr lang="fr-FR" dirty="0"/>
        </a:p>
      </dgm:t>
    </dgm:pt>
    <dgm:pt modelId="{CD05EC83-1EC2-43D7-B99F-4425D7BEC936}" type="parTrans" cxnId="{9B4146F0-E3AE-4493-8B00-ABD16EE2ABB7}">
      <dgm:prSet/>
      <dgm:spPr/>
      <dgm:t>
        <a:bodyPr/>
        <a:lstStyle/>
        <a:p>
          <a:endParaRPr lang="en-US"/>
        </a:p>
      </dgm:t>
    </dgm:pt>
    <dgm:pt modelId="{E23CBD3D-1B4D-4F9D-AF1F-AA4291555E9D}" type="sibTrans" cxnId="{9B4146F0-E3AE-4493-8B00-ABD16EE2ABB7}">
      <dgm:prSet/>
      <dgm:spPr/>
      <dgm:t>
        <a:bodyPr/>
        <a:lstStyle/>
        <a:p>
          <a:endParaRPr lang="en-US"/>
        </a:p>
      </dgm:t>
    </dgm:pt>
    <dgm:pt modelId="{20741F48-8FF5-4CB3-BD38-4CC9B37BE3D8}">
      <dgm:prSet phldr="0"/>
      <dgm:spPr/>
      <dgm:t>
        <a:bodyPr/>
        <a:lstStyle/>
        <a:p>
          <a:pPr>
            <a:lnSpc>
              <a:spcPct val="100000"/>
            </a:lnSpc>
          </a:pPr>
          <a:r>
            <a:rPr lang="fr-FR" dirty="0">
              <a:latin typeface="Arial" panose="020B0604020202020204"/>
            </a:rPr>
            <a:t> Réaliser des actions de plaidoyer pour le respect et la protection du droit à l'alimentation</a:t>
          </a:r>
          <a:br>
            <a:rPr lang="fr-FR" dirty="0"/>
          </a:br>
          <a:endParaRPr lang="fr-FR" dirty="0"/>
        </a:p>
      </dgm:t>
    </dgm:pt>
    <dgm:pt modelId="{F553CF9D-48C8-45FC-8677-1F659A86589D}" type="parTrans" cxnId="{ADD03FFE-BF21-4F91-83B0-B27719533EEC}">
      <dgm:prSet/>
      <dgm:spPr/>
      <dgm:t>
        <a:bodyPr/>
        <a:lstStyle/>
        <a:p>
          <a:endParaRPr lang="fr-FR"/>
        </a:p>
      </dgm:t>
    </dgm:pt>
    <dgm:pt modelId="{2817269F-41D5-44B9-9169-ADDD900C7432}" type="sibTrans" cxnId="{ADD03FFE-BF21-4F91-83B0-B27719533EEC}">
      <dgm:prSet/>
      <dgm:spPr/>
      <dgm:t>
        <a:bodyPr/>
        <a:lstStyle/>
        <a:p>
          <a:endParaRPr lang="fr-FR"/>
        </a:p>
      </dgm:t>
    </dgm:pt>
    <dgm:pt modelId="{75D9D222-EADE-4728-8E23-45088CF3F8FA}" type="pres">
      <dgm:prSet presAssocID="{1914DF81-E1E0-4B89-9088-DBCD11A45B28}" presName="root" presStyleCnt="0">
        <dgm:presLayoutVars>
          <dgm:dir/>
          <dgm:resizeHandles val="exact"/>
        </dgm:presLayoutVars>
      </dgm:prSet>
      <dgm:spPr/>
    </dgm:pt>
    <dgm:pt modelId="{7A30D23B-6764-4534-A8BD-E3C1299DDFF9}" type="pres">
      <dgm:prSet presAssocID="{FE4A0EF2-4608-4DCF-A31B-650D821E59EB}" presName="compNode" presStyleCnt="0"/>
      <dgm:spPr/>
    </dgm:pt>
    <dgm:pt modelId="{BE1F79BD-8DC9-4CD0-8C5D-C870864F7569}" type="pres">
      <dgm:prSet presAssocID="{FE4A0EF2-4608-4DCF-A31B-650D821E59EB}" presName="bgRect" presStyleLbl="bgShp" presStyleIdx="0" presStyleCnt="4"/>
      <dgm:spPr/>
    </dgm:pt>
    <dgm:pt modelId="{3D6F6187-FED4-4C77-9423-0C0D4FEDEA35}" type="pres">
      <dgm:prSet presAssocID="{FE4A0EF2-4608-4DCF-A31B-650D821E59E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urabilité"/>
        </a:ext>
      </dgm:extLst>
    </dgm:pt>
    <dgm:pt modelId="{0FDF0815-B82C-427B-B542-E0E36A051C05}" type="pres">
      <dgm:prSet presAssocID="{FE4A0EF2-4608-4DCF-A31B-650D821E59EB}" presName="spaceRect" presStyleCnt="0"/>
      <dgm:spPr/>
    </dgm:pt>
    <dgm:pt modelId="{CE02EA65-700F-4E88-B72A-D7DD43677815}" type="pres">
      <dgm:prSet presAssocID="{FE4A0EF2-4608-4DCF-A31B-650D821E59EB}" presName="parTx" presStyleLbl="revTx" presStyleIdx="0" presStyleCnt="4">
        <dgm:presLayoutVars>
          <dgm:chMax val="0"/>
          <dgm:chPref val="0"/>
        </dgm:presLayoutVars>
      </dgm:prSet>
      <dgm:spPr/>
    </dgm:pt>
    <dgm:pt modelId="{D812DBCB-5561-4380-BF31-232D46A1B7F0}" type="pres">
      <dgm:prSet presAssocID="{6EF9B9EA-AE6C-4290-8CE1-8B3C47086FB5}" presName="sibTrans" presStyleCnt="0"/>
      <dgm:spPr/>
    </dgm:pt>
    <dgm:pt modelId="{49651AA3-3F86-4CBC-A80F-A37C66AE29A8}" type="pres">
      <dgm:prSet presAssocID="{C1B90006-72F1-49BF-9DEC-5F5D5179D7EE}" presName="compNode" presStyleCnt="0"/>
      <dgm:spPr/>
    </dgm:pt>
    <dgm:pt modelId="{B483480A-CD84-4172-8EE0-E6045B718269}" type="pres">
      <dgm:prSet presAssocID="{C1B90006-72F1-49BF-9DEC-5F5D5179D7EE}" presName="bgRect" presStyleLbl="bgShp" presStyleIdx="1" presStyleCnt="4"/>
      <dgm:spPr/>
    </dgm:pt>
    <dgm:pt modelId="{C36B00A5-D290-4D2F-BBE9-052762A10248}" type="pres">
      <dgm:prSet presAssocID="{C1B90006-72F1-49BF-9DEC-5F5D5179D7E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ollar"/>
        </a:ext>
      </dgm:extLst>
    </dgm:pt>
    <dgm:pt modelId="{4A00D4A5-6E76-4689-BBE4-77767EB4C644}" type="pres">
      <dgm:prSet presAssocID="{C1B90006-72F1-49BF-9DEC-5F5D5179D7EE}" presName="spaceRect" presStyleCnt="0"/>
      <dgm:spPr/>
    </dgm:pt>
    <dgm:pt modelId="{1EDD6084-3B0D-4235-B2B0-6E7F919F5CD2}" type="pres">
      <dgm:prSet presAssocID="{C1B90006-72F1-49BF-9DEC-5F5D5179D7EE}" presName="parTx" presStyleLbl="revTx" presStyleIdx="1" presStyleCnt="4">
        <dgm:presLayoutVars>
          <dgm:chMax val="0"/>
          <dgm:chPref val="0"/>
        </dgm:presLayoutVars>
      </dgm:prSet>
      <dgm:spPr/>
    </dgm:pt>
    <dgm:pt modelId="{62295FA7-0D47-4683-B9DF-1AEF365E65D8}" type="pres">
      <dgm:prSet presAssocID="{DD7AF36A-C126-4173-AA29-A6F55028E04D}" presName="sibTrans" presStyleCnt="0"/>
      <dgm:spPr/>
    </dgm:pt>
    <dgm:pt modelId="{87CE965B-2A96-42A8-8D5A-BEE584B0CFE9}" type="pres">
      <dgm:prSet presAssocID="{20741F48-8FF5-4CB3-BD38-4CC9B37BE3D8}" presName="compNode" presStyleCnt="0"/>
      <dgm:spPr/>
    </dgm:pt>
    <dgm:pt modelId="{BF8B1440-4D73-433C-9DE1-4B8654351BB8}" type="pres">
      <dgm:prSet presAssocID="{20741F48-8FF5-4CB3-BD38-4CC9B37BE3D8}" presName="bgRect" presStyleLbl="bgShp" presStyleIdx="2" presStyleCnt="4"/>
      <dgm:spPr/>
    </dgm:pt>
    <dgm:pt modelId="{FE4646DC-5191-48BC-B6B0-85D8C4CD4CF3}" type="pres">
      <dgm:prSet presAssocID="{20741F48-8FF5-4CB3-BD38-4CC9B37BE3D8}"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lance de la justice avec un remplissage uni"/>
        </a:ext>
      </dgm:extLst>
    </dgm:pt>
    <dgm:pt modelId="{1BDD508F-C190-4B1D-AA67-ABAEA810AC0B}" type="pres">
      <dgm:prSet presAssocID="{20741F48-8FF5-4CB3-BD38-4CC9B37BE3D8}" presName="spaceRect" presStyleCnt="0"/>
      <dgm:spPr/>
    </dgm:pt>
    <dgm:pt modelId="{84AFE230-081A-48AB-AE1E-F466C6C6DF4C}" type="pres">
      <dgm:prSet presAssocID="{20741F48-8FF5-4CB3-BD38-4CC9B37BE3D8}" presName="parTx" presStyleLbl="revTx" presStyleIdx="2" presStyleCnt="4">
        <dgm:presLayoutVars>
          <dgm:chMax val="0"/>
          <dgm:chPref val="0"/>
        </dgm:presLayoutVars>
      </dgm:prSet>
      <dgm:spPr/>
    </dgm:pt>
    <dgm:pt modelId="{27F42323-1E3B-46CA-B1A6-C86E21E3B79A}" type="pres">
      <dgm:prSet presAssocID="{2817269F-41D5-44B9-9169-ADDD900C7432}" presName="sibTrans" presStyleCnt="0"/>
      <dgm:spPr/>
    </dgm:pt>
    <dgm:pt modelId="{28D23917-97DB-45BD-8D76-9954288C2A88}" type="pres">
      <dgm:prSet presAssocID="{CDE451B6-C7CC-4386-B5C8-961C1269A43D}" presName="compNode" presStyleCnt="0"/>
      <dgm:spPr/>
    </dgm:pt>
    <dgm:pt modelId="{85BFDA58-57CD-41F0-BED4-551BE895D7AA}" type="pres">
      <dgm:prSet presAssocID="{CDE451B6-C7CC-4386-B5C8-961C1269A43D}" presName="bgRect" presStyleLbl="bgShp" presStyleIdx="3" presStyleCnt="4"/>
      <dgm:spPr/>
    </dgm:pt>
    <dgm:pt modelId="{0937CD20-468D-4EDA-8E41-B267FDE688F7}" type="pres">
      <dgm:prSet presAssocID="{CDE451B6-C7CC-4386-B5C8-961C1269A43D}"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Sexe avec un remplissage uni"/>
        </a:ext>
      </dgm:extLst>
    </dgm:pt>
    <dgm:pt modelId="{0FCF2DB8-BC89-4CF5-B093-69A77EA3F36B}" type="pres">
      <dgm:prSet presAssocID="{CDE451B6-C7CC-4386-B5C8-961C1269A43D}" presName="spaceRect" presStyleCnt="0"/>
      <dgm:spPr/>
    </dgm:pt>
    <dgm:pt modelId="{FA1882EF-D714-4C79-A1AC-4FD8E44BA82C}" type="pres">
      <dgm:prSet presAssocID="{CDE451B6-C7CC-4386-B5C8-961C1269A43D}" presName="parTx" presStyleLbl="revTx" presStyleIdx="3" presStyleCnt="4">
        <dgm:presLayoutVars>
          <dgm:chMax val="0"/>
          <dgm:chPref val="0"/>
        </dgm:presLayoutVars>
      </dgm:prSet>
      <dgm:spPr/>
    </dgm:pt>
  </dgm:ptLst>
  <dgm:cxnLst>
    <dgm:cxn modelId="{C1061B0D-F7A8-472D-9FA7-2014F3B614E8}" type="presOf" srcId="{1914DF81-E1E0-4B89-9088-DBCD11A45B28}" destId="{75D9D222-EADE-4728-8E23-45088CF3F8FA}" srcOrd="0" destOrd="0" presId="urn:microsoft.com/office/officeart/2018/2/layout/IconVerticalSolidList"/>
    <dgm:cxn modelId="{28442E1F-BE97-4C98-A811-3182F77C8668}" type="presOf" srcId="{20741F48-8FF5-4CB3-BD38-4CC9B37BE3D8}" destId="{84AFE230-081A-48AB-AE1E-F466C6C6DF4C}" srcOrd="0" destOrd="0" presId="urn:microsoft.com/office/officeart/2018/2/layout/IconVerticalSolidList"/>
    <dgm:cxn modelId="{7941B534-6A18-45BD-97D2-D84720E93E8D}" srcId="{1914DF81-E1E0-4B89-9088-DBCD11A45B28}" destId="{FE4A0EF2-4608-4DCF-A31B-650D821E59EB}" srcOrd="0" destOrd="0" parTransId="{6AFD29F0-4AC9-48BC-836A-1FF26BC2CE07}" sibTransId="{6EF9B9EA-AE6C-4290-8CE1-8B3C47086FB5}"/>
    <dgm:cxn modelId="{5D154B44-EEF1-4260-8260-1566420ED89A}" type="presOf" srcId="{FE4A0EF2-4608-4DCF-A31B-650D821E59EB}" destId="{CE02EA65-700F-4E88-B72A-D7DD43677815}" srcOrd="0" destOrd="0" presId="urn:microsoft.com/office/officeart/2018/2/layout/IconVerticalSolidList"/>
    <dgm:cxn modelId="{E7F5A354-83AA-46AD-B353-130D7CC36316}" type="presOf" srcId="{CDE451B6-C7CC-4386-B5C8-961C1269A43D}" destId="{FA1882EF-D714-4C79-A1AC-4FD8E44BA82C}" srcOrd="0" destOrd="0" presId="urn:microsoft.com/office/officeart/2018/2/layout/IconVerticalSolidList"/>
    <dgm:cxn modelId="{68FA13B4-B030-4083-A34B-D7E93B6015FD}" type="presOf" srcId="{C1B90006-72F1-49BF-9DEC-5F5D5179D7EE}" destId="{1EDD6084-3B0D-4235-B2B0-6E7F919F5CD2}" srcOrd="0" destOrd="0" presId="urn:microsoft.com/office/officeart/2018/2/layout/IconVerticalSolidList"/>
    <dgm:cxn modelId="{5A4CBFBE-3FAB-4C1A-86E9-E79AE1FBC2E2}" srcId="{1914DF81-E1E0-4B89-9088-DBCD11A45B28}" destId="{C1B90006-72F1-49BF-9DEC-5F5D5179D7EE}" srcOrd="1" destOrd="0" parTransId="{3A37F9E4-D0F2-4814-A870-6B6F7E986C37}" sibTransId="{DD7AF36A-C126-4173-AA29-A6F55028E04D}"/>
    <dgm:cxn modelId="{9B4146F0-E3AE-4493-8B00-ABD16EE2ABB7}" srcId="{1914DF81-E1E0-4B89-9088-DBCD11A45B28}" destId="{CDE451B6-C7CC-4386-B5C8-961C1269A43D}" srcOrd="3" destOrd="0" parTransId="{CD05EC83-1EC2-43D7-B99F-4425D7BEC936}" sibTransId="{E23CBD3D-1B4D-4F9D-AF1F-AA4291555E9D}"/>
    <dgm:cxn modelId="{ADD03FFE-BF21-4F91-83B0-B27719533EEC}" srcId="{1914DF81-E1E0-4B89-9088-DBCD11A45B28}" destId="{20741F48-8FF5-4CB3-BD38-4CC9B37BE3D8}" srcOrd="2" destOrd="0" parTransId="{F553CF9D-48C8-45FC-8677-1F659A86589D}" sibTransId="{2817269F-41D5-44B9-9169-ADDD900C7432}"/>
    <dgm:cxn modelId="{AC239787-82CC-4C2F-AEB4-326645C10F8D}" type="presParOf" srcId="{75D9D222-EADE-4728-8E23-45088CF3F8FA}" destId="{7A30D23B-6764-4534-A8BD-E3C1299DDFF9}" srcOrd="0" destOrd="0" presId="urn:microsoft.com/office/officeart/2018/2/layout/IconVerticalSolidList"/>
    <dgm:cxn modelId="{0EFE2AC6-3EE8-4B78-9578-9261AC545A65}" type="presParOf" srcId="{7A30D23B-6764-4534-A8BD-E3C1299DDFF9}" destId="{BE1F79BD-8DC9-4CD0-8C5D-C870864F7569}" srcOrd="0" destOrd="0" presId="urn:microsoft.com/office/officeart/2018/2/layout/IconVerticalSolidList"/>
    <dgm:cxn modelId="{8AFA0858-B63E-4CC7-83DE-195EFFF21932}" type="presParOf" srcId="{7A30D23B-6764-4534-A8BD-E3C1299DDFF9}" destId="{3D6F6187-FED4-4C77-9423-0C0D4FEDEA35}" srcOrd="1" destOrd="0" presId="urn:microsoft.com/office/officeart/2018/2/layout/IconVerticalSolidList"/>
    <dgm:cxn modelId="{9A6D7190-3CE0-45DE-9088-BAAF5E61A854}" type="presParOf" srcId="{7A30D23B-6764-4534-A8BD-E3C1299DDFF9}" destId="{0FDF0815-B82C-427B-B542-E0E36A051C05}" srcOrd="2" destOrd="0" presId="urn:microsoft.com/office/officeart/2018/2/layout/IconVerticalSolidList"/>
    <dgm:cxn modelId="{41D6040B-DA7B-423A-8DA4-E34232694303}" type="presParOf" srcId="{7A30D23B-6764-4534-A8BD-E3C1299DDFF9}" destId="{CE02EA65-700F-4E88-B72A-D7DD43677815}" srcOrd="3" destOrd="0" presId="urn:microsoft.com/office/officeart/2018/2/layout/IconVerticalSolidList"/>
    <dgm:cxn modelId="{0BBA5100-B6FB-4487-8DA1-74C0A9665989}" type="presParOf" srcId="{75D9D222-EADE-4728-8E23-45088CF3F8FA}" destId="{D812DBCB-5561-4380-BF31-232D46A1B7F0}" srcOrd="1" destOrd="0" presId="urn:microsoft.com/office/officeart/2018/2/layout/IconVerticalSolidList"/>
    <dgm:cxn modelId="{7FFCB890-87B7-4829-9D2A-9F2227281CD9}" type="presParOf" srcId="{75D9D222-EADE-4728-8E23-45088CF3F8FA}" destId="{49651AA3-3F86-4CBC-A80F-A37C66AE29A8}" srcOrd="2" destOrd="0" presId="urn:microsoft.com/office/officeart/2018/2/layout/IconVerticalSolidList"/>
    <dgm:cxn modelId="{7CA0ACA5-F9F2-4A1C-9A8F-6ABDEF3234C6}" type="presParOf" srcId="{49651AA3-3F86-4CBC-A80F-A37C66AE29A8}" destId="{B483480A-CD84-4172-8EE0-E6045B718269}" srcOrd="0" destOrd="0" presId="urn:microsoft.com/office/officeart/2018/2/layout/IconVerticalSolidList"/>
    <dgm:cxn modelId="{401C2360-7F26-4940-8FE4-33D408BA5B88}" type="presParOf" srcId="{49651AA3-3F86-4CBC-A80F-A37C66AE29A8}" destId="{C36B00A5-D290-4D2F-BBE9-052762A10248}" srcOrd="1" destOrd="0" presId="urn:microsoft.com/office/officeart/2018/2/layout/IconVerticalSolidList"/>
    <dgm:cxn modelId="{99A90F1B-0CCD-480F-A743-135388A0EFCA}" type="presParOf" srcId="{49651AA3-3F86-4CBC-A80F-A37C66AE29A8}" destId="{4A00D4A5-6E76-4689-BBE4-77767EB4C644}" srcOrd="2" destOrd="0" presId="urn:microsoft.com/office/officeart/2018/2/layout/IconVerticalSolidList"/>
    <dgm:cxn modelId="{3A429ACA-07B9-4610-A5DF-D9135771E8A6}" type="presParOf" srcId="{49651AA3-3F86-4CBC-A80F-A37C66AE29A8}" destId="{1EDD6084-3B0D-4235-B2B0-6E7F919F5CD2}" srcOrd="3" destOrd="0" presId="urn:microsoft.com/office/officeart/2018/2/layout/IconVerticalSolidList"/>
    <dgm:cxn modelId="{EEC20228-338B-41F1-B061-04D5D6F4D281}" type="presParOf" srcId="{75D9D222-EADE-4728-8E23-45088CF3F8FA}" destId="{62295FA7-0D47-4683-B9DF-1AEF365E65D8}" srcOrd="3" destOrd="0" presId="urn:microsoft.com/office/officeart/2018/2/layout/IconVerticalSolidList"/>
    <dgm:cxn modelId="{8055C028-F5EB-4FF5-8425-122C665CAACA}" type="presParOf" srcId="{75D9D222-EADE-4728-8E23-45088CF3F8FA}" destId="{87CE965B-2A96-42A8-8D5A-BEE584B0CFE9}" srcOrd="4" destOrd="0" presId="urn:microsoft.com/office/officeart/2018/2/layout/IconVerticalSolidList"/>
    <dgm:cxn modelId="{2319EB5E-81C4-4574-8C70-A01CC09E404D}" type="presParOf" srcId="{87CE965B-2A96-42A8-8D5A-BEE584B0CFE9}" destId="{BF8B1440-4D73-433C-9DE1-4B8654351BB8}" srcOrd="0" destOrd="0" presId="urn:microsoft.com/office/officeart/2018/2/layout/IconVerticalSolidList"/>
    <dgm:cxn modelId="{A107F860-F50D-482F-8151-538D660A3A01}" type="presParOf" srcId="{87CE965B-2A96-42A8-8D5A-BEE584B0CFE9}" destId="{FE4646DC-5191-48BC-B6B0-85D8C4CD4CF3}" srcOrd="1" destOrd="0" presId="urn:microsoft.com/office/officeart/2018/2/layout/IconVerticalSolidList"/>
    <dgm:cxn modelId="{1F89A013-66C1-4763-AAE1-181499B771B5}" type="presParOf" srcId="{87CE965B-2A96-42A8-8D5A-BEE584B0CFE9}" destId="{1BDD508F-C190-4B1D-AA67-ABAEA810AC0B}" srcOrd="2" destOrd="0" presId="urn:microsoft.com/office/officeart/2018/2/layout/IconVerticalSolidList"/>
    <dgm:cxn modelId="{3AD17AB5-F005-40F3-BC81-D87032440187}" type="presParOf" srcId="{87CE965B-2A96-42A8-8D5A-BEE584B0CFE9}" destId="{84AFE230-081A-48AB-AE1E-F466C6C6DF4C}" srcOrd="3" destOrd="0" presId="urn:microsoft.com/office/officeart/2018/2/layout/IconVerticalSolidList"/>
    <dgm:cxn modelId="{BCBF0E42-E247-4793-B897-7A014697182E}" type="presParOf" srcId="{75D9D222-EADE-4728-8E23-45088CF3F8FA}" destId="{27F42323-1E3B-46CA-B1A6-C86E21E3B79A}" srcOrd="5" destOrd="0" presId="urn:microsoft.com/office/officeart/2018/2/layout/IconVerticalSolidList"/>
    <dgm:cxn modelId="{67DD9767-E862-43C1-8D83-0A464031A4C2}" type="presParOf" srcId="{75D9D222-EADE-4728-8E23-45088CF3F8FA}" destId="{28D23917-97DB-45BD-8D76-9954288C2A88}" srcOrd="6" destOrd="0" presId="urn:microsoft.com/office/officeart/2018/2/layout/IconVerticalSolidList"/>
    <dgm:cxn modelId="{554EE1D7-AC2D-4C05-B650-428A51966084}" type="presParOf" srcId="{28D23917-97DB-45BD-8D76-9954288C2A88}" destId="{85BFDA58-57CD-41F0-BED4-551BE895D7AA}" srcOrd="0" destOrd="0" presId="urn:microsoft.com/office/officeart/2018/2/layout/IconVerticalSolidList"/>
    <dgm:cxn modelId="{A2C389D2-5569-44C9-B2DD-205F901E5925}" type="presParOf" srcId="{28D23917-97DB-45BD-8D76-9954288C2A88}" destId="{0937CD20-468D-4EDA-8E41-B267FDE688F7}" srcOrd="1" destOrd="0" presId="urn:microsoft.com/office/officeart/2018/2/layout/IconVerticalSolidList"/>
    <dgm:cxn modelId="{A223FAC3-C2DC-4EB4-909D-45A7D56DB67C}" type="presParOf" srcId="{28D23917-97DB-45BD-8D76-9954288C2A88}" destId="{0FCF2DB8-BC89-4CF5-B093-69A77EA3F36B}" srcOrd="2" destOrd="0" presId="urn:microsoft.com/office/officeart/2018/2/layout/IconVerticalSolidList"/>
    <dgm:cxn modelId="{ECF7DA78-E775-4150-8DA2-096C69105EC4}" type="presParOf" srcId="{28D23917-97DB-45BD-8D76-9954288C2A88}" destId="{FA1882EF-D714-4C79-A1AC-4FD8E44BA82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14DF81-E1E0-4B89-9088-DBCD11A45B2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4A0EF2-4608-4DCF-A31B-650D821E59EB}">
      <dgm:prSet custT="1"/>
      <dgm:spPr/>
      <dgm:t>
        <a:bodyPr/>
        <a:lstStyle/>
        <a:p>
          <a:pPr>
            <a:lnSpc>
              <a:spcPct val="100000"/>
            </a:lnSpc>
          </a:pPr>
          <a:r>
            <a:rPr lang="fr-CH" sz="1800">
              <a:effectLst/>
              <a:latin typeface="FiraSans-Light" panose="020B0403050000020004" pitchFamily="34" charset="0"/>
              <a:ea typeface="FiraSans-Light" panose="020B0403050000020004" pitchFamily="34" charset="0"/>
              <a:cs typeface="Times New Roman" panose="02020603050405020304" pitchFamily="18" charset="0"/>
            </a:rPr>
            <a:t>1. </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Renforcer</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 les capacités des familles agricoles dans la </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gestion et la conservation des semences</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 </a:t>
          </a:r>
          <a:r>
            <a:rPr lang="fr-CH" sz="1800" err="1">
              <a:effectLst/>
              <a:latin typeface="FiraSans-Light" panose="020B0403050000020004" pitchFamily="34" charset="0"/>
              <a:ea typeface="FiraSans-Light" panose="020B0403050000020004" pitchFamily="34" charset="0"/>
              <a:cs typeface="Times New Roman" panose="02020603050405020304" pitchFamily="18" charset="0"/>
            </a:rPr>
            <a:t>criollas</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a:t>
          </a:r>
          <a:endParaRPr lang="en-US" sz="1800">
            <a:latin typeface="FiraSans-Light" panose="020B0403050000020004" pitchFamily="34" charset="0"/>
            <a:ea typeface="FiraSans-Light" panose="020B0403050000020004" pitchFamily="34" charset="0"/>
          </a:endParaRPr>
        </a:p>
      </dgm:t>
    </dgm:pt>
    <dgm:pt modelId="{6AFD29F0-4AC9-48BC-836A-1FF26BC2CE07}" type="parTrans" cxnId="{7941B534-6A18-45BD-97D2-D84720E93E8D}">
      <dgm:prSet/>
      <dgm:spPr/>
      <dgm:t>
        <a:bodyPr/>
        <a:lstStyle/>
        <a:p>
          <a:endParaRPr lang="en-US"/>
        </a:p>
      </dgm:t>
    </dgm:pt>
    <dgm:pt modelId="{6EF9B9EA-AE6C-4290-8CE1-8B3C47086FB5}" type="sibTrans" cxnId="{7941B534-6A18-45BD-97D2-D84720E93E8D}">
      <dgm:prSet/>
      <dgm:spPr/>
      <dgm:t>
        <a:bodyPr/>
        <a:lstStyle/>
        <a:p>
          <a:pPr>
            <a:lnSpc>
              <a:spcPct val="100000"/>
            </a:lnSpc>
          </a:pPr>
          <a:endParaRPr lang="en-US"/>
        </a:p>
      </dgm:t>
    </dgm:pt>
    <dgm:pt modelId="{67DC39E2-4FFA-4378-81F9-60D2AB633BE0}">
      <dgm:prSet custT="1"/>
      <dgm:spPr/>
      <dgm:t>
        <a:bodyPr/>
        <a:lstStyle/>
        <a:p>
          <a:pPr>
            <a:lnSpc>
              <a:spcPct val="100000"/>
            </a:lnSpc>
          </a:pPr>
          <a:r>
            <a:rPr lang="fr-CH" sz="1800">
              <a:effectLst/>
              <a:latin typeface="FiraSans-Light" panose="020B0403050000020004" pitchFamily="34" charset="0"/>
              <a:ea typeface="FiraSans-Light" panose="020B0403050000020004" pitchFamily="34" charset="0"/>
              <a:cs typeface="Times New Roman" panose="02020603050405020304" pitchFamily="18" charset="0"/>
            </a:rPr>
            <a:t>2. </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Promouvoir</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 la production </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agroécologique</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 et la </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défense des droits</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 des agriculteurs et agricultrices.</a:t>
          </a:r>
          <a:endParaRPr lang="en-US" sz="1800">
            <a:latin typeface="FiraSans-Light" panose="020B0403050000020004" pitchFamily="34" charset="0"/>
            <a:ea typeface="FiraSans-Light" panose="020B0403050000020004" pitchFamily="34" charset="0"/>
          </a:endParaRPr>
        </a:p>
      </dgm:t>
    </dgm:pt>
    <dgm:pt modelId="{A8EF1C49-C6C8-4501-B107-DE8AE434B136}" type="parTrans" cxnId="{D8DF5295-A05C-4374-84FA-9BD22B4598EC}">
      <dgm:prSet/>
      <dgm:spPr/>
      <dgm:t>
        <a:bodyPr/>
        <a:lstStyle/>
        <a:p>
          <a:endParaRPr lang="en-US"/>
        </a:p>
      </dgm:t>
    </dgm:pt>
    <dgm:pt modelId="{FD8EDF5B-6CE8-44D6-86CF-B22405F16CC8}" type="sibTrans" cxnId="{D8DF5295-A05C-4374-84FA-9BD22B4598EC}">
      <dgm:prSet/>
      <dgm:spPr/>
      <dgm:t>
        <a:bodyPr/>
        <a:lstStyle/>
        <a:p>
          <a:pPr>
            <a:lnSpc>
              <a:spcPct val="100000"/>
            </a:lnSpc>
          </a:pPr>
          <a:endParaRPr lang="en-US"/>
        </a:p>
      </dgm:t>
    </dgm:pt>
    <dgm:pt modelId="{C1B90006-72F1-49BF-9DEC-5F5D5179D7EE}">
      <dgm:prSet custT="1"/>
      <dgm:spPr/>
      <dgm:t>
        <a:bodyPr/>
        <a:lstStyle/>
        <a:p>
          <a:pPr>
            <a:lnSpc>
              <a:spcPct val="100000"/>
            </a:lnSpc>
          </a:pPr>
          <a:r>
            <a:rPr lang="fr-CH" sz="1800">
              <a:effectLst/>
              <a:latin typeface="FiraSans-Light" panose="020B0403050000020004" pitchFamily="34" charset="0"/>
              <a:ea typeface="FiraSans-Light" panose="020B0403050000020004" pitchFamily="34" charset="0"/>
              <a:cs typeface="Times New Roman" panose="02020603050405020304" pitchFamily="18" charset="0"/>
            </a:rPr>
            <a:t>3.</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Encourager</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 la </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participation active </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des communautés dans la </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gestion des ressources </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agricoles et la </a:t>
          </a:r>
          <a:r>
            <a:rPr lang="fr-CH" sz="1800" b="1">
              <a:effectLst/>
              <a:latin typeface="FiraSans-Light" panose="020B0403050000020004" pitchFamily="34" charset="0"/>
              <a:ea typeface="FiraSans-Light" panose="020B0403050000020004" pitchFamily="34" charset="0"/>
              <a:cs typeface="Times New Roman" panose="02020603050405020304" pitchFamily="18" charset="0"/>
            </a:rPr>
            <a:t>commercialisation locale</a:t>
          </a:r>
          <a:r>
            <a:rPr lang="fr-CH" sz="1800">
              <a:effectLst/>
              <a:latin typeface="FiraSans-Light" panose="020B0403050000020004" pitchFamily="34" charset="0"/>
              <a:ea typeface="FiraSans-Light" panose="020B0403050000020004" pitchFamily="34" charset="0"/>
              <a:cs typeface="Times New Roman" panose="02020603050405020304" pitchFamily="18" charset="0"/>
            </a:rPr>
            <a:t>.</a:t>
          </a:r>
          <a:endParaRPr lang="en-US" sz="1800">
            <a:latin typeface="FiraSans-Light" panose="020B0403050000020004" pitchFamily="34" charset="0"/>
            <a:ea typeface="FiraSans-Light" panose="020B0403050000020004" pitchFamily="34" charset="0"/>
          </a:endParaRPr>
        </a:p>
      </dgm:t>
    </dgm:pt>
    <dgm:pt modelId="{3A37F9E4-D0F2-4814-A870-6B6F7E986C37}" type="parTrans" cxnId="{5A4CBFBE-3FAB-4C1A-86E9-E79AE1FBC2E2}">
      <dgm:prSet/>
      <dgm:spPr/>
      <dgm:t>
        <a:bodyPr/>
        <a:lstStyle/>
        <a:p>
          <a:endParaRPr lang="en-US"/>
        </a:p>
      </dgm:t>
    </dgm:pt>
    <dgm:pt modelId="{DD7AF36A-C126-4173-AA29-A6F55028E04D}" type="sibTrans" cxnId="{5A4CBFBE-3FAB-4C1A-86E9-E79AE1FBC2E2}">
      <dgm:prSet/>
      <dgm:spPr/>
      <dgm:t>
        <a:bodyPr/>
        <a:lstStyle/>
        <a:p>
          <a:endParaRPr lang="en-US"/>
        </a:p>
      </dgm:t>
    </dgm:pt>
    <dgm:pt modelId="{9E7BBB99-779E-4D78-97E3-3C39AF461F04}" type="pres">
      <dgm:prSet presAssocID="{1914DF81-E1E0-4B89-9088-DBCD11A45B28}" presName="root" presStyleCnt="0">
        <dgm:presLayoutVars>
          <dgm:dir/>
          <dgm:resizeHandles val="exact"/>
        </dgm:presLayoutVars>
      </dgm:prSet>
      <dgm:spPr/>
    </dgm:pt>
    <dgm:pt modelId="{6584DCDD-4986-42A2-92C2-C59182E4DE51}" type="pres">
      <dgm:prSet presAssocID="{FE4A0EF2-4608-4DCF-A31B-650D821E59EB}" presName="compNode" presStyleCnt="0"/>
      <dgm:spPr/>
    </dgm:pt>
    <dgm:pt modelId="{7FB9BFD8-1D07-4502-B041-D2C1E7832D5B}" type="pres">
      <dgm:prSet presAssocID="{FE4A0EF2-4608-4DCF-A31B-650D821E59EB}" presName="bgRect" presStyleLbl="bgShp" presStyleIdx="0" presStyleCnt="3"/>
      <dgm:spPr/>
    </dgm:pt>
    <dgm:pt modelId="{F1E87CA2-FBBE-4A8C-99A7-6C6161ED3C21}" type="pres">
      <dgm:prSet presAssocID="{FE4A0EF2-4608-4DCF-A31B-650D821E59E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lante"/>
        </a:ext>
      </dgm:extLst>
    </dgm:pt>
    <dgm:pt modelId="{588A1C22-7062-4F95-93CA-350FC38C20D5}" type="pres">
      <dgm:prSet presAssocID="{FE4A0EF2-4608-4DCF-A31B-650D821E59EB}" presName="spaceRect" presStyleCnt="0"/>
      <dgm:spPr/>
    </dgm:pt>
    <dgm:pt modelId="{D3AF1F12-31A3-499D-B5FA-07188BF6BFEE}" type="pres">
      <dgm:prSet presAssocID="{FE4A0EF2-4608-4DCF-A31B-650D821E59EB}" presName="parTx" presStyleLbl="revTx" presStyleIdx="0" presStyleCnt="3">
        <dgm:presLayoutVars>
          <dgm:chMax val="0"/>
          <dgm:chPref val="0"/>
        </dgm:presLayoutVars>
      </dgm:prSet>
      <dgm:spPr/>
    </dgm:pt>
    <dgm:pt modelId="{5700093F-D357-454F-8411-01A95CCFCBC8}" type="pres">
      <dgm:prSet presAssocID="{6EF9B9EA-AE6C-4290-8CE1-8B3C47086FB5}" presName="sibTrans" presStyleCnt="0"/>
      <dgm:spPr/>
    </dgm:pt>
    <dgm:pt modelId="{74BD27EC-B222-4526-AB10-30A43A899565}" type="pres">
      <dgm:prSet presAssocID="{67DC39E2-4FFA-4378-81F9-60D2AB633BE0}" presName="compNode" presStyleCnt="0"/>
      <dgm:spPr/>
    </dgm:pt>
    <dgm:pt modelId="{4331C392-5A4C-43F4-B20E-9A83E732C8A9}" type="pres">
      <dgm:prSet presAssocID="{67DC39E2-4FFA-4378-81F9-60D2AB633BE0}" presName="bgRect" presStyleLbl="bgShp" presStyleIdx="1" presStyleCnt="3"/>
      <dgm:spPr/>
    </dgm:pt>
    <dgm:pt modelId="{B8B147D1-631C-4DF2-9592-E9972E24A39D}" type="pres">
      <dgm:prSet presAssocID="{67DC39E2-4FFA-4378-81F9-60D2AB633BE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Farm scene"/>
        </a:ext>
      </dgm:extLst>
    </dgm:pt>
    <dgm:pt modelId="{1B8A11BF-AAB3-42C5-9817-47B291744AAB}" type="pres">
      <dgm:prSet presAssocID="{67DC39E2-4FFA-4378-81F9-60D2AB633BE0}" presName="spaceRect" presStyleCnt="0"/>
      <dgm:spPr/>
    </dgm:pt>
    <dgm:pt modelId="{8985C381-EE8C-43FA-BEC3-39ACF8489E6B}" type="pres">
      <dgm:prSet presAssocID="{67DC39E2-4FFA-4378-81F9-60D2AB633BE0}" presName="parTx" presStyleLbl="revTx" presStyleIdx="1" presStyleCnt="3">
        <dgm:presLayoutVars>
          <dgm:chMax val="0"/>
          <dgm:chPref val="0"/>
        </dgm:presLayoutVars>
      </dgm:prSet>
      <dgm:spPr/>
    </dgm:pt>
    <dgm:pt modelId="{4F9EA6B1-4285-463B-95B1-EBEA86F00CEB}" type="pres">
      <dgm:prSet presAssocID="{FD8EDF5B-6CE8-44D6-86CF-B22405F16CC8}" presName="sibTrans" presStyleCnt="0"/>
      <dgm:spPr/>
    </dgm:pt>
    <dgm:pt modelId="{1F79BF16-E842-4D43-95EB-B11257DF0C27}" type="pres">
      <dgm:prSet presAssocID="{C1B90006-72F1-49BF-9DEC-5F5D5179D7EE}" presName="compNode" presStyleCnt="0"/>
      <dgm:spPr/>
    </dgm:pt>
    <dgm:pt modelId="{16F5E620-77BE-4C88-9F91-D377248D46AA}" type="pres">
      <dgm:prSet presAssocID="{C1B90006-72F1-49BF-9DEC-5F5D5179D7EE}" presName="bgRect" presStyleLbl="bgShp" presStyleIdx="2" presStyleCnt="3"/>
      <dgm:spPr/>
    </dgm:pt>
    <dgm:pt modelId="{A6BC24D3-1231-4FDB-ABC3-E386F53C06AF}" type="pres">
      <dgm:prSet presAssocID="{C1B90006-72F1-49BF-9DEC-5F5D5179D7E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Groupe"/>
        </a:ext>
      </dgm:extLst>
    </dgm:pt>
    <dgm:pt modelId="{F3EC4D1D-5201-48E1-912F-7E8902EAF216}" type="pres">
      <dgm:prSet presAssocID="{C1B90006-72F1-49BF-9DEC-5F5D5179D7EE}" presName="spaceRect" presStyleCnt="0"/>
      <dgm:spPr/>
    </dgm:pt>
    <dgm:pt modelId="{88FE5AB1-808D-4731-AB59-C348A00FB7D0}" type="pres">
      <dgm:prSet presAssocID="{C1B90006-72F1-49BF-9DEC-5F5D5179D7EE}" presName="parTx" presStyleLbl="revTx" presStyleIdx="2" presStyleCnt="3">
        <dgm:presLayoutVars>
          <dgm:chMax val="0"/>
          <dgm:chPref val="0"/>
        </dgm:presLayoutVars>
      </dgm:prSet>
      <dgm:spPr/>
    </dgm:pt>
  </dgm:ptLst>
  <dgm:cxnLst>
    <dgm:cxn modelId="{7941B534-6A18-45BD-97D2-D84720E93E8D}" srcId="{1914DF81-E1E0-4B89-9088-DBCD11A45B28}" destId="{FE4A0EF2-4608-4DCF-A31B-650D821E59EB}" srcOrd="0" destOrd="0" parTransId="{6AFD29F0-4AC9-48BC-836A-1FF26BC2CE07}" sibTransId="{6EF9B9EA-AE6C-4290-8CE1-8B3C47086FB5}"/>
    <dgm:cxn modelId="{0B5D424F-2B09-4833-B2FE-BF35E8E19833}" type="presOf" srcId="{1914DF81-E1E0-4B89-9088-DBCD11A45B28}" destId="{9E7BBB99-779E-4D78-97E3-3C39AF461F04}" srcOrd="0" destOrd="0" presId="urn:microsoft.com/office/officeart/2018/2/layout/IconVerticalSolidList"/>
    <dgm:cxn modelId="{D8DF5295-A05C-4374-84FA-9BD22B4598EC}" srcId="{1914DF81-E1E0-4B89-9088-DBCD11A45B28}" destId="{67DC39E2-4FFA-4378-81F9-60D2AB633BE0}" srcOrd="1" destOrd="0" parTransId="{A8EF1C49-C6C8-4501-B107-DE8AE434B136}" sibTransId="{FD8EDF5B-6CE8-44D6-86CF-B22405F16CC8}"/>
    <dgm:cxn modelId="{5A4CBFBE-3FAB-4C1A-86E9-E79AE1FBC2E2}" srcId="{1914DF81-E1E0-4B89-9088-DBCD11A45B28}" destId="{C1B90006-72F1-49BF-9DEC-5F5D5179D7EE}" srcOrd="2" destOrd="0" parTransId="{3A37F9E4-D0F2-4814-A870-6B6F7E986C37}" sibTransId="{DD7AF36A-C126-4173-AA29-A6F55028E04D}"/>
    <dgm:cxn modelId="{E03847E8-0A45-40C1-9BFA-857F04C12B6E}" type="presOf" srcId="{67DC39E2-4FFA-4378-81F9-60D2AB633BE0}" destId="{8985C381-EE8C-43FA-BEC3-39ACF8489E6B}" srcOrd="0" destOrd="0" presId="urn:microsoft.com/office/officeart/2018/2/layout/IconVerticalSolidList"/>
    <dgm:cxn modelId="{D83041F0-7CC0-479A-B153-4B8263B8990C}" type="presOf" srcId="{C1B90006-72F1-49BF-9DEC-5F5D5179D7EE}" destId="{88FE5AB1-808D-4731-AB59-C348A00FB7D0}" srcOrd="0" destOrd="0" presId="urn:microsoft.com/office/officeart/2018/2/layout/IconVerticalSolidList"/>
    <dgm:cxn modelId="{AC5488F2-7650-4E81-A05F-A6EBFF864E40}" type="presOf" srcId="{FE4A0EF2-4608-4DCF-A31B-650D821E59EB}" destId="{D3AF1F12-31A3-499D-B5FA-07188BF6BFEE}" srcOrd="0" destOrd="0" presId="urn:microsoft.com/office/officeart/2018/2/layout/IconVerticalSolidList"/>
    <dgm:cxn modelId="{CFC0DD02-E29D-4E20-8370-30D5915F67F8}" type="presParOf" srcId="{9E7BBB99-779E-4D78-97E3-3C39AF461F04}" destId="{6584DCDD-4986-42A2-92C2-C59182E4DE51}" srcOrd="0" destOrd="0" presId="urn:microsoft.com/office/officeart/2018/2/layout/IconVerticalSolidList"/>
    <dgm:cxn modelId="{8523F5E2-10CF-42E0-97E7-53665A23D17B}" type="presParOf" srcId="{6584DCDD-4986-42A2-92C2-C59182E4DE51}" destId="{7FB9BFD8-1D07-4502-B041-D2C1E7832D5B}" srcOrd="0" destOrd="0" presId="urn:microsoft.com/office/officeart/2018/2/layout/IconVerticalSolidList"/>
    <dgm:cxn modelId="{661E3C9C-7F6E-4083-BBA8-1570EB216F91}" type="presParOf" srcId="{6584DCDD-4986-42A2-92C2-C59182E4DE51}" destId="{F1E87CA2-FBBE-4A8C-99A7-6C6161ED3C21}" srcOrd="1" destOrd="0" presId="urn:microsoft.com/office/officeart/2018/2/layout/IconVerticalSolidList"/>
    <dgm:cxn modelId="{E8D2F655-DB6B-4A01-A978-9A42DA03CEE9}" type="presParOf" srcId="{6584DCDD-4986-42A2-92C2-C59182E4DE51}" destId="{588A1C22-7062-4F95-93CA-350FC38C20D5}" srcOrd="2" destOrd="0" presId="urn:microsoft.com/office/officeart/2018/2/layout/IconVerticalSolidList"/>
    <dgm:cxn modelId="{65943BF6-C56D-4938-A43B-B26C29D5F2FC}" type="presParOf" srcId="{6584DCDD-4986-42A2-92C2-C59182E4DE51}" destId="{D3AF1F12-31A3-499D-B5FA-07188BF6BFEE}" srcOrd="3" destOrd="0" presId="urn:microsoft.com/office/officeart/2018/2/layout/IconVerticalSolidList"/>
    <dgm:cxn modelId="{019142E2-1451-4C8D-A02B-8BFE69217F34}" type="presParOf" srcId="{9E7BBB99-779E-4D78-97E3-3C39AF461F04}" destId="{5700093F-D357-454F-8411-01A95CCFCBC8}" srcOrd="1" destOrd="0" presId="urn:microsoft.com/office/officeart/2018/2/layout/IconVerticalSolidList"/>
    <dgm:cxn modelId="{AF7969E1-DBD8-43A4-9BC4-29F08A096FB6}" type="presParOf" srcId="{9E7BBB99-779E-4D78-97E3-3C39AF461F04}" destId="{74BD27EC-B222-4526-AB10-30A43A899565}" srcOrd="2" destOrd="0" presId="urn:microsoft.com/office/officeart/2018/2/layout/IconVerticalSolidList"/>
    <dgm:cxn modelId="{8E52A54E-328A-4402-9D20-82EFE64BC630}" type="presParOf" srcId="{74BD27EC-B222-4526-AB10-30A43A899565}" destId="{4331C392-5A4C-43F4-B20E-9A83E732C8A9}" srcOrd="0" destOrd="0" presId="urn:microsoft.com/office/officeart/2018/2/layout/IconVerticalSolidList"/>
    <dgm:cxn modelId="{92E8C612-1DCB-4C6E-8F97-DDF784392ED7}" type="presParOf" srcId="{74BD27EC-B222-4526-AB10-30A43A899565}" destId="{B8B147D1-631C-4DF2-9592-E9972E24A39D}" srcOrd="1" destOrd="0" presId="urn:microsoft.com/office/officeart/2018/2/layout/IconVerticalSolidList"/>
    <dgm:cxn modelId="{2456A194-37D8-4C9A-BA43-54C454A2BF2C}" type="presParOf" srcId="{74BD27EC-B222-4526-AB10-30A43A899565}" destId="{1B8A11BF-AAB3-42C5-9817-47B291744AAB}" srcOrd="2" destOrd="0" presId="urn:microsoft.com/office/officeart/2018/2/layout/IconVerticalSolidList"/>
    <dgm:cxn modelId="{AF5047E1-DC69-475D-BFFC-29745E6E437A}" type="presParOf" srcId="{74BD27EC-B222-4526-AB10-30A43A899565}" destId="{8985C381-EE8C-43FA-BEC3-39ACF8489E6B}" srcOrd="3" destOrd="0" presId="urn:microsoft.com/office/officeart/2018/2/layout/IconVerticalSolidList"/>
    <dgm:cxn modelId="{02F1EF45-C703-4C82-AB5D-63234953B470}" type="presParOf" srcId="{9E7BBB99-779E-4D78-97E3-3C39AF461F04}" destId="{4F9EA6B1-4285-463B-95B1-EBEA86F00CEB}" srcOrd="3" destOrd="0" presId="urn:microsoft.com/office/officeart/2018/2/layout/IconVerticalSolidList"/>
    <dgm:cxn modelId="{AED65DF2-7A01-46EF-B666-35C9C8001B06}" type="presParOf" srcId="{9E7BBB99-779E-4D78-97E3-3C39AF461F04}" destId="{1F79BF16-E842-4D43-95EB-B11257DF0C27}" srcOrd="4" destOrd="0" presId="urn:microsoft.com/office/officeart/2018/2/layout/IconVerticalSolidList"/>
    <dgm:cxn modelId="{C971E24A-B030-4CA5-96AC-E0C434A7099D}" type="presParOf" srcId="{1F79BF16-E842-4D43-95EB-B11257DF0C27}" destId="{16F5E620-77BE-4C88-9F91-D377248D46AA}" srcOrd="0" destOrd="0" presId="urn:microsoft.com/office/officeart/2018/2/layout/IconVerticalSolidList"/>
    <dgm:cxn modelId="{C1269C8E-1132-4504-8FB2-690673885098}" type="presParOf" srcId="{1F79BF16-E842-4D43-95EB-B11257DF0C27}" destId="{A6BC24D3-1231-4FDB-ABC3-E386F53C06AF}" srcOrd="1" destOrd="0" presId="urn:microsoft.com/office/officeart/2018/2/layout/IconVerticalSolidList"/>
    <dgm:cxn modelId="{35AE937B-62ED-4CE6-9342-93F55C392A11}" type="presParOf" srcId="{1F79BF16-E842-4D43-95EB-B11257DF0C27}" destId="{F3EC4D1D-5201-48E1-912F-7E8902EAF216}" srcOrd="2" destOrd="0" presId="urn:microsoft.com/office/officeart/2018/2/layout/IconVerticalSolidList"/>
    <dgm:cxn modelId="{CCB81106-81C5-4EF2-AF84-E1EB4873210E}" type="presParOf" srcId="{1F79BF16-E842-4D43-95EB-B11257DF0C27}" destId="{88FE5AB1-808D-4731-AB59-C348A00FB7D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AB09C1-2141-476B-8CE5-D494836966E3}">
      <dsp:nvSpPr>
        <dsp:cNvPr id="0" name=""/>
        <dsp:cNvSpPr/>
      </dsp:nvSpPr>
      <dsp:spPr>
        <a:xfrm>
          <a:off x="395286" y="412656"/>
          <a:ext cx="1235250" cy="1235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0AA02F-C27F-47D8-8F67-8F3C544580EE}">
      <dsp:nvSpPr>
        <dsp:cNvPr id="0" name=""/>
        <dsp:cNvSpPr/>
      </dsp:nvSpPr>
      <dsp:spPr>
        <a:xfrm>
          <a:off x="658536" y="675906"/>
          <a:ext cx="708750" cy="708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DF80FC-B4D6-4D63-8DA7-82C036D4F287}">
      <dsp:nvSpPr>
        <dsp:cNvPr id="0" name=""/>
        <dsp:cNvSpPr/>
      </dsp:nvSpPr>
      <dsp:spPr>
        <a:xfrm>
          <a:off x="411" y="2032656"/>
          <a:ext cx="20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rtl="0">
            <a:lnSpc>
              <a:spcPct val="100000"/>
            </a:lnSpc>
            <a:spcBef>
              <a:spcPct val="0"/>
            </a:spcBef>
            <a:spcAft>
              <a:spcPct val="35000"/>
            </a:spcAft>
            <a:buNone/>
            <a:defRPr cap="all"/>
          </a:pPr>
          <a:r>
            <a:rPr lang="en-US" sz="1900" kern="1200" baseline="0">
              <a:latin typeface="Arial" panose="020B0604020202020204"/>
            </a:rPr>
            <a:t> 5 mars</a:t>
          </a:r>
          <a:r>
            <a:rPr lang="en-US" sz="1900" kern="1200" baseline="0"/>
            <a:t> -</a:t>
          </a:r>
          <a:r>
            <a:rPr lang="en-US" sz="1900" kern="1200" baseline="0">
              <a:latin typeface="Arial" panose="020B0604020202020204"/>
            </a:rPr>
            <a:t> 20 </a:t>
          </a:r>
          <a:r>
            <a:rPr lang="en-US" sz="1900" kern="1200" baseline="0" err="1">
              <a:latin typeface="Arial" panose="020B0604020202020204"/>
            </a:rPr>
            <a:t>avril</a:t>
          </a:r>
          <a:r>
            <a:rPr lang="en-US" sz="1900" kern="1200" baseline="0"/>
            <a:t> </a:t>
          </a:r>
          <a:r>
            <a:rPr lang="en-US" sz="1900" kern="1200" baseline="0">
              <a:latin typeface="Arial" panose="020B0604020202020204"/>
            </a:rPr>
            <a:t> 2025</a:t>
          </a:r>
        </a:p>
      </dsp:txBody>
      <dsp:txXfrm>
        <a:off x="411" y="2032656"/>
        <a:ext cx="2025000" cy="720000"/>
      </dsp:txXfrm>
    </dsp:sp>
    <dsp:sp modelId="{346C97B7-CCE7-4E05-B805-923127E450D9}">
      <dsp:nvSpPr>
        <dsp:cNvPr id="0" name=""/>
        <dsp:cNvSpPr/>
      </dsp:nvSpPr>
      <dsp:spPr>
        <a:xfrm>
          <a:off x="2774661" y="412656"/>
          <a:ext cx="1235250" cy="1235250"/>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2083A6-1C08-4FD4-A623-E47CEE576753}">
      <dsp:nvSpPr>
        <dsp:cNvPr id="0" name=""/>
        <dsp:cNvSpPr/>
      </dsp:nvSpPr>
      <dsp:spPr>
        <a:xfrm>
          <a:off x="3037911" y="675906"/>
          <a:ext cx="708750" cy="70875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B0765-661C-4E79-8DFD-6F3022144D4B}">
      <dsp:nvSpPr>
        <dsp:cNvPr id="0" name=""/>
        <dsp:cNvSpPr/>
      </dsp:nvSpPr>
      <dsp:spPr>
        <a:xfrm>
          <a:off x="2379786" y="2032656"/>
          <a:ext cx="2025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baseline="0"/>
            <a:t>La </a:t>
          </a:r>
          <a:r>
            <a:rPr lang="en-US" sz="1900" kern="1200" baseline="0" err="1"/>
            <a:t>faim</a:t>
          </a:r>
          <a:r>
            <a:rPr lang="en-US" sz="1900" kern="1200" baseline="0"/>
            <a:t> bouffe </a:t>
          </a:r>
          <a:r>
            <a:rPr lang="en-US" sz="1900" kern="1200" baseline="0" err="1"/>
            <a:t>l’avenir</a:t>
          </a:r>
          <a:endParaRPr lang="en-US" sz="1900" kern="1200"/>
        </a:p>
      </dsp:txBody>
      <dsp:txXfrm>
        <a:off x="2379786" y="2032656"/>
        <a:ext cx="20250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D4D34D-2815-4AB3-8A00-92BC3D97090F}">
      <dsp:nvSpPr>
        <dsp:cNvPr id="0" name=""/>
        <dsp:cNvSpPr/>
      </dsp:nvSpPr>
      <dsp:spPr>
        <a:xfrm>
          <a:off x="3806782" y="158649"/>
          <a:ext cx="928728" cy="94963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C49B2-D560-4976-8956-9FBCC6BB0860}">
      <dsp:nvSpPr>
        <dsp:cNvPr id="0" name=""/>
        <dsp:cNvSpPr/>
      </dsp:nvSpPr>
      <dsp:spPr>
        <a:xfrm>
          <a:off x="717142" y="1252660"/>
          <a:ext cx="2032232" cy="2415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CH" sz="2000" b="1" i="0" kern="1200">
              <a:solidFill>
                <a:srgbClr val="444444"/>
              </a:solidFill>
              <a:latin typeface="Aptos Display"/>
              <a:cs typeface="Calibri"/>
            </a:rPr>
            <a:t>Sensibiliser</a:t>
          </a:r>
          <a:r>
            <a:rPr lang="fr-CH" sz="2000" b="0" i="0" kern="1200">
              <a:solidFill>
                <a:srgbClr val="444444"/>
              </a:solidFill>
              <a:latin typeface="Aptos Display"/>
              <a:cs typeface="Calibri"/>
            </a:rPr>
            <a:t> la population suisse à la problématique de l'accès à la nourriture et des conséquences de la faim et de la malnutrition </a:t>
          </a:r>
          <a:endParaRPr lang="en-US" sz="2000" b="0" i="0" kern="1200">
            <a:solidFill>
              <a:srgbClr val="444444"/>
            </a:solidFill>
            <a:latin typeface="Aptos Display"/>
            <a:cs typeface="Calibri"/>
          </a:endParaRPr>
        </a:p>
      </dsp:txBody>
      <dsp:txXfrm>
        <a:off x="717142" y="1252660"/>
        <a:ext cx="2032232" cy="2415572"/>
      </dsp:txXfrm>
    </dsp:sp>
    <dsp:sp modelId="{8A26B368-3802-4737-855E-A59D3FAE23CA}">
      <dsp:nvSpPr>
        <dsp:cNvPr id="0" name=""/>
        <dsp:cNvSpPr/>
      </dsp:nvSpPr>
      <dsp:spPr>
        <a:xfrm>
          <a:off x="1014175" y="131222"/>
          <a:ext cx="1063414" cy="10713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645C3B-C3E6-443E-8628-7BDFF86175C4}">
      <dsp:nvSpPr>
        <dsp:cNvPr id="0" name=""/>
        <dsp:cNvSpPr/>
      </dsp:nvSpPr>
      <dsp:spPr>
        <a:xfrm>
          <a:off x="3256932" y="1297245"/>
          <a:ext cx="2028429" cy="2370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CH" sz="2000" b="1" i="0" kern="1200"/>
            <a:t>Proposer des solutions</a:t>
          </a:r>
          <a:r>
            <a:rPr lang="fr-CH" sz="2000" b="0" i="0" kern="1200"/>
            <a:t> durables pour garantir le droit à l’alimentation</a:t>
          </a:r>
          <a:r>
            <a:rPr lang="en-US" sz="1900" b="0" i="0" kern="1200"/>
            <a:t>​</a:t>
          </a:r>
          <a:endParaRPr lang="en-US" sz="1900" b="0" kern="1200"/>
        </a:p>
      </dsp:txBody>
      <dsp:txXfrm>
        <a:off x="3256932" y="1297245"/>
        <a:ext cx="2028429" cy="2370987"/>
      </dsp:txXfrm>
    </dsp:sp>
    <dsp:sp modelId="{32EDBCB9-949F-47A4-B928-D71D43D80D92}">
      <dsp:nvSpPr>
        <dsp:cNvPr id="0" name=""/>
        <dsp:cNvSpPr/>
      </dsp:nvSpPr>
      <dsp:spPr>
        <a:xfrm>
          <a:off x="6414887" y="278265"/>
          <a:ext cx="918138" cy="95979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7EEBA3-CA06-4520-9C3E-4EFD0739CCDF}">
      <dsp:nvSpPr>
        <dsp:cNvPr id="0" name=""/>
        <dsp:cNvSpPr/>
      </dsp:nvSpPr>
      <dsp:spPr>
        <a:xfrm>
          <a:off x="5796768" y="1376522"/>
          <a:ext cx="2052642" cy="229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fr-CH" sz="2000" b="1" i="0" kern="1200"/>
            <a:t>Récolter des fonds </a:t>
          </a:r>
          <a:r>
            <a:rPr lang="fr-CH" sz="2000" b="0" i="0" kern="1200"/>
            <a:t>pour programmes des organisations partenaires</a:t>
          </a:r>
          <a:r>
            <a:rPr lang="en-US" sz="2000" b="0" i="0" kern="1200"/>
            <a:t>​​</a:t>
          </a:r>
          <a:endParaRPr lang="en-US" sz="2000" kern="1200"/>
        </a:p>
      </dsp:txBody>
      <dsp:txXfrm>
        <a:off x="5796768" y="1376522"/>
        <a:ext cx="2052642" cy="22917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23B2B-1A43-4161-909B-CD066C14E38D}">
      <dsp:nvSpPr>
        <dsp:cNvPr id="0" name=""/>
        <dsp:cNvSpPr/>
      </dsp:nvSpPr>
      <dsp:spPr>
        <a:xfrm>
          <a:off x="1360609" y="890464"/>
          <a:ext cx="2117884" cy="2117884"/>
        </a:xfrm>
        <a:prstGeom prst="ellipse">
          <a:avLst/>
        </a:prstGeom>
        <a:solidFill>
          <a:schemeClr val="lt1"/>
        </a:solidFill>
        <a:ln w="1905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fr-CH" sz="2200" b="1" kern="1200">
              <a:solidFill>
                <a:schemeClr val="accent1"/>
              </a:solidFill>
              <a:latin typeface="Aptos Black" panose="020B0004020202020204" pitchFamily="34" charset="0"/>
            </a:rPr>
            <a:t>Justice climatique</a:t>
          </a:r>
        </a:p>
      </dsp:txBody>
      <dsp:txXfrm>
        <a:off x="1670766" y="1200621"/>
        <a:ext cx="1497570" cy="1497570"/>
      </dsp:txXfrm>
    </dsp:sp>
    <dsp:sp modelId="{37BD7772-92EE-4450-A8C4-ED12E8239EFC}">
      <dsp:nvSpPr>
        <dsp:cNvPr id="0" name=""/>
        <dsp:cNvSpPr/>
      </dsp:nvSpPr>
      <dsp:spPr>
        <a:xfrm>
          <a:off x="1978755" y="138011"/>
          <a:ext cx="881590" cy="862772"/>
        </a:xfrm>
        <a:prstGeom prst="ellipse">
          <a:avLst/>
        </a:prstGeom>
        <a:noFill/>
        <a:ln w="9525" cap="flat" cmpd="sng" algn="ctr">
          <a:solidFill>
            <a:schemeClr val="accent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t>Réduction de GES</a:t>
          </a:r>
        </a:p>
      </dsp:txBody>
      <dsp:txXfrm>
        <a:off x="2107861" y="264361"/>
        <a:ext cx="623378" cy="610072"/>
      </dsp:txXfrm>
    </dsp:sp>
    <dsp:sp modelId="{7F1E4A42-5874-458E-8452-DDFF5680AFD7}">
      <dsp:nvSpPr>
        <dsp:cNvPr id="0" name=""/>
        <dsp:cNvSpPr/>
      </dsp:nvSpPr>
      <dsp:spPr>
        <a:xfrm>
          <a:off x="3061280" y="520696"/>
          <a:ext cx="1090996" cy="1069690"/>
        </a:xfrm>
        <a:prstGeom prst="ellipse">
          <a:avLst/>
        </a:prstGeom>
        <a:noFill/>
        <a:ln w="9525" cap="flat" cmpd="sng" algn="ctr">
          <a:solidFill>
            <a:srgbClr val="C00000"/>
          </a:solidFill>
          <a:prstDash val="solid"/>
          <a:round/>
          <a:headEnd type="none" w="med" len="med"/>
          <a:tailEnd type="none" w="med" len="med"/>
        </a:ln>
        <a:effectLst>
          <a:glow rad="228600">
            <a:srgbClr val="C00000">
              <a:alpha val="40000"/>
            </a:srgbClr>
          </a:glow>
        </a:effectLst>
      </dsp:spPr>
      <dsp:style>
        <a:lnRef idx="0">
          <a:scrgbClr r="0" g="0" b="0"/>
        </a:lnRef>
        <a:fillRef idx="0">
          <a:scrgbClr r="0" g="0" b="0"/>
        </a:fillRef>
        <a:effectRef idx="0">
          <a:scrgbClr r="0" g="0" b="0"/>
        </a:effectRef>
        <a:fontRef idx="minor">
          <a:schemeClr val="accent2"/>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fr-CH" sz="1100" b="1" kern="1200">
              <a:solidFill>
                <a:srgbClr val="C00000"/>
              </a:solidFill>
            </a:rPr>
            <a:t>Droit à l’alimentation</a:t>
          </a:r>
        </a:p>
      </dsp:txBody>
      <dsp:txXfrm>
        <a:off x="3221053" y="677348"/>
        <a:ext cx="771450" cy="756386"/>
      </dsp:txXfrm>
    </dsp:sp>
    <dsp:sp modelId="{7A9505A2-039D-48D5-BEA9-CC643727F98E}">
      <dsp:nvSpPr>
        <dsp:cNvPr id="0" name=""/>
        <dsp:cNvSpPr/>
      </dsp:nvSpPr>
      <dsp:spPr>
        <a:xfrm>
          <a:off x="3338327" y="1851007"/>
          <a:ext cx="853263" cy="810958"/>
        </a:xfrm>
        <a:prstGeom prst="ellipse">
          <a:avLst/>
        </a:prstGeom>
        <a:noFill/>
        <a:ln w="9525" cap="flat" cmpd="sng" algn="ctr">
          <a:solidFill>
            <a:schemeClr val="accent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t>Répartition équitable</a:t>
          </a:r>
        </a:p>
      </dsp:txBody>
      <dsp:txXfrm>
        <a:off x="3463284" y="1969769"/>
        <a:ext cx="603349" cy="573434"/>
      </dsp:txXfrm>
    </dsp:sp>
    <dsp:sp modelId="{9FE44069-C978-4ADB-A316-5D93AAB25401}">
      <dsp:nvSpPr>
        <dsp:cNvPr id="0" name=""/>
        <dsp:cNvSpPr/>
      </dsp:nvSpPr>
      <dsp:spPr>
        <a:xfrm>
          <a:off x="2603086" y="2781261"/>
          <a:ext cx="830454" cy="822977"/>
        </a:xfrm>
        <a:prstGeom prst="ellipse">
          <a:avLst/>
        </a:prstGeom>
        <a:noFill/>
        <a:ln w="9525" cap="flat" cmpd="sng" algn="ctr">
          <a:solidFill>
            <a:schemeClr val="accent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t>Transition socio-écologique</a:t>
          </a:r>
        </a:p>
      </dsp:txBody>
      <dsp:txXfrm>
        <a:off x="2724703" y="2901783"/>
        <a:ext cx="587220" cy="581933"/>
      </dsp:txXfrm>
    </dsp:sp>
    <dsp:sp modelId="{CDEE5F44-8EB2-435E-BE9D-776B65B1227C}">
      <dsp:nvSpPr>
        <dsp:cNvPr id="0" name=""/>
        <dsp:cNvSpPr/>
      </dsp:nvSpPr>
      <dsp:spPr>
        <a:xfrm>
          <a:off x="1399255" y="2771412"/>
          <a:ext cx="843066" cy="842674"/>
        </a:xfrm>
        <a:prstGeom prst="ellipse">
          <a:avLst/>
        </a:prstGeom>
        <a:noFill/>
        <a:ln w="9525" cap="flat" cmpd="sng" algn="ctr">
          <a:solidFill>
            <a:schemeClr val="accent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t>Respect des écosystèmes</a:t>
          </a:r>
        </a:p>
      </dsp:txBody>
      <dsp:txXfrm>
        <a:off x="1522719" y="2894819"/>
        <a:ext cx="596138" cy="595860"/>
      </dsp:txXfrm>
    </dsp:sp>
    <dsp:sp modelId="{895348A8-951E-4883-B726-8E05EE4C4A54}">
      <dsp:nvSpPr>
        <dsp:cNvPr id="0" name=""/>
        <dsp:cNvSpPr/>
      </dsp:nvSpPr>
      <dsp:spPr>
        <a:xfrm>
          <a:off x="665221" y="1865694"/>
          <a:ext cx="817842" cy="781583"/>
        </a:xfrm>
        <a:prstGeom prst="ellipse">
          <a:avLst/>
        </a:prstGeom>
        <a:noFill/>
        <a:ln w="9525" cap="flat" cmpd="sng" algn="ctr">
          <a:solidFill>
            <a:schemeClr val="accent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t>…</a:t>
          </a:r>
        </a:p>
      </dsp:txBody>
      <dsp:txXfrm>
        <a:off x="784991" y="1980154"/>
        <a:ext cx="578302" cy="552663"/>
      </dsp:txXfrm>
    </dsp:sp>
    <dsp:sp modelId="{BD89D1BB-E194-4D0E-8EE4-65887D293810}">
      <dsp:nvSpPr>
        <dsp:cNvPr id="0" name=""/>
        <dsp:cNvSpPr/>
      </dsp:nvSpPr>
      <dsp:spPr>
        <a:xfrm>
          <a:off x="893971" y="669448"/>
          <a:ext cx="893291" cy="839073"/>
        </a:xfrm>
        <a:prstGeom prst="ellipse">
          <a:avLst/>
        </a:prstGeom>
        <a:noFill/>
        <a:ln w="9525" cap="flat" cmpd="sng" algn="ctr">
          <a:solidFill>
            <a:schemeClr val="accent1"/>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1"/>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t>Sobriété</a:t>
          </a:r>
        </a:p>
      </dsp:txBody>
      <dsp:txXfrm>
        <a:off x="1024790" y="792327"/>
        <a:ext cx="631653" cy="5933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223B2B-1A43-4161-909B-CD066C14E38D}">
      <dsp:nvSpPr>
        <dsp:cNvPr id="0" name=""/>
        <dsp:cNvSpPr/>
      </dsp:nvSpPr>
      <dsp:spPr>
        <a:xfrm>
          <a:off x="1324786" y="966553"/>
          <a:ext cx="2228296" cy="2228296"/>
        </a:xfrm>
        <a:prstGeom prst="ellipse">
          <a:avLst/>
        </a:prstGeom>
        <a:noFill/>
        <a:ln w="9525" cap="flat" cmpd="sng" algn="ctr">
          <a:solidFill>
            <a:srgbClr val="C00000"/>
          </a:solidFill>
          <a:prstDash val="solid"/>
          <a:round/>
          <a:headEnd type="none" w="med" len="med"/>
          <a:tailEnd type="none" w="med" len="med"/>
        </a:ln>
        <a:effectLst>
          <a:glow rad="139700">
            <a:srgbClr val="C00000">
              <a:alpha val="40000"/>
            </a:srgbClr>
          </a:glow>
        </a:effectLst>
      </dsp:spPr>
      <dsp:style>
        <a:lnRef idx="0">
          <a:scrgbClr r="0" g="0" b="0"/>
        </a:lnRef>
        <a:fillRef idx="0">
          <a:scrgbClr r="0" g="0" b="0"/>
        </a:fillRef>
        <a:effectRef idx="0">
          <a:scrgbClr r="0" g="0" b="0"/>
        </a:effectRef>
        <a:fontRef idx="minor">
          <a:schemeClr val="accent2"/>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fr-CH" sz="1800" b="1" kern="1200">
              <a:solidFill>
                <a:srgbClr val="C00000"/>
              </a:solidFill>
              <a:latin typeface="Aptos Black" panose="020B0004020202020204" pitchFamily="34" charset="0"/>
            </a:rPr>
            <a:t>Droit à l’alimentation</a:t>
          </a:r>
        </a:p>
      </dsp:txBody>
      <dsp:txXfrm>
        <a:off x="1651112" y="1292879"/>
        <a:ext cx="1575644" cy="1575644"/>
      </dsp:txXfrm>
    </dsp:sp>
    <dsp:sp modelId="{37BD7772-92EE-4450-A8C4-ED12E8239EFC}">
      <dsp:nvSpPr>
        <dsp:cNvPr id="0" name=""/>
        <dsp:cNvSpPr/>
      </dsp:nvSpPr>
      <dsp:spPr>
        <a:xfrm>
          <a:off x="1975159" y="177232"/>
          <a:ext cx="927550" cy="907752"/>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Sensibilisation et formation</a:t>
          </a:r>
        </a:p>
      </dsp:txBody>
      <dsp:txXfrm>
        <a:off x="2110996" y="310169"/>
        <a:ext cx="655876" cy="641878"/>
      </dsp:txXfrm>
    </dsp:sp>
    <dsp:sp modelId="{7A9505A2-039D-48D5-BEA9-CC643727F98E}">
      <dsp:nvSpPr>
        <dsp:cNvPr id="0" name=""/>
        <dsp:cNvSpPr/>
      </dsp:nvSpPr>
      <dsp:spPr>
        <a:xfrm>
          <a:off x="3368706" y="1206134"/>
          <a:ext cx="897747" cy="853237"/>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agroécologie</a:t>
          </a:r>
        </a:p>
      </dsp:txBody>
      <dsp:txXfrm>
        <a:off x="3500178" y="1331088"/>
        <a:ext cx="634803" cy="603329"/>
      </dsp:txXfrm>
    </dsp:sp>
    <dsp:sp modelId="{9FE44069-C978-4ADB-A316-5D93AAB25401}">
      <dsp:nvSpPr>
        <dsp:cNvPr id="0" name=""/>
        <dsp:cNvSpPr/>
      </dsp:nvSpPr>
      <dsp:spPr>
        <a:xfrm>
          <a:off x="2854110" y="2820505"/>
          <a:ext cx="873748" cy="865882"/>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err="1">
              <a:solidFill>
                <a:schemeClr val="tx1"/>
              </a:solidFill>
            </a:rPr>
            <a:t>Zero</a:t>
          </a:r>
          <a:r>
            <a:rPr lang="fr-CH" sz="700" kern="1200"/>
            <a:t> </a:t>
          </a:r>
          <a:r>
            <a:rPr lang="fr-CH" sz="700" kern="1200" err="1">
              <a:solidFill>
                <a:schemeClr val="tx1"/>
              </a:solidFill>
            </a:rPr>
            <a:t>hunger</a:t>
          </a:r>
          <a:endParaRPr lang="fr-CH" sz="700" kern="1200">
            <a:solidFill>
              <a:schemeClr val="tx1"/>
            </a:solidFill>
          </a:endParaRPr>
        </a:p>
      </dsp:txBody>
      <dsp:txXfrm>
        <a:off x="2982067" y="2947310"/>
        <a:ext cx="617834" cy="612272"/>
      </dsp:txXfrm>
    </dsp:sp>
    <dsp:sp modelId="{CDEE5F44-8EB2-435E-BE9D-776B65B1227C}">
      <dsp:nvSpPr>
        <dsp:cNvPr id="0" name=""/>
        <dsp:cNvSpPr/>
      </dsp:nvSpPr>
      <dsp:spPr>
        <a:xfrm>
          <a:off x="1143376" y="2810144"/>
          <a:ext cx="887018" cy="886605"/>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redistribution</a:t>
          </a:r>
        </a:p>
      </dsp:txBody>
      <dsp:txXfrm>
        <a:off x="1273277" y="2939984"/>
        <a:ext cx="627216" cy="626925"/>
      </dsp:txXfrm>
    </dsp:sp>
    <dsp:sp modelId="{BD89D1BB-E194-4D0E-8EE4-65887D293810}">
      <dsp:nvSpPr>
        <dsp:cNvPr id="0" name=""/>
        <dsp:cNvSpPr/>
      </dsp:nvSpPr>
      <dsp:spPr>
        <a:xfrm>
          <a:off x="590359" y="1191344"/>
          <a:ext cx="939862" cy="882817"/>
        </a:xfrm>
        <a:prstGeom prst="ellipse">
          <a:avLst/>
        </a:prstGeom>
        <a:noFill/>
        <a:ln w="9525" cap="flat" cmpd="sng" algn="ctr">
          <a:solidFill>
            <a:srgbClr val="C00000"/>
          </a:solidFill>
          <a:prstDash val="solid"/>
          <a:round/>
          <a:headEnd type="none" w="med" len="med"/>
          <a:tailEnd type="none" w="med" len="med"/>
        </a:ln>
        <a:effectLst/>
      </dsp:spPr>
      <dsp:style>
        <a:lnRef idx="0">
          <a:scrgbClr r="0" g="0" b="0"/>
        </a:lnRef>
        <a:fillRef idx="0">
          <a:scrgbClr r="0" g="0" b="0"/>
        </a:fillRef>
        <a:effectRef idx="0">
          <a:scrgbClr r="0" g="0" b="0"/>
        </a:effectRef>
        <a:fontRef idx="minor">
          <a:schemeClr val="accent2"/>
        </a:fontRef>
      </dsp:style>
      <dsp:txBody>
        <a:bodyPr spcFirstLastPara="0" vert="horz" wrap="square" lIns="8890" tIns="8890" rIns="8890" bIns="8890" numCol="1" spcCol="1270" anchor="ctr" anchorCtr="0">
          <a:noAutofit/>
        </a:bodyPr>
        <a:lstStyle/>
        <a:p>
          <a:pPr marL="0" lvl="0" indent="0" algn="ctr" defTabSz="311150">
            <a:lnSpc>
              <a:spcPct val="90000"/>
            </a:lnSpc>
            <a:spcBef>
              <a:spcPct val="0"/>
            </a:spcBef>
            <a:spcAft>
              <a:spcPct val="35000"/>
            </a:spcAft>
            <a:buNone/>
          </a:pPr>
          <a:r>
            <a:rPr lang="fr-CH" sz="700" kern="1200">
              <a:solidFill>
                <a:schemeClr val="tx1"/>
              </a:solidFill>
            </a:rPr>
            <a:t>Accès aux ressources et  à la terre</a:t>
          </a:r>
        </a:p>
      </dsp:txBody>
      <dsp:txXfrm>
        <a:off x="727999" y="1320630"/>
        <a:ext cx="664582" cy="6242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E2758-2CA8-412F-A5FC-5D970C53DE04}">
      <dsp:nvSpPr>
        <dsp:cNvPr id="0" name=""/>
        <dsp:cNvSpPr/>
      </dsp:nvSpPr>
      <dsp:spPr>
        <a:xfrm>
          <a:off x="834246" y="-68330"/>
          <a:ext cx="3857827" cy="3857827"/>
        </a:xfrm>
        <a:prstGeom prst="circularArrow">
          <a:avLst>
            <a:gd name="adj1" fmla="val 4668"/>
            <a:gd name="adj2" fmla="val 272909"/>
            <a:gd name="adj3" fmla="val 13034937"/>
            <a:gd name="adj4" fmla="val 17893653"/>
            <a:gd name="adj5" fmla="val 484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8E284F-BEB4-4574-8338-2E43969B7A7F}">
      <dsp:nvSpPr>
        <dsp:cNvPr id="0" name=""/>
        <dsp:cNvSpPr/>
      </dsp:nvSpPr>
      <dsp:spPr>
        <a:xfrm>
          <a:off x="1546182" y="978"/>
          <a:ext cx="2433955" cy="1216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kern="1200">
              <a:latin typeface="FiraSans-Light"/>
            </a:rPr>
            <a:t>1 programme</a:t>
          </a:r>
          <a:endParaRPr lang="en-US" sz="1200" kern="1200">
            <a:latin typeface="FiraSans-Light"/>
          </a:endParaRPr>
        </a:p>
      </dsp:txBody>
      <dsp:txXfrm>
        <a:off x="1605590" y="60386"/>
        <a:ext cx="2315139" cy="1098161"/>
      </dsp:txXfrm>
    </dsp:sp>
    <dsp:sp modelId="{7FD9801A-799A-402A-8948-4EB57804FC9A}">
      <dsp:nvSpPr>
        <dsp:cNvPr id="0" name=""/>
        <dsp:cNvSpPr/>
      </dsp:nvSpPr>
      <dsp:spPr>
        <a:xfrm>
          <a:off x="2931398" y="1386195"/>
          <a:ext cx="2433955" cy="1216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kern="1200">
              <a:latin typeface="FiraSans-Light"/>
            </a:rPr>
            <a:t>Des denrées suffisantes et plus d’égalité entre les genres</a:t>
          </a:r>
          <a:endParaRPr lang="en-US" sz="1200" kern="1200">
            <a:latin typeface="FiraSans-Light"/>
          </a:endParaRPr>
        </a:p>
      </dsp:txBody>
      <dsp:txXfrm>
        <a:off x="2990806" y="1445603"/>
        <a:ext cx="2315139" cy="1098161"/>
      </dsp:txXfrm>
    </dsp:sp>
    <dsp:sp modelId="{D920C5FE-4350-4FB7-A2D2-8F2C9F7802C2}">
      <dsp:nvSpPr>
        <dsp:cNvPr id="0" name=""/>
        <dsp:cNvSpPr/>
      </dsp:nvSpPr>
      <dsp:spPr>
        <a:xfrm>
          <a:off x="1546182" y="2771411"/>
          <a:ext cx="2433955" cy="1216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fr-FR" sz="1200" b="1" kern="1200">
              <a:latin typeface="FiraSans-Light"/>
            </a:rPr>
            <a:t>12 projets</a:t>
          </a:r>
          <a:endParaRPr lang="en-US" sz="1200" kern="1200">
            <a:latin typeface="FiraSans-Light"/>
          </a:endParaRPr>
        </a:p>
      </dsp:txBody>
      <dsp:txXfrm>
        <a:off x="1605590" y="2830819"/>
        <a:ext cx="2315139" cy="1098161"/>
      </dsp:txXfrm>
    </dsp:sp>
    <dsp:sp modelId="{E0286FC9-449A-431D-BFAC-271B8D6890B9}">
      <dsp:nvSpPr>
        <dsp:cNvPr id="0" name=""/>
        <dsp:cNvSpPr/>
      </dsp:nvSpPr>
      <dsp:spPr>
        <a:xfrm>
          <a:off x="160966" y="1386195"/>
          <a:ext cx="2433955" cy="121697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r-FR" sz="1200" kern="1200">
              <a:latin typeface="FiraSans-Light"/>
            </a:rPr>
            <a:t>Autour  de:</a:t>
          </a:r>
          <a:endParaRPr lang="en-US" sz="1200" kern="1200">
            <a:latin typeface="FiraSans-Light"/>
          </a:endParaRPr>
        </a:p>
        <a:p>
          <a:pPr marL="57150" lvl="1" indent="-57150" algn="l" defTabSz="400050" rtl="0">
            <a:lnSpc>
              <a:spcPct val="90000"/>
            </a:lnSpc>
            <a:spcBef>
              <a:spcPct val="0"/>
            </a:spcBef>
            <a:spcAft>
              <a:spcPct val="15000"/>
            </a:spcAft>
            <a:buChar char="•"/>
          </a:pPr>
          <a:r>
            <a:rPr lang="fr-FR" sz="900" kern="1200">
              <a:latin typeface="FiraSans-Light"/>
            </a:rPr>
            <a:t> Formations en agroécologie</a:t>
          </a:r>
          <a:endParaRPr lang="en-US" sz="900" kern="1200">
            <a:latin typeface="FiraSans-Light"/>
          </a:endParaRPr>
        </a:p>
        <a:p>
          <a:pPr marL="57150" lvl="1" indent="-57150" algn="l" defTabSz="400050" rtl="0">
            <a:lnSpc>
              <a:spcPct val="90000"/>
            </a:lnSpc>
            <a:spcBef>
              <a:spcPct val="0"/>
            </a:spcBef>
            <a:spcAft>
              <a:spcPct val="15000"/>
            </a:spcAft>
            <a:buChar char="•"/>
          </a:pPr>
          <a:r>
            <a:rPr lang="fr-FR" sz="900" kern="1200">
              <a:latin typeface="FiraSans-Light"/>
            </a:rPr>
            <a:t> Alphabétisation</a:t>
          </a:r>
          <a:endParaRPr lang="en-US" sz="900" kern="1200">
            <a:latin typeface="FiraSans-Light"/>
          </a:endParaRPr>
        </a:p>
        <a:p>
          <a:pPr marL="57150" lvl="1" indent="-57150" algn="l" defTabSz="400050" rtl="0">
            <a:lnSpc>
              <a:spcPct val="90000"/>
            </a:lnSpc>
            <a:spcBef>
              <a:spcPct val="0"/>
            </a:spcBef>
            <a:spcAft>
              <a:spcPct val="15000"/>
            </a:spcAft>
            <a:buChar char="•"/>
          </a:pPr>
          <a:r>
            <a:rPr lang="fr-FR" sz="900" kern="1200">
              <a:latin typeface="FiraSans-Light"/>
            </a:rPr>
            <a:t> Création de groupes d'épargne</a:t>
          </a:r>
          <a:endParaRPr lang="en-US" sz="900" kern="1200">
            <a:latin typeface="FiraSans-Light"/>
          </a:endParaRPr>
        </a:p>
        <a:p>
          <a:pPr marL="57150" lvl="1" indent="-57150" algn="l" defTabSz="400050" rtl="0">
            <a:lnSpc>
              <a:spcPct val="90000"/>
            </a:lnSpc>
            <a:spcBef>
              <a:spcPct val="0"/>
            </a:spcBef>
            <a:spcAft>
              <a:spcPct val="15000"/>
            </a:spcAft>
            <a:buChar char="•"/>
          </a:pPr>
          <a:r>
            <a:rPr lang="fr-FR" sz="900" kern="1200">
              <a:latin typeface="FiraSans-Light"/>
            </a:rPr>
            <a:t> Diversification alimentaire</a:t>
          </a:r>
          <a:endParaRPr lang="en-US" sz="900" kern="1200">
            <a:latin typeface="FiraSans-Light"/>
          </a:endParaRPr>
        </a:p>
        <a:p>
          <a:pPr marL="57150" lvl="1" indent="-57150" algn="l" defTabSz="400050" rtl="0">
            <a:lnSpc>
              <a:spcPct val="90000"/>
            </a:lnSpc>
            <a:spcBef>
              <a:spcPct val="0"/>
            </a:spcBef>
            <a:spcAft>
              <a:spcPct val="15000"/>
            </a:spcAft>
            <a:buChar char="•"/>
          </a:pPr>
          <a:r>
            <a:rPr lang="fr-FR" sz="900" b="1" kern="1200">
              <a:latin typeface="FiraSans-Light"/>
            </a:rPr>
            <a:t> 5’000 femmes et 1’500 hommes </a:t>
          </a:r>
          <a:r>
            <a:rPr lang="fr-FR" sz="900" b="1" kern="1200" err="1">
              <a:latin typeface="FiraSans-Light"/>
            </a:rPr>
            <a:t>ciblé⋅es</a:t>
          </a:r>
          <a:endParaRPr lang="en-US" sz="900" kern="1200">
            <a:latin typeface="Arial" panose="020B0604020202020204"/>
            <a:cs typeface="Arial" panose="020B0604020202020204"/>
          </a:endParaRPr>
        </a:p>
      </dsp:txBody>
      <dsp:txXfrm>
        <a:off x="220374" y="1445603"/>
        <a:ext cx="2315139" cy="10981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F79BD-8DC9-4CD0-8C5D-C870864F7569}">
      <dsp:nvSpPr>
        <dsp:cNvPr id="0" name=""/>
        <dsp:cNvSpPr/>
      </dsp:nvSpPr>
      <dsp:spPr>
        <a:xfrm>
          <a:off x="0" y="1315"/>
          <a:ext cx="8111548" cy="6668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6F6187-FED4-4C77-9423-0C0D4FEDEA35}">
      <dsp:nvSpPr>
        <dsp:cNvPr id="0" name=""/>
        <dsp:cNvSpPr/>
      </dsp:nvSpPr>
      <dsp:spPr>
        <a:xfrm>
          <a:off x="201717" y="151353"/>
          <a:ext cx="366759" cy="36675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02EA65-700F-4E88-B72A-D7DD43677815}">
      <dsp:nvSpPr>
        <dsp:cNvPr id="0" name=""/>
        <dsp:cNvSpPr/>
      </dsp:nvSpPr>
      <dsp:spPr>
        <a:xfrm>
          <a:off x="770194" y="1315"/>
          <a:ext cx="7341353" cy="6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73" tIns="70573" rIns="70573" bIns="70573" numCol="1" spcCol="1270" anchor="ctr" anchorCtr="0">
          <a:noAutofit/>
        </a:bodyPr>
        <a:lstStyle/>
        <a:p>
          <a:pPr marL="0" lvl="0" indent="0" algn="l" defTabSz="622300">
            <a:lnSpc>
              <a:spcPct val="100000"/>
            </a:lnSpc>
            <a:spcBef>
              <a:spcPct val="0"/>
            </a:spcBef>
            <a:spcAft>
              <a:spcPct val="35000"/>
            </a:spcAft>
            <a:buNone/>
          </a:pPr>
          <a:r>
            <a:rPr lang="fr-FR" sz="1400" kern="1200" dirty="0"/>
            <a:t>Garantir une production alimentaire suffisante, diversifiée et durable</a:t>
          </a:r>
          <a:br>
            <a:rPr lang="fr-FR" sz="1400" kern="1200" dirty="0"/>
          </a:br>
          <a:endParaRPr lang="fr-FR" sz="1400" kern="1200" dirty="0"/>
        </a:p>
      </dsp:txBody>
      <dsp:txXfrm>
        <a:off x="770194" y="1315"/>
        <a:ext cx="7341353" cy="666835"/>
      </dsp:txXfrm>
    </dsp:sp>
    <dsp:sp modelId="{B483480A-CD84-4172-8EE0-E6045B718269}">
      <dsp:nvSpPr>
        <dsp:cNvPr id="0" name=""/>
        <dsp:cNvSpPr/>
      </dsp:nvSpPr>
      <dsp:spPr>
        <a:xfrm>
          <a:off x="0" y="834859"/>
          <a:ext cx="8111548" cy="6668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6B00A5-D290-4D2F-BBE9-052762A10248}">
      <dsp:nvSpPr>
        <dsp:cNvPr id="0" name=""/>
        <dsp:cNvSpPr/>
      </dsp:nvSpPr>
      <dsp:spPr>
        <a:xfrm>
          <a:off x="201717" y="984897"/>
          <a:ext cx="366759" cy="36675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DD6084-3B0D-4235-B2B0-6E7F919F5CD2}">
      <dsp:nvSpPr>
        <dsp:cNvPr id="0" name=""/>
        <dsp:cNvSpPr/>
      </dsp:nvSpPr>
      <dsp:spPr>
        <a:xfrm>
          <a:off x="770194" y="834859"/>
          <a:ext cx="7341353" cy="6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73" tIns="70573" rIns="70573" bIns="70573" numCol="1" spcCol="1270" anchor="ctr" anchorCtr="0">
          <a:noAutofit/>
        </a:bodyPr>
        <a:lstStyle/>
        <a:p>
          <a:pPr marL="0" lvl="0" indent="0" algn="l" defTabSz="622300">
            <a:lnSpc>
              <a:spcPct val="100000"/>
            </a:lnSpc>
            <a:spcBef>
              <a:spcPct val="0"/>
            </a:spcBef>
            <a:spcAft>
              <a:spcPct val="35000"/>
            </a:spcAft>
            <a:buNone/>
          </a:pPr>
          <a:r>
            <a:rPr lang="fr-FR" sz="1400" kern="1200" dirty="0"/>
            <a:t>Permettre aux groupes de solidarité de faire face aux dépenses imprévues liées aux risques sociaux</a:t>
          </a:r>
          <a:endParaRPr lang="en-US" sz="1400" kern="1200" dirty="0"/>
        </a:p>
      </dsp:txBody>
      <dsp:txXfrm>
        <a:off x="770194" y="834859"/>
        <a:ext cx="7341353" cy="666835"/>
      </dsp:txXfrm>
    </dsp:sp>
    <dsp:sp modelId="{BF8B1440-4D73-433C-9DE1-4B8654351BB8}">
      <dsp:nvSpPr>
        <dsp:cNvPr id="0" name=""/>
        <dsp:cNvSpPr/>
      </dsp:nvSpPr>
      <dsp:spPr>
        <a:xfrm>
          <a:off x="0" y="1668403"/>
          <a:ext cx="8111548" cy="6668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4646DC-5191-48BC-B6B0-85D8C4CD4CF3}">
      <dsp:nvSpPr>
        <dsp:cNvPr id="0" name=""/>
        <dsp:cNvSpPr/>
      </dsp:nvSpPr>
      <dsp:spPr>
        <a:xfrm>
          <a:off x="201717" y="1818441"/>
          <a:ext cx="366759" cy="366759"/>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AFE230-081A-48AB-AE1E-F466C6C6DF4C}">
      <dsp:nvSpPr>
        <dsp:cNvPr id="0" name=""/>
        <dsp:cNvSpPr/>
      </dsp:nvSpPr>
      <dsp:spPr>
        <a:xfrm>
          <a:off x="770194" y="1668403"/>
          <a:ext cx="7341353" cy="6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73" tIns="70573" rIns="70573" bIns="70573" numCol="1" spcCol="1270" anchor="ctr" anchorCtr="0">
          <a:noAutofit/>
        </a:bodyPr>
        <a:lstStyle/>
        <a:p>
          <a:pPr marL="0" lvl="0" indent="0" algn="l" defTabSz="622300">
            <a:lnSpc>
              <a:spcPct val="100000"/>
            </a:lnSpc>
            <a:spcBef>
              <a:spcPct val="0"/>
            </a:spcBef>
            <a:spcAft>
              <a:spcPct val="35000"/>
            </a:spcAft>
            <a:buNone/>
          </a:pPr>
          <a:r>
            <a:rPr lang="fr-FR" sz="1400" kern="1200" dirty="0">
              <a:latin typeface="Arial" panose="020B0604020202020204"/>
            </a:rPr>
            <a:t> Réaliser des actions de plaidoyer pour le respect et la protection du droit à l'alimentation</a:t>
          </a:r>
          <a:br>
            <a:rPr lang="fr-FR" sz="1400" kern="1200" dirty="0"/>
          </a:br>
          <a:endParaRPr lang="fr-FR" sz="1400" kern="1200" dirty="0"/>
        </a:p>
      </dsp:txBody>
      <dsp:txXfrm>
        <a:off x="770194" y="1668403"/>
        <a:ext cx="7341353" cy="666835"/>
      </dsp:txXfrm>
    </dsp:sp>
    <dsp:sp modelId="{85BFDA58-57CD-41F0-BED4-551BE895D7AA}">
      <dsp:nvSpPr>
        <dsp:cNvPr id="0" name=""/>
        <dsp:cNvSpPr/>
      </dsp:nvSpPr>
      <dsp:spPr>
        <a:xfrm>
          <a:off x="0" y="2501948"/>
          <a:ext cx="8111548" cy="6668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37CD20-468D-4EDA-8E41-B267FDE688F7}">
      <dsp:nvSpPr>
        <dsp:cNvPr id="0" name=""/>
        <dsp:cNvSpPr/>
      </dsp:nvSpPr>
      <dsp:spPr>
        <a:xfrm>
          <a:off x="201717" y="2651985"/>
          <a:ext cx="366759" cy="36675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1882EF-D714-4C79-A1AC-4FD8E44BA82C}">
      <dsp:nvSpPr>
        <dsp:cNvPr id="0" name=""/>
        <dsp:cNvSpPr/>
      </dsp:nvSpPr>
      <dsp:spPr>
        <a:xfrm>
          <a:off x="770194" y="2501948"/>
          <a:ext cx="7341353" cy="6668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73" tIns="70573" rIns="70573" bIns="70573" numCol="1" spcCol="1270" anchor="ctr" anchorCtr="0">
          <a:noAutofit/>
        </a:bodyPr>
        <a:lstStyle/>
        <a:p>
          <a:pPr marL="0" lvl="0" indent="0" algn="l" defTabSz="622300">
            <a:lnSpc>
              <a:spcPct val="100000"/>
            </a:lnSpc>
            <a:spcBef>
              <a:spcPct val="0"/>
            </a:spcBef>
            <a:spcAft>
              <a:spcPct val="35000"/>
            </a:spcAft>
            <a:buNone/>
          </a:pPr>
          <a:r>
            <a:rPr lang="fr-FR" sz="1400" kern="1200" dirty="0">
              <a:latin typeface="Arial" panose="020B0604020202020204"/>
            </a:rPr>
            <a:t>Favoriser l'équilibre de genre dans la production agroalimentaire, la gestion des revenus  et la vie des communautés</a:t>
          </a:r>
          <a:endParaRPr lang="fr-FR" sz="1400" kern="1200" dirty="0"/>
        </a:p>
      </dsp:txBody>
      <dsp:txXfrm>
        <a:off x="770194" y="2501948"/>
        <a:ext cx="7341353" cy="6668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B9BFD8-1D07-4502-B041-D2C1E7832D5B}">
      <dsp:nvSpPr>
        <dsp:cNvPr id="0" name=""/>
        <dsp:cNvSpPr/>
      </dsp:nvSpPr>
      <dsp:spPr>
        <a:xfrm>
          <a:off x="0" y="411"/>
          <a:ext cx="8398328" cy="9639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E87CA2-FBBE-4A8C-99A7-6C6161ED3C21}">
      <dsp:nvSpPr>
        <dsp:cNvPr id="0" name=""/>
        <dsp:cNvSpPr/>
      </dsp:nvSpPr>
      <dsp:spPr>
        <a:xfrm>
          <a:off x="291588" y="217295"/>
          <a:ext cx="530160" cy="5301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AF1F12-31A3-499D-B5FA-07188BF6BFEE}">
      <dsp:nvSpPr>
        <dsp:cNvPr id="0" name=""/>
        <dsp:cNvSpPr/>
      </dsp:nvSpPr>
      <dsp:spPr>
        <a:xfrm>
          <a:off x="1113336" y="411"/>
          <a:ext cx="7284991" cy="963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16" tIns="102016" rIns="102016" bIns="102016" numCol="1" spcCol="1270" anchor="ctr" anchorCtr="0">
          <a:noAutofit/>
        </a:bodyPr>
        <a:lstStyle/>
        <a:p>
          <a:pPr marL="0" lvl="0" indent="0" algn="l" defTabSz="800100">
            <a:lnSpc>
              <a:spcPct val="100000"/>
            </a:lnSpc>
            <a:spcBef>
              <a:spcPct val="0"/>
            </a:spcBef>
            <a:spcAft>
              <a:spcPct val="35000"/>
            </a:spcAft>
            <a:buNone/>
          </a:pP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1. </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Renforcer</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 les capacités des familles agricoles dans la </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gestion et la conservation des semences</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 </a:t>
          </a:r>
          <a:r>
            <a:rPr lang="fr-CH" sz="1800" kern="1200" err="1">
              <a:effectLst/>
              <a:latin typeface="FiraSans-Light" panose="020B0403050000020004" pitchFamily="34" charset="0"/>
              <a:ea typeface="FiraSans-Light" panose="020B0403050000020004" pitchFamily="34" charset="0"/>
              <a:cs typeface="Times New Roman" panose="02020603050405020304" pitchFamily="18" charset="0"/>
            </a:rPr>
            <a:t>criollas</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a:t>
          </a:r>
          <a:endParaRPr lang="en-US" sz="1800" kern="1200">
            <a:latin typeface="FiraSans-Light" panose="020B0403050000020004" pitchFamily="34" charset="0"/>
            <a:ea typeface="FiraSans-Light" panose="020B0403050000020004" pitchFamily="34" charset="0"/>
          </a:endParaRPr>
        </a:p>
      </dsp:txBody>
      <dsp:txXfrm>
        <a:off x="1113336" y="411"/>
        <a:ext cx="7284991" cy="963927"/>
      </dsp:txXfrm>
    </dsp:sp>
    <dsp:sp modelId="{4331C392-5A4C-43F4-B20E-9A83E732C8A9}">
      <dsp:nvSpPr>
        <dsp:cNvPr id="0" name=""/>
        <dsp:cNvSpPr/>
      </dsp:nvSpPr>
      <dsp:spPr>
        <a:xfrm>
          <a:off x="0" y="1205321"/>
          <a:ext cx="8398328" cy="9639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B147D1-631C-4DF2-9592-E9972E24A39D}">
      <dsp:nvSpPr>
        <dsp:cNvPr id="0" name=""/>
        <dsp:cNvSpPr/>
      </dsp:nvSpPr>
      <dsp:spPr>
        <a:xfrm>
          <a:off x="291588" y="1422204"/>
          <a:ext cx="530160" cy="5301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85C381-EE8C-43FA-BEC3-39ACF8489E6B}">
      <dsp:nvSpPr>
        <dsp:cNvPr id="0" name=""/>
        <dsp:cNvSpPr/>
      </dsp:nvSpPr>
      <dsp:spPr>
        <a:xfrm>
          <a:off x="1113336" y="1205321"/>
          <a:ext cx="7284991" cy="963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16" tIns="102016" rIns="102016" bIns="102016" numCol="1" spcCol="1270" anchor="ctr" anchorCtr="0">
          <a:noAutofit/>
        </a:bodyPr>
        <a:lstStyle/>
        <a:p>
          <a:pPr marL="0" lvl="0" indent="0" algn="l" defTabSz="800100">
            <a:lnSpc>
              <a:spcPct val="100000"/>
            </a:lnSpc>
            <a:spcBef>
              <a:spcPct val="0"/>
            </a:spcBef>
            <a:spcAft>
              <a:spcPct val="35000"/>
            </a:spcAft>
            <a:buNone/>
          </a:pP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2. </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Promouvoir</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 la production </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agroécologique</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 et la </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défense des droits</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 des agriculteurs et agricultrices.</a:t>
          </a:r>
          <a:endParaRPr lang="en-US" sz="1800" kern="1200">
            <a:latin typeface="FiraSans-Light" panose="020B0403050000020004" pitchFamily="34" charset="0"/>
            <a:ea typeface="FiraSans-Light" panose="020B0403050000020004" pitchFamily="34" charset="0"/>
          </a:endParaRPr>
        </a:p>
      </dsp:txBody>
      <dsp:txXfrm>
        <a:off x="1113336" y="1205321"/>
        <a:ext cx="7284991" cy="963927"/>
      </dsp:txXfrm>
    </dsp:sp>
    <dsp:sp modelId="{16F5E620-77BE-4C88-9F91-D377248D46AA}">
      <dsp:nvSpPr>
        <dsp:cNvPr id="0" name=""/>
        <dsp:cNvSpPr/>
      </dsp:nvSpPr>
      <dsp:spPr>
        <a:xfrm>
          <a:off x="0" y="2410230"/>
          <a:ext cx="8398328" cy="96392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BC24D3-1231-4FDB-ABC3-E386F53C06AF}">
      <dsp:nvSpPr>
        <dsp:cNvPr id="0" name=""/>
        <dsp:cNvSpPr/>
      </dsp:nvSpPr>
      <dsp:spPr>
        <a:xfrm>
          <a:off x="291588" y="2627114"/>
          <a:ext cx="530160" cy="5301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FE5AB1-808D-4731-AB59-C348A00FB7D0}">
      <dsp:nvSpPr>
        <dsp:cNvPr id="0" name=""/>
        <dsp:cNvSpPr/>
      </dsp:nvSpPr>
      <dsp:spPr>
        <a:xfrm>
          <a:off x="1113336" y="2410230"/>
          <a:ext cx="7284991" cy="9639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016" tIns="102016" rIns="102016" bIns="102016" numCol="1" spcCol="1270" anchor="ctr" anchorCtr="0">
          <a:noAutofit/>
        </a:bodyPr>
        <a:lstStyle/>
        <a:p>
          <a:pPr marL="0" lvl="0" indent="0" algn="l" defTabSz="800100">
            <a:lnSpc>
              <a:spcPct val="100000"/>
            </a:lnSpc>
            <a:spcBef>
              <a:spcPct val="0"/>
            </a:spcBef>
            <a:spcAft>
              <a:spcPct val="35000"/>
            </a:spcAft>
            <a:buNone/>
          </a:pP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3.</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Encourager</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 la </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participation active </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des communautés dans la </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gestion des ressources </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agricoles et la </a:t>
          </a:r>
          <a:r>
            <a:rPr lang="fr-CH" sz="1800" b="1" kern="1200">
              <a:effectLst/>
              <a:latin typeface="FiraSans-Light" panose="020B0403050000020004" pitchFamily="34" charset="0"/>
              <a:ea typeface="FiraSans-Light" panose="020B0403050000020004" pitchFamily="34" charset="0"/>
              <a:cs typeface="Times New Roman" panose="02020603050405020304" pitchFamily="18" charset="0"/>
            </a:rPr>
            <a:t>commercialisation locale</a:t>
          </a:r>
          <a:r>
            <a:rPr lang="fr-CH" sz="1800" kern="1200">
              <a:effectLst/>
              <a:latin typeface="FiraSans-Light" panose="020B0403050000020004" pitchFamily="34" charset="0"/>
              <a:ea typeface="FiraSans-Light" panose="020B0403050000020004" pitchFamily="34" charset="0"/>
              <a:cs typeface="Times New Roman" panose="02020603050405020304" pitchFamily="18" charset="0"/>
            </a:rPr>
            <a:t>.</a:t>
          </a:r>
          <a:endParaRPr lang="en-US" sz="1800" kern="1200">
            <a:latin typeface="FiraSans-Light" panose="020B0403050000020004" pitchFamily="34" charset="0"/>
            <a:ea typeface="FiraSans-Light" panose="020B0403050000020004" pitchFamily="34" charset="0"/>
          </a:endParaRPr>
        </a:p>
      </dsp:txBody>
      <dsp:txXfrm>
        <a:off x="1113336" y="2410230"/>
        <a:ext cx="7284991" cy="963927"/>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3F4FDBEB-5636-A04F-B27B-2E016EA5746B}"/>
              </a:ext>
            </a:extLst>
          </p:cNvPr>
          <p:cNvSpPr txBox="1">
            <a:spLocks noChangeArrowheads="1"/>
          </p:cNvSpPr>
          <p:nvPr/>
        </p:nvSpPr>
        <p:spPr bwMode="auto">
          <a:xfrm>
            <a:off x="438287" y="9300903"/>
            <a:ext cx="4461530" cy="51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0" tIns="0" rIns="0" bIns="0" numCol="1" anchor="b" anchorCtr="0" compatLnSpc="1">
            <a:prstTxWarp prst="textNoShape">
              <a:avLst/>
            </a:prstTxWarp>
          </a:bodyPr>
          <a:lstStyle>
            <a:defPPr>
              <a:defRPr lang="de-DE"/>
            </a:defPPr>
            <a:lvl1pPr marL="0" algn="l"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ltLang="x-none" sz="800">
                <a:latin typeface="Arial" panose="020B0604020202020204" pitchFamily="34" charset="0"/>
              </a:rPr>
              <a:t>© Klimagerechtigkeit – jetzt!  sehen-und-</a:t>
            </a:r>
            <a:r>
              <a:rPr lang="de-DE" altLang="x-none" sz="800" err="1">
                <a:latin typeface="Arial" panose="020B0604020202020204" pitchFamily="34" charset="0"/>
              </a:rPr>
              <a:t>handeln.ch</a:t>
            </a:r>
            <a:endParaRPr lang="de-DE" altLang="x-none" sz="800">
              <a:latin typeface="Arial" panose="020B0604020202020204" pitchFamily="34" charset="0"/>
            </a:endParaRPr>
          </a:p>
        </p:txBody>
      </p:sp>
      <p:sp>
        <p:nvSpPr>
          <p:cNvPr id="7" name="Rectangle 5">
            <a:extLst>
              <a:ext uri="{FF2B5EF4-FFF2-40B4-BE49-F238E27FC236}">
                <a16:creationId xmlns:a16="http://schemas.microsoft.com/office/drawing/2014/main" id="{085779B9-05A1-874F-BD4C-AB6BC4881D20}"/>
              </a:ext>
            </a:extLst>
          </p:cNvPr>
          <p:cNvSpPr txBox="1">
            <a:spLocks noChangeArrowheads="1"/>
          </p:cNvSpPr>
          <p:nvPr/>
        </p:nvSpPr>
        <p:spPr bwMode="auto">
          <a:xfrm>
            <a:off x="3337838" y="9300903"/>
            <a:ext cx="2950823" cy="5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defPPr>
              <a:defRPr lang="de-DE"/>
            </a:defPPr>
            <a:lvl1pPr marL="0" algn="r" defTabSz="941388" rtl="0" eaLnBrk="1" latinLnBrk="0" hangingPunct="1">
              <a:buClrTx/>
              <a:buFontTx/>
              <a:buNone/>
              <a:defRPr sz="1300" kern="1200">
                <a:solidFill>
                  <a:schemeClr val="tx1"/>
                </a:solidFill>
                <a:latin typeface="Times New Roman" charset="0"/>
                <a:ea typeface="ＭＳ Ｐゴシック" charset="-128"/>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30DF693-DA29-497A-976A-BF57439F93AF}" type="slidenum">
              <a:rPr lang="de-CH" altLang="x-none" sz="800">
                <a:latin typeface="Arial" panose="020B0604020202020204" pitchFamily="34" charset="0"/>
              </a:rPr>
              <a:pPr>
                <a:defRPr/>
              </a:pPr>
              <a:t>‹N°›</a:t>
            </a:fld>
            <a:endParaRPr lang="de-CH" altLang="x-none" sz="800">
              <a:latin typeface="Arial" panose="020B0604020202020204" pitchFamily="34" charset="0"/>
            </a:endParaRPr>
          </a:p>
        </p:txBody>
      </p:sp>
      <p:pic>
        <p:nvPicPr>
          <p:cNvPr id="8" name="Grafik 7">
            <a:extLst>
              <a:ext uri="{FF2B5EF4-FFF2-40B4-BE49-F238E27FC236}">
                <a16:creationId xmlns:a16="http://schemas.microsoft.com/office/drawing/2014/main" id="{50B99179-6251-1044-9DBF-255ED38ED40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352101" y="2"/>
            <a:ext cx="2140439" cy="1023970"/>
          </a:xfrm>
          <a:prstGeom prst="rect">
            <a:avLst/>
          </a:prstGeom>
        </p:spPr>
      </p:pic>
      <p:cxnSp>
        <p:nvCxnSpPr>
          <p:cNvPr id="9" name="Gerade Verbindung 8">
            <a:extLst>
              <a:ext uri="{FF2B5EF4-FFF2-40B4-BE49-F238E27FC236}">
                <a16:creationId xmlns:a16="http://schemas.microsoft.com/office/drawing/2014/main" id="{2461DF77-7BB6-E644-BC77-835588D70C7C}"/>
              </a:ext>
            </a:extLst>
          </p:cNvPr>
          <p:cNvCxnSpPr>
            <a:cxnSpLocks/>
          </p:cNvCxnSpPr>
          <p:nvPr/>
        </p:nvCxnSpPr>
        <p:spPr>
          <a:xfrm>
            <a:off x="460762" y="844172"/>
            <a:ext cx="5866294"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cxnSp>
        <p:nvCxnSpPr>
          <p:cNvPr id="10" name="Gerade Verbindung 9">
            <a:extLst>
              <a:ext uri="{FF2B5EF4-FFF2-40B4-BE49-F238E27FC236}">
                <a16:creationId xmlns:a16="http://schemas.microsoft.com/office/drawing/2014/main" id="{A5929210-A7E1-104F-AD80-EEE950DF4DBB}"/>
              </a:ext>
            </a:extLst>
          </p:cNvPr>
          <p:cNvCxnSpPr>
            <a:cxnSpLocks/>
          </p:cNvCxnSpPr>
          <p:nvPr/>
        </p:nvCxnSpPr>
        <p:spPr>
          <a:xfrm>
            <a:off x="460762" y="9589675"/>
            <a:ext cx="5866294" cy="0"/>
          </a:xfrm>
          <a:prstGeom prst="line">
            <a:avLst/>
          </a:prstGeom>
          <a:ln w="6350">
            <a:solidFill>
              <a:srgbClr val="E00032"/>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43FB68F-0D7F-C141-858A-05098C55AFDB}"/>
              </a:ext>
            </a:extLst>
          </p:cNvPr>
          <p:cNvSpPr>
            <a:spLocks noGrp="1" noChangeArrowheads="1"/>
          </p:cNvSpPr>
          <p:nvPr>
            <p:ph type="hdr" sz="quarter"/>
          </p:nvPr>
        </p:nvSpPr>
        <p:spPr bwMode="auto">
          <a:xfrm>
            <a:off x="1" y="0"/>
            <a:ext cx="2950824" cy="49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980" tIns="45490" rIns="90980" bIns="45490" numCol="1" anchor="t" anchorCtr="0" compatLnSpc="1">
            <a:prstTxWarp prst="textNoShape">
              <a:avLst/>
            </a:prstTxWarp>
          </a:bodyPr>
          <a:lstStyle>
            <a:lvl1pPr defTabSz="909381" eaLnBrk="1" hangingPunct="1">
              <a:buClrTx/>
              <a:buFontTx/>
              <a:buNone/>
              <a:defRPr sz="1300">
                <a:latin typeface="Times New Roman" charset="0"/>
                <a:ea typeface="ＭＳ Ｐゴシック" charset="-128"/>
              </a:defRPr>
            </a:lvl1pPr>
          </a:lstStyle>
          <a:p>
            <a:pPr>
              <a:defRPr/>
            </a:pPr>
            <a:endParaRPr lang="de-DE" altLang="x-none"/>
          </a:p>
        </p:txBody>
      </p:sp>
      <p:sp>
        <p:nvSpPr>
          <p:cNvPr id="13315" name="Rectangle 3">
            <a:extLst>
              <a:ext uri="{FF2B5EF4-FFF2-40B4-BE49-F238E27FC236}">
                <a16:creationId xmlns:a16="http://schemas.microsoft.com/office/drawing/2014/main" id="{40775AF5-D638-7042-8613-F39F9C6F4B83}"/>
              </a:ext>
            </a:extLst>
          </p:cNvPr>
          <p:cNvSpPr>
            <a:spLocks noGrp="1" noChangeArrowheads="1"/>
          </p:cNvSpPr>
          <p:nvPr>
            <p:ph type="dt" idx="1"/>
          </p:nvPr>
        </p:nvSpPr>
        <p:spPr bwMode="auto">
          <a:xfrm>
            <a:off x="3854790" y="0"/>
            <a:ext cx="2950823" cy="49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980" tIns="45490" rIns="90980" bIns="45490" numCol="1" anchor="t" anchorCtr="0" compatLnSpc="1">
            <a:prstTxWarp prst="textNoShape">
              <a:avLst/>
            </a:prstTxWarp>
          </a:bodyPr>
          <a:lstStyle>
            <a:lvl1pPr algn="r" defTabSz="909381" eaLnBrk="1" hangingPunct="1">
              <a:buClrTx/>
              <a:buFontTx/>
              <a:buNone/>
              <a:defRPr sz="1300">
                <a:latin typeface="Times New Roman" charset="0"/>
                <a:ea typeface="ＭＳ Ｐゴシック" charset="-128"/>
              </a:defRPr>
            </a:lvl1pPr>
          </a:lstStyle>
          <a:p>
            <a:pPr>
              <a:defRPr/>
            </a:pPr>
            <a:endParaRPr lang="de-DE" altLang="x-none"/>
          </a:p>
        </p:txBody>
      </p:sp>
      <p:sp>
        <p:nvSpPr>
          <p:cNvPr id="3076" name="Rectangle 4"/>
          <p:cNvSpPr>
            <a:spLocks noGrp="1" noRot="1" noChangeAspect="1" noChangeArrowheads="1" noTextEdit="1"/>
          </p:cNvSpPr>
          <p:nvPr>
            <p:ph type="sldImg" idx="2"/>
          </p:nvPr>
        </p:nvSpPr>
        <p:spPr bwMode="auto">
          <a:xfrm>
            <a:off x="88900" y="746125"/>
            <a:ext cx="6630988" cy="373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7" name="Rectangle 5">
            <a:extLst>
              <a:ext uri="{FF2B5EF4-FFF2-40B4-BE49-F238E27FC236}">
                <a16:creationId xmlns:a16="http://schemas.microsoft.com/office/drawing/2014/main" id="{473F5CB3-4C8B-EB42-8D4C-109365151BAA}"/>
              </a:ext>
            </a:extLst>
          </p:cNvPr>
          <p:cNvSpPr>
            <a:spLocks noGrp="1" noChangeArrowheads="1"/>
          </p:cNvSpPr>
          <p:nvPr>
            <p:ph type="body" sz="quarter" idx="3"/>
          </p:nvPr>
        </p:nvSpPr>
        <p:spPr bwMode="auto">
          <a:xfrm>
            <a:off x="908532" y="4724489"/>
            <a:ext cx="4988551" cy="447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980" tIns="45490" rIns="90980" bIns="45490" numCol="1" anchor="t" anchorCtr="0" compatLnSpc="1">
            <a:prstTxWarp prst="textNoShape">
              <a:avLst/>
            </a:prstTxWarp>
          </a:bodyPr>
          <a:lstStyle/>
          <a:p>
            <a:pPr lvl="0"/>
            <a:r>
              <a:rPr lang="de-CH" altLang="x-none" noProof="0"/>
              <a:t>Klicken Sie, um die Formate des Vorlagentextes zu bearbeiten</a:t>
            </a:r>
          </a:p>
          <a:p>
            <a:pPr lvl="1"/>
            <a:r>
              <a:rPr lang="de-CH" altLang="x-none" noProof="0"/>
              <a:t>Zweite Ebene</a:t>
            </a:r>
          </a:p>
          <a:p>
            <a:pPr lvl="2"/>
            <a:r>
              <a:rPr lang="de-CH" altLang="x-none" noProof="0"/>
              <a:t>Dritte Ebene</a:t>
            </a:r>
          </a:p>
          <a:p>
            <a:pPr lvl="3"/>
            <a:r>
              <a:rPr lang="de-CH" altLang="x-none" noProof="0"/>
              <a:t>Vierte Ebene</a:t>
            </a:r>
          </a:p>
          <a:p>
            <a:pPr lvl="4"/>
            <a:r>
              <a:rPr lang="de-CH" altLang="x-none" noProof="0"/>
              <a:t>Fünfte Ebene</a:t>
            </a:r>
          </a:p>
        </p:txBody>
      </p:sp>
      <p:sp>
        <p:nvSpPr>
          <p:cNvPr id="13318" name="Rectangle 6">
            <a:extLst>
              <a:ext uri="{FF2B5EF4-FFF2-40B4-BE49-F238E27FC236}">
                <a16:creationId xmlns:a16="http://schemas.microsoft.com/office/drawing/2014/main" id="{D23798E7-6ED6-F243-9649-9AF1989EC77F}"/>
              </a:ext>
            </a:extLst>
          </p:cNvPr>
          <p:cNvSpPr>
            <a:spLocks noGrp="1" noChangeArrowheads="1"/>
          </p:cNvSpPr>
          <p:nvPr>
            <p:ph type="ftr" sz="quarter" idx="4"/>
          </p:nvPr>
        </p:nvSpPr>
        <p:spPr bwMode="auto">
          <a:xfrm>
            <a:off x="1" y="9448977"/>
            <a:ext cx="2950824" cy="49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980" tIns="45490" rIns="90980" bIns="45490" numCol="1" anchor="b" anchorCtr="0" compatLnSpc="1">
            <a:prstTxWarp prst="textNoShape">
              <a:avLst/>
            </a:prstTxWarp>
          </a:bodyPr>
          <a:lstStyle>
            <a:lvl1pPr defTabSz="909381" eaLnBrk="1" hangingPunct="1">
              <a:buClrTx/>
              <a:buFontTx/>
              <a:buNone/>
              <a:defRPr sz="1300">
                <a:latin typeface="Times New Roman" charset="0"/>
                <a:ea typeface="ＭＳ Ｐゴシック" charset="-128"/>
              </a:defRPr>
            </a:lvl1pPr>
          </a:lstStyle>
          <a:p>
            <a:pPr>
              <a:defRPr/>
            </a:pPr>
            <a:endParaRPr lang="de-DE" altLang="x-none"/>
          </a:p>
        </p:txBody>
      </p:sp>
      <p:sp>
        <p:nvSpPr>
          <p:cNvPr id="13319" name="Rectangle 7">
            <a:extLst>
              <a:ext uri="{FF2B5EF4-FFF2-40B4-BE49-F238E27FC236}">
                <a16:creationId xmlns:a16="http://schemas.microsoft.com/office/drawing/2014/main" id="{04C21DEB-55D3-F644-845A-B4EA35DEF78A}"/>
              </a:ext>
            </a:extLst>
          </p:cNvPr>
          <p:cNvSpPr>
            <a:spLocks noGrp="1" noChangeArrowheads="1"/>
          </p:cNvSpPr>
          <p:nvPr>
            <p:ph type="sldNum" sz="quarter" idx="5"/>
          </p:nvPr>
        </p:nvSpPr>
        <p:spPr bwMode="auto">
          <a:xfrm>
            <a:off x="3854790" y="9448977"/>
            <a:ext cx="2950823" cy="495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0980" tIns="45490" rIns="90980" bIns="45490" numCol="1" anchor="b" anchorCtr="0" compatLnSpc="1">
            <a:prstTxWarp prst="textNoShape">
              <a:avLst/>
            </a:prstTxWarp>
          </a:bodyPr>
          <a:lstStyle>
            <a:lvl1pPr algn="r" defTabSz="909381" eaLnBrk="1" hangingPunct="1">
              <a:buClrTx/>
              <a:buFontTx/>
              <a:buNone/>
              <a:defRPr sz="1300">
                <a:latin typeface="Times New Roman" charset="0"/>
                <a:ea typeface="ＭＳ Ｐゴシック" charset="-128"/>
              </a:defRPr>
            </a:lvl1pPr>
          </a:lstStyle>
          <a:p>
            <a:pPr>
              <a:defRPr/>
            </a:pPr>
            <a:fld id="{31AB54B6-8CA2-4D24-9AA1-87C4ECEA1D57}" type="slidenum">
              <a:rPr lang="de-CH" altLang="x-none"/>
              <a:pPr>
                <a:defRPr/>
              </a:pPr>
              <a:t>‹N°›</a:t>
            </a:fld>
            <a:endParaRPr lang="de-CH"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ＭＳ Ｐゴシック" pitchFamily="-97" charset="-128"/>
      </a:defRPr>
    </a:lvl1pPr>
    <a:lvl2pPr marL="4572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97" charset="0"/>
        <a:ea typeface="ＭＳ Ｐゴシック" pitchFamily="-9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a:t>
            </a:fld>
            <a:endParaRPr lang="de-CH" altLang="x-none"/>
          </a:p>
        </p:txBody>
      </p:sp>
    </p:spTree>
    <p:extLst>
      <p:ext uri="{BB962C8B-B14F-4D97-AF65-F5344CB8AC3E}">
        <p14:creationId xmlns:p14="http://schemas.microsoft.com/office/powerpoint/2010/main" val="1761227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10</a:t>
            </a:fld>
            <a:endParaRPr lang="de-CH" altLang="x-none"/>
          </a:p>
        </p:txBody>
      </p:sp>
    </p:spTree>
    <p:extLst>
      <p:ext uri="{BB962C8B-B14F-4D97-AF65-F5344CB8AC3E}">
        <p14:creationId xmlns:p14="http://schemas.microsoft.com/office/powerpoint/2010/main" val="324889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11</a:t>
            </a:fld>
            <a:endParaRPr lang="de-CH" altLang="x-none"/>
          </a:p>
        </p:txBody>
      </p:sp>
    </p:spTree>
    <p:extLst>
      <p:ext uri="{BB962C8B-B14F-4D97-AF65-F5344CB8AC3E}">
        <p14:creationId xmlns:p14="http://schemas.microsoft.com/office/powerpoint/2010/main" val="3151796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t>Les deux projets que nous vous invitons à soutenir en 2025 sont </a:t>
            </a:r>
            <a:r>
              <a:rPr lang="fr-CH" b="1"/>
              <a:t>situés en Afrique </a:t>
            </a:r>
            <a:r>
              <a:rPr lang="fr-CH"/>
              <a:t>en </a:t>
            </a:r>
            <a:r>
              <a:rPr lang="fr-CH" b="1"/>
              <a:t>Amérique centrales</a:t>
            </a:r>
          </a:p>
          <a:p>
            <a:endParaRPr lang="fr-CH"/>
          </a:p>
          <a:p>
            <a:r>
              <a:rPr lang="fr-CH"/>
              <a:t>Le premier se déroule en </a:t>
            </a:r>
            <a:r>
              <a:rPr lang="fr-CH" b="1"/>
              <a:t>République Démocratique du Congo et fait partie des initiatives d’Action de Carême </a:t>
            </a:r>
            <a:r>
              <a:rPr lang="fr-CH"/>
              <a:t>, tandis que le second se déroule au </a:t>
            </a:r>
            <a:r>
              <a:rPr lang="fr-CH" b="1"/>
              <a:t>Honduras dans le cadre du programme d’action de l’EPER.</a:t>
            </a:r>
          </a:p>
          <a:p>
            <a:endParaRPr lang="fr-CH"/>
          </a:p>
          <a:p>
            <a:r>
              <a:rPr lang="fr-CH"/>
              <a:t>Ces deux projets apportent leur soutien à des communautés confrontées, entre autres, aux effets dévastateurs de la faim. Ils les accompagnent dans la mise en place de pratiques agricoles durables, visant à garantir une alimentation saine, diversifiée et suffisante pour toutes et tous.</a:t>
            </a:r>
          </a:p>
          <a:p>
            <a:endParaRPr lang="de-CH">
              <a:latin typeface="+mn-lt"/>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12</a:t>
            </a:fld>
            <a:endParaRPr lang="de-CH" altLang="x-none"/>
          </a:p>
        </p:txBody>
      </p:sp>
    </p:spTree>
    <p:extLst>
      <p:ext uri="{BB962C8B-B14F-4D97-AF65-F5344CB8AC3E}">
        <p14:creationId xmlns:p14="http://schemas.microsoft.com/office/powerpoint/2010/main" val="3640346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fr-CH">
                <a:latin typeface="Times New Roman"/>
                <a:ea typeface="ＭＳ Ｐゴシック"/>
                <a:cs typeface="Times New Roman"/>
              </a:rPr>
              <a:t>La situation en République Démocratique du Congo (RDC) est extrêmement grave, notamment en</a:t>
            </a:r>
            <a:r>
              <a:rPr lang="fr-CH" b="1">
                <a:latin typeface="Times New Roman"/>
                <a:ea typeface="ＭＳ Ｐゴシック"/>
                <a:cs typeface="Times New Roman"/>
              </a:rPr>
              <a:t> raison du conflit armé</a:t>
            </a:r>
            <a:r>
              <a:rPr lang="fr-CH">
                <a:latin typeface="Times New Roman"/>
                <a:ea typeface="ＭＳ Ｐゴシック"/>
                <a:cs typeface="Times New Roman"/>
              </a:rPr>
              <a:t> qui persiste, particulièrement dans l'est du pays. Depuis 2023, cette crise de protection s'est intensifiée, faisant de la RDC l'une des régions les plus touchées par la violence et l'insécurité dans le monde.</a:t>
            </a:r>
            <a:endParaRPr lang="fr-FR">
              <a:latin typeface="Times New Roman"/>
              <a:ea typeface="ＭＳ Ｐゴシック"/>
              <a:cs typeface="Times New Roman"/>
            </a:endParaRPr>
          </a:p>
          <a:p>
            <a:pPr>
              <a:defRPr/>
            </a:pPr>
            <a:endParaRPr lang="fr-CH">
              <a:latin typeface="Times New Roman"/>
              <a:ea typeface="ＭＳ Ｐゴシック"/>
              <a:cs typeface="Times New Roman"/>
            </a:endParaRPr>
          </a:p>
          <a:p>
            <a:pPr>
              <a:defRPr/>
            </a:pPr>
            <a:r>
              <a:rPr lang="fr-CH">
                <a:latin typeface="Times New Roman"/>
                <a:ea typeface="ＭＳ Ｐゴシック"/>
                <a:cs typeface="Times New Roman"/>
              </a:rPr>
              <a:t>En</a:t>
            </a:r>
            <a:r>
              <a:rPr lang="fr-CH" b="1">
                <a:latin typeface="Times New Roman"/>
                <a:ea typeface="ＭＳ Ｐゴシック"/>
                <a:cs typeface="Times New Roman"/>
              </a:rPr>
              <a:t> 2024, plus de 25,4 millions de personnes</a:t>
            </a:r>
            <a:r>
              <a:rPr lang="fr-CH">
                <a:latin typeface="Times New Roman"/>
                <a:ea typeface="ＭＳ Ｐゴシック"/>
                <a:cs typeface="Times New Roman"/>
              </a:rPr>
              <a:t>, soit un quart de la population, ont besoin d'aide humanitaire, avec les besoins les plus urgents concentrés dans les provinces de l'est. </a:t>
            </a:r>
            <a:r>
              <a:rPr lang="fr-CH" b="1">
                <a:latin typeface="Times New Roman"/>
                <a:ea typeface="ＭＳ Ｐゴシック"/>
                <a:cs typeface="Times New Roman"/>
              </a:rPr>
              <a:t>À la fin de l'année 2023, plus de 9,6 millions de personnes étaient déplacées, incluant 6,5 millions de déplacés internes,</a:t>
            </a:r>
            <a:r>
              <a:rPr lang="fr-CH">
                <a:latin typeface="Times New Roman"/>
                <a:ea typeface="ＭＳ Ｐゴシック"/>
                <a:cs typeface="Times New Roman"/>
              </a:rPr>
              <a:t> </a:t>
            </a:r>
            <a:r>
              <a:rPr lang="fr-CH" b="1">
                <a:latin typeface="Times New Roman"/>
                <a:ea typeface="ＭＳ Ｐゴシック"/>
                <a:cs typeface="Times New Roman"/>
              </a:rPr>
              <a:t>2,6 millions de retournés et 527 000 réfugiés, </a:t>
            </a:r>
            <a:r>
              <a:rPr lang="fr-CH">
                <a:latin typeface="Times New Roman"/>
                <a:ea typeface="ＭＳ Ｐゴシック"/>
                <a:cs typeface="Times New Roman"/>
              </a:rPr>
              <a:t>ce qui fait de la crise des déplacés en RDC l'une des plus importantes au monde, après le Soudan.</a:t>
            </a:r>
          </a:p>
          <a:p>
            <a:pPr>
              <a:defRPr/>
            </a:pPr>
            <a:endParaRPr lang="fr-CH">
              <a:latin typeface="Times New Roman"/>
              <a:ea typeface="ＭＳ Ｐゴシック"/>
              <a:cs typeface="Times New Roman"/>
            </a:endParaRPr>
          </a:p>
          <a:p>
            <a:pPr>
              <a:defRPr/>
            </a:pPr>
            <a:r>
              <a:rPr lang="fr-CH">
                <a:latin typeface="Times New Roman"/>
                <a:ea typeface="ＭＳ Ｐゴシック"/>
                <a:cs typeface="Times New Roman"/>
              </a:rPr>
              <a:t>Les épidémies, en particulier le choléra, se sont largement propagées, avec</a:t>
            </a:r>
            <a:r>
              <a:rPr lang="fr-CH" b="1">
                <a:latin typeface="Times New Roman"/>
                <a:ea typeface="ＭＳ Ｐゴシック"/>
                <a:cs typeface="Times New Roman"/>
              </a:rPr>
              <a:t> 50 000 cas suspects et 470 décès enregistrés en 2023, </a:t>
            </a:r>
            <a:r>
              <a:rPr lang="fr-CH">
                <a:latin typeface="Times New Roman"/>
                <a:ea typeface="ＭＳ Ｐゴシック"/>
                <a:cs typeface="Times New Roman"/>
              </a:rPr>
              <a:t>la situation la plus grave depuis 2017. La rougeole a également frappé plus durement en 2023, avec plus de 320 000 cas et plus de 6 000 morts, contre 146 000 cas et 1 800 morts en 2022.</a:t>
            </a:r>
          </a:p>
          <a:p>
            <a:pPr>
              <a:defRPr/>
            </a:pPr>
            <a:endParaRPr lang="fr-CH">
              <a:latin typeface="Times New Roman"/>
              <a:ea typeface="ＭＳ Ｐゴシック"/>
              <a:cs typeface="Times New Roman"/>
            </a:endParaRPr>
          </a:p>
          <a:p>
            <a:pPr>
              <a:defRPr/>
            </a:pPr>
            <a:r>
              <a:rPr lang="fr-CH">
                <a:latin typeface="Times New Roman"/>
                <a:ea typeface="ＭＳ Ｐゴシック"/>
                <a:cs typeface="Times New Roman"/>
              </a:rPr>
              <a:t>Les chocs climatiques aggravent la situation des populations vulnérables</a:t>
            </a:r>
            <a:r>
              <a:rPr lang="fr-CH" b="1">
                <a:latin typeface="Times New Roman"/>
                <a:ea typeface="ＭＳ Ｐゴシック"/>
                <a:cs typeface="Times New Roman"/>
              </a:rPr>
              <a:t>, avec des pluies torrentielles et des inondations de rivières qui ont affecté environ 2,1 millions de Congolais et causé 300 décès entre mi-novembre 2023 et janvier 2024.</a:t>
            </a:r>
          </a:p>
          <a:p>
            <a:pPr>
              <a:defRPr/>
            </a:pPr>
            <a:endParaRPr lang="fr-CH" b="1">
              <a:latin typeface="Times New Roman"/>
              <a:ea typeface="ＭＳ Ｐゴシック"/>
              <a:cs typeface="Times New Roman"/>
            </a:endParaRPr>
          </a:p>
          <a:p>
            <a:pPr>
              <a:defRPr/>
            </a:pPr>
            <a:r>
              <a:rPr lang="fr-CH">
                <a:latin typeface="Times New Roman"/>
                <a:ea typeface="ＭＳ Ｐゴシック"/>
                <a:cs typeface="Times New Roman"/>
              </a:rPr>
              <a:t>Les femmes et les enfants congolais sont particulièrement touchés par cette crise, leur situation précaire les exposant aux pires formes d'abus et d'exploitation, d'où un besoin urgent de renforcer leur protection et leur résilience</a:t>
            </a:r>
          </a:p>
          <a:p>
            <a:pPr defTabSz="883310">
              <a:defRPr/>
            </a:pPr>
            <a:endParaRPr lang="fr-CH">
              <a:latin typeface="+mn-lt"/>
              <a:cs typeface="Calibri"/>
            </a:endParaRPr>
          </a:p>
          <a:p>
            <a:endParaRPr lang="de-CH">
              <a:cs typeface="Times New Roman"/>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13</a:t>
            </a:fld>
            <a:endParaRPr lang="de-CH" altLang="x-none"/>
          </a:p>
        </p:txBody>
      </p:sp>
    </p:spTree>
    <p:extLst>
      <p:ext uri="{BB962C8B-B14F-4D97-AF65-F5344CB8AC3E}">
        <p14:creationId xmlns:p14="http://schemas.microsoft.com/office/powerpoint/2010/main" val="11041366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CH" b="1">
                <a:latin typeface="+mn-lt"/>
                <a:ea typeface="ＭＳ Ｐゴシック"/>
                <a:cs typeface="Calibri"/>
              </a:rPr>
              <a:t>La République </a:t>
            </a:r>
            <a:r>
              <a:rPr lang="de-CH" b="1" err="1">
                <a:latin typeface="+mn-lt"/>
                <a:ea typeface="ＭＳ Ｐゴシック"/>
                <a:cs typeface="Calibri"/>
              </a:rPr>
              <a:t>Démocratique</a:t>
            </a:r>
            <a:r>
              <a:rPr lang="de-CH" b="1">
                <a:latin typeface="+mn-lt"/>
                <a:ea typeface="ＭＳ Ｐゴシック"/>
                <a:cs typeface="Calibri"/>
              </a:rPr>
              <a:t> du </a:t>
            </a:r>
            <a:r>
              <a:rPr lang="de-CH" b="1" err="1">
                <a:latin typeface="+mn-lt"/>
                <a:ea typeface="ＭＳ Ｐゴシック"/>
                <a:cs typeface="Calibri"/>
              </a:rPr>
              <a:t>Congo</a:t>
            </a:r>
            <a:r>
              <a:rPr lang="de-CH" b="1">
                <a:latin typeface="+mn-lt"/>
                <a:ea typeface="ＭＳ Ｐゴシック"/>
                <a:cs typeface="Calibri"/>
              </a:rPr>
              <a:t> (RDC)</a:t>
            </a:r>
          </a:p>
          <a:p>
            <a:r>
              <a:rPr lang="fr-CH">
                <a:latin typeface="+mn-lt"/>
                <a:ea typeface="ＭＳ Ｐゴシック"/>
                <a:cs typeface="Calibri"/>
              </a:rPr>
              <a:t>Comme la majeure partie des pays d’Afrique centrale, le Congo a un climat tropical propice à l’agriculture: Il dispose par ailleurs d’un fort potentiel de plus de 10 millions de terres arables cultivables. Toutefois on peut constater paradoxalement que le droit à l'alimentation n'est pas garanti sur l'ensemble du pays et que beaucoup de populations rurales font face la faim et à la malnutrition. </a:t>
            </a:r>
            <a:endParaRPr lang="fr-CH">
              <a:latin typeface="+mn-lt"/>
              <a:cs typeface="Calibri"/>
            </a:endParaRPr>
          </a:p>
          <a:p>
            <a:endParaRPr lang="de-CH">
              <a:latin typeface="+mn-lt"/>
            </a:endParaRPr>
          </a:p>
          <a:p>
            <a:r>
              <a:rPr lang="de-CH" b="1" u="sng" err="1">
                <a:latin typeface="+mn-lt"/>
                <a:ea typeface="ＭＳ Ｐゴシック"/>
                <a:cs typeface="Calibri"/>
              </a:rPr>
              <a:t>Quelques</a:t>
            </a:r>
            <a:r>
              <a:rPr lang="de-CH" b="1" u="sng">
                <a:latin typeface="+mn-lt"/>
                <a:ea typeface="ＭＳ Ｐゴシック"/>
                <a:cs typeface="Calibri"/>
              </a:rPr>
              <a:t> </a:t>
            </a:r>
            <a:r>
              <a:rPr lang="de-CH" b="1" u="sng" err="1">
                <a:latin typeface="+mn-lt"/>
                <a:ea typeface="ＭＳ Ｐゴシック"/>
                <a:cs typeface="Calibri"/>
              </a:rPr>
              <a:t>données</a:t>
            </a:r>
            <a:r>
              <a:rPr lang="de-CH" b="1" u="sng">
                <a:latin typeface="+mn-lt"/>
                <a:ea typeface="ＭＳ Ｐゴシック"/>
                <a:cs typeface="Calibri"/>
              </a:rPr>
              <a:t> :</a:t>
            </a:r>
          </a:p>
          <a:p>
            <a:pPr marL="165621" indent="-165621" defTabSz="883310">
              <a:buFont typeface="Arial"/>
              <a:buChar char="•"/>
              <a:defRPr/>
            </a:pPr>
            <a:r>
              <a:rPr lang="fr-CH">
                <a:latin typeface="+mn-lt"/>
                <a:ea typeface="ＭＳ Ｐゴシック"/>
                <a:cs typeface="Calibri"/>
              </a:rPr>
              <a:t>Indépendance en 1960</a:t>
            </a:r>
          </a:p>
          <a:p>
            <a:pPr marL="165621" indent="-165621">
              <a:buFont typeface="Arial"/>
              <a:buChar char="•"/>
            </a:pPr>
            <a:r>
              <a:rPr lang="fr-CH">
                <a:latin typeface="+mn-lt"/>
                <a:ea typeface="ＭＳ Ｐゴシック"/>
                <a:cs typeface="Calibri"/>
              </a:rPr>
              <a:t>113 millions d’</a:t>
            </a:r>
            <a:r>
              <a:rPr lang="fr-CH" err="1">
                <a:latin typeface="+mn-lt"/>
                <a:ea typeface="ＭＳ Ｐゴシック"/>
                <a:cs typeface="Calibri"/>
              </a:rPr>
              <a:t>habitant.e.s</a:t>
            </a:r>
            <a:r>
              <a:rPr lang="fr-CH">
                <a:latin typeface="+mn-lt"/>
                <a:ea typeface="ＭＳ Ｐゴシック"/>
                <a:cs typeface="Calibri"/>
              </a:rPr>
              <a:t> (8.6 millions en Suisse!) </a:t>
            </a:r>
          </a:p>
          <a:p>
            <a:pPr marL="165621" indent="-165621">
              <a:buFont typeface="Arial"/>
              <a:buChar char="•"/>
            </a:pPr>
            <a:r>
              <a:rPr lang="fr-CH">
                <a:latin typeface="+mn-lt"/>
                <a:ea typeface="ＭＳ Ｐゴシック"/>
                <a:cs typeface="Calibri"/>
              </a:rPr>
              <a:t>Densité: 42 habitants /</a:t>
            </a:r>
            <a:r>
              <a:rPr lang="fr-CH" b="0" i="0">
                <a:solidFill>
                  <a:srgbClr val="333333"/>
                </a:solidFill>
                <a:effectLst/>
                <a:latin typeface="noto_sans"/>
                <a:ea typeface="ＭＳ Ｐゴシック"/>
              </a:rPr>
              <a:t>km² </a:t>
            </a:r>
          </a:p>
          <a:p>
            <a:pPr marL="165621" indent="-165621">
              <a:buFont typeface="Arial"/>
              <a:buChar char="•"/>
            </a:pPr>
            <a:r>
              <a:rPr lang="fr-CH">
                <a:latin typeface="+mn-lt"/>
                <a:ea typeface="ＭＳ Ｐゴシック"/>
                <a:cs typeface="Calibri"/>
              </a:rPr>
              <a:t>Superficie de </a:t>
            </a:r>
            <a:r>
              <a:rPr lang="fr-CH" b="0" i="0">
                <a:solidFill>
                  <a:srgbClr val="333333"/>
                </a:solidFill>
                <a:effectLst/>
                <a:latin typeface="noto_sans"/>
                <a:ea typeface="ＭＳ Ｐゴシック"/>
              </a:rPr>
              <a:t>2 345 409 km</a:t>
            </a:r>
            <a:r>
              <a:rPr lang="fr-CH" baseline="30000">
                <a:latin typeface="+mn-lt"/>
                <a:ea typeface="ＭＳ Ｐゴシック"/>
                <a:cs typeface="Calibri"/>
              </a:rPr>
              <a:t>2</a:t>
            </a:r>
            <a:r>
              <a:rPr lang="fr-CH">
                <a:latin typeface="+mn-lt"/>
                <a:ea typeface="ＭＳ Ｐゴシック"/>
                <a:cs typeface="Calibri"/>
              </a:rPr>
              <a:t> (57 fois la Suisse!) et 2</a:t>
            </a:r>
            <a:r>
              <a:rPr lang="fr-CH" baseline="30000">
                <a:latin typeface="+mn-lt"/>
                <a:ea typeface="ＭＳ Ｐゴシック"/>
                <a:cs typeface="Calibri"/>
              </a:rPr>
              <a:t>ème</a:t>
            </a:r>
            <a:r>
              <a:rPr lang="fr-CH">
                <a:latin typeface="+mn-lt"/>
                <a:ea typeface="ＭＳ Ｐゴシック"/>
                <a:cs typeface="Calibri"/>
              </a:rPr>
              <a:t> pays le plus grand en Afrique.</a:t>
            </a:r>
          </a:p>
          <a:p>
            <a:pPr marL="165621" indent="-165621">
              <a:buFont typeface="Arial"/>
              <a:buChar char="•"/>
            </a:pPr>
            <a:r>
              <a:rPr lang="fr-CH">
                <a:latin typeface="+mn-lt"/>
                <a:ea typeface="ＭＳ Ｐゴシック"/>
                <a:cs typeface="Calibri"/>
              </a:rPr>
              <a:t>IDH (indice de développement humain) : </a:t>
            </a:r>
            <a:r>
              <a:rPr lang="fr-CH" b="0" i="0">
                <a:solidFill>
                  <a:srgbClr val="333333"/>
                </a:solidFill>
                <a:effectLst/>
                <a:latin typeface="noto_sans"/>
                <a:ea typeface="ＭＳ Ｐゴシック"/>
              </a:rPr>
              <a:t>179e sur 187 (PNUD, 2022)</a:t>
            </a:r>
            <a:r>
              <a:rPr lang="fr-CH">
                <a:latin typeface="+mn-lt"/>
                <a:ea typeface="ＭＳ Ｐゴシック"/>
                <a:cs typeface="Calibri"/>
              </a:rPr>
              <a:t>-&gt; pauvreté généralisée car plus de 75% de la population vit sous le seuil de la pauvreté.</a:t>
            </a:r>
          </a:p>
          <a:p>
            <a:pPr marL="165621" indent="-165621">
              <a:lnSpc>
                <a:spcPct val="90000"/>
              </a:lnSpc>
              <a:spcBef>
                <a:spcPts val="725"/>
              </a:spcBef>
              <a:spcAft>
                <a:spcPts val="0"/>
              </a:spcAft>
              <a:buFont typeface="Arial"/>
              <a:buChar char="•"/>
            </a:pPr>
            <a:endParaRPr lang="fr-CH">
              <a:latin typeface="Times New Roman"/>
              <a:ea typeface="ＭＳ Ｐゴシック"/>
              <a:cs typeface="Times New Roman"/>
            </a:endParaRPr>
          </a:p>
          <a:p>
            <a:endParaRPr lang="fr-CH">
              <a:latin typeface="+mn-lt"/>
              <a:ea typeface="ＭＳ Ｐゴシック"/>
              <a:cs typeface="Calibri"/>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14</a:t>
            </a:fld>
            <a:endParaRPr lang="de-CH" altLang="x-none"/>
          </a:p>
        </p:txBody>
      </p:sp>
    </p:spTree>
    <p:extLst>
      <p:ext uri="{BB962C8B-B14F-4D97-AF65-F5344CB8AC3E}">
        <p14:creationId xmlns:p14="http://schemas.microsoft.com/office/powerpoint/2010/main" val="3086958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atin typeface="Times New Roman"/>
                <a:ea typeface="ＭＳ Ｐゴシック"/>
                <a:cs typeface="Times New Roman"/>
              </a:rPr>
              <a:t>Les organisations partenaires d’Action de Carême proposent, entre autres, </a:t>
            </a:r>
            <a:r>
              <a:rPr lang="fr-CH" b="1">
                <a:latin typeface="Times New Roman"/>
                <a:ea typeface="ＭＳ Ｐゴシック"/>
                <a:cs typeface="Times New Roman"/>
              </a:rPr>
              <a:t>des formations en agroécologie</a:t>
            </a:r>
            <a:r>
              <a:rPr lang="fr-CH">
                <a:latin typeface="Times New Roman"/>
                <a:ea typeface="ＭＳ Ｐゴシック"/>
                <a:cs typeface="Times New Roman"/>
              </a:rPr>
              <a:t> aux communautés rurales. </a:t>
            </a:r>
            <a:r>
              <a:rPr lang="fr-CH" b="1">
                <a:latin typeface="Times New Roman"/>
                <a:ea typeface="ＭＳ Ｐゴシック"/>
                <a:cs typeface="Times New Roman"/>
              </a:rPr>
              <a:t>Engrais organiques, semences adaptées et rotation des cultures</a:t>
            </a:r>
            <a:r>
              <a:rPr lang="fr-CH">
                <a:latin typeface="Times New Roman"/>
                <a:ea typeface="ＭＳ Ｐゴシック"/>
                <a:cs typeface="Times New Roman"/>
              </a:rPr>
              <a:t> aident à préserver la fertilité des sols et à augmenter la production. Les étangs de pêche contribuent à une alimentation équilibrée, et </a:t>
            </a:r>
            <a:r>
              <a:rPr lang="fr-CH" b="1">
                <a:latin typeface="Times New Roman"/>
                <a:ea typeface="ＭＳ Ｐゴシック"/>
                <a:cs typeface="Times New Roman"/>
              </a:rPr>
              <a:t>les groupes d’épargne renforcent la solidarité tout en favorisant l’entraide en cas de besoin</a:t>
            </a:r>
            <a:r>
              <a:rPr lang="fr-CH">
                <a:latin typeface="Times New Roman"/>
                <a:ea typeface="ＭＳ Ｐゴシック"/>
                <a:cs typeface="Times New Roman"/>
              </a:rPr>
              <a:t>. Enfin, </a:t>
            </a:r>
            <a:r>
              <a:rPr lang="fr-CH" b="1">
                <a:latin typeface="Times New Roman"/>
                <a:ea typeface="ＭＳ Ｐゴシック"/>
                <a:cs typeface="Times New Roman"/>
              </a:rPr>
              <a:t>les cours d’alphabétisation permettent aux femmes</a:t>
            </a:r>
            <a:r>
              <a:rPr lang="fr-CH">
                <a:latin typeface="Times New Roman"/>
                <a:ea typeface="ＭＳ Ｐゴシック"/>
                <a:cs typeface="Times New Roman"/>
              </a:rPr>
              <a:t> de s’impliquer dans la vie sociale.</a:t>
            </a:r>
            <a:endParaRPr lang="fr-FR">
              <a:latin typeface="Times New Roman"/>
              <a:ea typeface="ＭＳ Ｐゴシック"/>
              <a:cs typeface="Times New Roman"/>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15</a:t>
            </a:fld>
            <a:endParaRPr lang="de-CH" altLang="x-none"/>
          </a:p>
        </p:txBody>
      </p:sp>
    </p:spTree>
    <p:extLst>
      <p:ext uri="{BB962C8B-B14F-4D97-AF65-F5344CB8AC3E}">
        <p14:creationId xmlns:p14="http://schemas.microsoft.com/office/powerpoint/2010/main" val="3440511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atin typeface="Times New Roman"/>
                <a:ea typeface="ＭＳ Ｐゴシック"/>
                <a:cs typeface="Times New Roman"/>
              </a:rPr>
              <a:t>Le projet sélectionné se déroule dans la </a:t>
            </a:r>
            <a:r>
              <a:rPr lang="fr-CH" b="1">
                <a:latin typeface="Times New Roman"/>
                <a:ea typeface="ＭＳ Ｐゴシック"/>
                <a:cs typeface="Times New Roman"/>
              </a:rPr>
              <a:t>province du Sankuru</a:t>
            </a:r>
            <a:r>
              <a:rPr lang="fr-CH">
                <a:latin typeface="Times New Roman"/>
                <a:ea typeface="ＭＳ Ｐゴシック"/>
                <a:cs typeface="Times New Roman"/>
              </a:rPr>
              <a:t>, plus spécifiquement autour du village de </a:t>
            </a:r>
            <a:r>
              <a:rPr lang="fr-CH" b="1" err="1">
                <a:latin typeface="Times New Roman"/>
                <a:ea typeface="ＭＳ Ｐゴシック"/>
                <a:cs typeface="Times New Roman"/>
              </a:rPr>
              <a:t>Shaie</a:t>
            </a:r>
            <a:r>
              <a:rPr lang="fr-CH">
                <a:latin typeface="Times New Roman"/>
                <a:ea typeface="ＭＳ Ｐゴシック"/>
                <a:cs typeface="Times New Roman"/>
              </a:rPr>
              <a:t>, qui fait partie du territoire rural de </a:t>
            </a:r>
            <a:r>
              <a:rPr lang="fr-CH" b="1" err="1">
                <a:latin typeface="Times New Roman"/>
                <a:ea typeface="ＭＳ Ｐゴシック"/>
                <a:cs typeface="Times New Roman"/>
              </a:rPr>
              <a:t>Lomela</a:t>
            </a:r>
            <a:r>
              <a:rPr lang="fr-CH">
                <a:latin typeface="Times New Roman"/>
                <a:ea typeface="ＭＳ Ｐゴシック"/>
                <a:cs typeface="Times New Roman"/>
              </a:rPr>
              <a:t>. </a:t>
            </a:r>
            <a:r>
              <a:rPr lang="fr-CH" i="1">
                <a:latin typeface="Times New Roman"/>
                <a:ea typeface="ＭＳ Ｐゴシック"/>
                <a:cs typeface="Times New Roman"/>
              </a:rPr>
              <a:t>Les difficultés présentes dans cette région incluent :</a:t>
            </a:r>
            <a:endParaRPr lang="fr-FR"/>
          </a:p>
          <a:p>
            <a:endParaRPr lang="fr-CH" i="1">
              <a:latin typeface="Times New Roman"/>
              <a:ea typeface="ＭＳ Ｐゴシック"/>
              <a:cs typeface="Times New Roman"/>
            </a:endParaRPr>
          </a:p>
          <a:p>
            <a:r>
              <a:rPr lang="fr" b="1">
                <a:latin typeface="Times New Roman"/>
                <a:ea typeface="ＭＳ Ｐゴシック"/>
                <a:cs typeface="Times New Roman"/>
              </a:rPr>
              <a:t>POLITIQUE:</a:t>
            </a:r>
            <a:endParaRPr lang="fr">
              <a:latin typeface="Times New Roman"/>
              <a:ea typeface="ＭＳ Ｐゴシック"/>
              <a:cs typeface="Times New Roman"/>
            </a:endParaRPr>
          </a:p>
          <a:p>
            <a:pPr marL="165621" indent="-165621">
              <a:buFont typeface="Arial"/>
              <a:buChar char="•"/>
            </a:pPr>
            <a:r>
              <a:rPr lang="fr">
                <a:latin typeface="Times New Roman"/>
                <a:ea typeface="ＭＳ Ｐゴシック"/>
                <a:cs typeface="Times New Roman"/>
              </a:rPr>
              <a:t>L’insécurité</a:t>
            </a:r>
          </a:p>
          <a:p>
            <a:pPr marL="165621" indent="-165621">
              <a:buFont typeface="Arial"/>
              <a:buChar char="•"/>
            </a:pPr>
            <a:r>
              <a:rPr lang="fr">
                <a:latin typeface="Times New Roman"/>
                <a:ea typeface="ＭＳ Ｐゴシック"/>
                <a:cs typeface="Times New Roman"/>
              </a:rPr>
              <a:t>La corruption ;</a:t>
            </a:r>
          </a:p>
          <a:p>
            <a:pPr marL="165621" indent="-165621">
              <a:buFont typeface="Arial"/>
              <a:buChar char="•"/>
            </a:pPr>
            <a:r>
              <a:rPr lang="fr">
                <a:latin typeface="Times New Roman"/>
                <a:ea typeface="ＭＳ Ｐゴシック"/>
                <a:cs typeface="Times New Roman"/>
              </a:rPr>
              <a:t>routes de desserte agricoles délabrées</a:t>
            </a:r>
          </a:p>
          <a:p>
            <a:pPr marL="165621" indent="-165621">
              <a:buFont typeface="Arial"/>
              <a:buChar char="•"/>
            </a:pPr>
            <a:r>
              <a:rPr lang="fr">
                <a:latin typeface="Times New Roman"/>
                <a:ea typeface="ＭＳ Ｐゴシック"/>
                <a:cs typeface="Times New Roman"/>
              </a:rPr>
              <a:t>Conflits intercommunautaires ;</a:t>
            </a:r>
          </a:p>
          <a:p>
            <a:pPr marL="165621" indent="-165621">
              <a:buFont typeface="Arial"/>
              <a:buChar char="•"/>
            </a:pPr>
            <a:r>
              <a:rPr lang="fr">
                <a:latin typeface="Times New Roman"/>
                <a:ea typeface="ＭＳ Ｐゴシック"/>
                <a:cs typeface="Times New Roman"/>
              </a:rPr>
              <a:t>Absence de l’autorité de l’Etat ;</a:t>
            </a:r>
          </a:p>
          <a:p>
            <a:pPr marL="165621" indent="-165621">
              <a:buFont typeface="Arial"/>
              <a:buChar char="•"/>
            </a:pPr>
            <a:r>
              <a:rPr lang="fr">
                <a:latin typeface="Times New Roman"/>
                <a:ea typeface="ＭＳ Ｐゴシック"/>
                <a:cs typeface="Times New Roman"/>
              </a:rPr>
              <a:t>Tribalisme et clientélisme ;</a:t>
            </a:r>
          </a:p>
          <a:p>
            <a:pPr marL="165621" indent="-165621">
              <a:buFont typeface="Arial"/>
              <a:buChar char="•"/>
            </a:pPr>
            <a:r>
              <a:rPr lang="fr">
                <a:latin typeface="Times New Roman"/>
                <a:ea typeface="ＭＳ Ｐゴシック"/>
                <a:cs typeface="Times New Roman"/>
              </a:rPr>
              <a:t>Tracasserie administrative et policière</a:t>
            </a:r>
          </a:p>
          <a:p>
            <a:pPr marL="165621" indent="-165621">
              <a:buFont typeface="Arial"/>
              <a:buChar char="•"/>
            </a:pPr>
            <a:r>
              <a:rPr lang="fr">
                <a:latin typeface="Times New Roman"/>
                <a:ea typeface="ＭＳ Ｐゴシック"/>
                <a:cs typeface="Times New Roman"/>
              </a:rPr>
              <a:t>Conflits durant cette période électorale, pendant et après les élections nonobstant multiples appels à l’apaisement et au calme lancés par les autorités politico administratives et policières locales ;</a:t>
            </a:r>
          </a:p>
          <a:p>
            <a:pPr marL="165621" indent="-165621">
              <a:buFont typeface="Arial"/>
              <a:buChar char="•"/>
            </a:pPr>
            <a:r>
              <a:rPr lang="fr">
                <a:latin typeface="Times New Roman"/>
                <a:ea typeface="ＭＳ Ｐゴシック"/>
                <a:cs typeface="Times New Roman"/>
              </a:rPr>
              <a:t>Multiples barrières légales et anarchiques pour tracasser les passants.</a:t>
            </a:r>
          </a:p>
          <a:p>
            <a:r>
              <a:rPr lang="fr">
                <a:latin typeface="Times New Roman"/>
                <a:ea typeface="ＭＳ Ｐゴシック"/>
                <a:cs typeface="Times New Roman"/>
              </a:rPr>
              <a:t> </a:t>
            </a:r>
          </a:p>
          <a:p>
            <a:r>
              <a:rPr lang="fr">
                <a:latin typeface="Times New Roman"/>
                <a:ea typeface="ＭＳ Ｐゴシック"/>
                <a:cs typeface="Times New Roman"/>
              </a:rPr>
              <a:t> </a:t>
            </a:r>
          </a:p>
          <a:p>
            <a:pPr marL="165621" indent="-165621">
              <a:buFont typeface="Arial"/>
              <a:buChar char="•"/>
            </a:pPr>
            <a:r>
              <a:rPr lang="fr" b="1">
                <a:latin typeface="Times New Roman"/>
                <a:ea typeface="ＭＳ Ｐゴシック"/>
                <a:cs typeface="Times New Roman"/>
              </a:rPr>
              <a:t>ECONOMIQUE:</a:t>
            </a:r>
            <a:endParaRPr lang="fr">
              <a:latin typeface="Times New Roman"/>
              <a:ea typeface="ＭＳ Ｐゴシック"/>
              <a:cs typeface="Times New Roman"/>
            </a:endParaRPr>
          </a:p>
          <a:p>
            <a:pPr marL="165621" indent="-165621">
              <a:buFont typeface="Arial"/>
              <a:buChar char="•"/>
            </a:pPr>
            <a:endParaRPr lang="fr">
              <a:latin typeface="Times New Roman"/>
              <a:ea typeface="ＭＳ Ｐゴシック"/>
              <a:cs typeface="Times New Roman"/>
            </a:endParaRPr>
          </a:p>
          <a:p>
            <a:pPr marL="165621" indent="-165621">
              <a:buFont typeface="Arial"/>
              <a:buChar char="•"/>
            </a:pPr>
            <a:r>
              <a:rPr lang="fr">
                <a:latin typeface="Times New Roman"/>
                <a:ea typeface="ＭＳ Ｐゴシック"/>
                <a:cs typeface="Times New Roman"/>
              </a:rPr>
              <a:t>absence et pénurie d’outils aratoires pour les travaux champêtres et piscicoles</a:t>
            </a:r>
          </a:p>
          <a:p>
            <a:pPr marL="165621" indent="-165621">
              <a:buFont typeface="Arial"/>
              <a:buChar char="•"/>
            </a:pPr>
            <a:r>
              <a:rPr lang="fr">
                <a:latin typeface="Times New Roman"/>
                <a:ea typeface="ＭＳ Ｐゴシック"/>
                <a:cs typeface="Times New Roman"/>
              </a:rPr>
              <a:t>Manque de débouchés</a:t>
            </a:r>
            <a:endParaRPr lang="fr">
              <a:cs typeface="Times New Roman"/>
            </a:endParaRPr>
          </a:p>
          <a:p>
            <a:pPr marL="165621" indent="-165621">
              <a:buFont typeface="Arial"/>
              <a:buChar char="•"/>
            </a:pPr>
            <a:r>
              <a:rPr lang="fr">
                <a:latin typeface="Times New Roman"/>
                <a:ea typeface="ＭＳ Ｐゴシック"/>
                <a:cs typeface="Times New Roman"/>
              </a:rPr>
              <a:t>Absence/carence des biens des premières nécessités (savons, sels, vêtements, lotion etc.) ;</a:t>
            </a:r>
          </a:p>
          <a:p>
            <a:pPr marL="165621" indent="-165621">
              <a:buFont typeface="Arial"/>
              <a:buChar char="•"/>
            </a:pPr>
            <a:r>
              <a:rPr lang="fr">
                <a:latin typeface="Times New Roman"/>
                <a:ea typeface="ＭＳ Ｐゴシック"/>
                <a:cs typeface="Times New Roman"/>
              </a:rPr>
              <a:t>Logement peu décent ;</a:t>
            </a:r>
          </a:p>
          <a:p>
            <a:pPr marL="165621" indent="-165621">
              <a:buFont typeface="Arial"/>
              <a:buChar char="•"/>
            </a:pPr>
            <a:r>
              <a:rPr lang="fr">
                <a:latin typeface="Times New Roman"/>
                <a:ea typeface="ＭＳ Ｐゴシック"/>
                <a:cs typeface="Times New Roman"/>
              </a:rPr>
              <a:t>Routes de dessertes agricoles non et /ou moins praticables ;</a:t>
            </a:r>
          </a:p>
          <a:p>
            <a:pPr marL="165621" indent="-165621">
              <a:buFont typeface="Arial"/>
              <a:buChar char="•"/>
            </a:pPr>
            <a:r>
              <a:rPr lang="fr">
                <a:latin typeface="Times New Roman"/>
                <a:ea typeface="ＭＳ Ｐゴシック"/>
                <a:cs typeface="Times New Roman"/>
              </a:rPr>
              <a:t>Le riz, le Mais, l’arachide, le Manioc sont les seules cultures principales  et de consommation ;</a:t>
            </a:r>
          </a:p>
          <a:p>
            <a:pPr marL="165621" indent="-165621">
              <a:buFont typeface="Arial"/>
              <a:buChar char="•"/>
            </a:pPr>
            <a:r>
              <a:rPr lang="fr">
                <a:latin typeface="Times New Roman"/>
                <a:ea typeface="ＭＳ Ｐゴシック"/>
                <a:cs typeface="Times New Roman"/>
              </a:rPr>
              <a:t>Le maïs cultivé pourtant en abondance n’est principalement pas destiné à la consommation, mais plutôt à la fabricationde la boisson alcoolique locale communément appelée « LOTOKO », surconsommé dans la région et devient source non moins négligeable de revenu</a:t>
            </a:r>
          </a:p>
          <a:p>
            <a:pPr marL="165621" indent="-165621">
              <a:buFont typeface="Arial"/>
              <a:buChar char="•"/>
            </a:pPr>
            <a:r>
              <a:rPr lang="fr">
                <a:latin typeface="Times New Roman"/>
                <a:ea typeface="ＭＳ Ｐゴシック"/>
                <a:cs typeface="Times New Roman"/>
              </a:rPr>
              <a:t>Absence totale de  l’élevage des gros bétails comme les vaches, bovins et certaines espèces comme pintade, ovin etc.</a:t>
            </a:r>
          </a:p>
          <a:p>
            <a:pPr marL="165621" indent="-165621">
              <a:buFont typeface="Arial"/>
              <a:buChar char="•"/>
            </a:pPr>
            <a:r>
              <a:rPr lang="fr">
                <a:latin typeface="Times New Roman"/>
                <a:ea typeface="ＭＳ Ｐゴシック"/>
                <a:cs typeface="Times New Roman"/>
              </a:rPr>
              <a:t>Organisation des étangs piscicoles pour chaque OP et les membres des OP ;</a:t>
            </a:r>
          </a:p>
          <a:p>
            <a:pPr marL="165621" indent="-165621">
              <a:buFont typeface="Arial"/>
              <a:buChar char="•"/>
            </a:pPr>
            <a:r>
              <a:rPr lang="fr">
                <a:latin typeface="Times New Roman"/>
                <a:ea typeface="ＭＳ Ｐゴシック"/>
                <a:cs typeface="Times New Roman"/>
              </a:rPr>
              <a:t>Phénomène « SALONGO » sur les routes avec les amandes illicites et illégales infligées à tous les passants en nature ou en espèces ;</a:t>
            </a:r>
          </a:p>
          <a:p>
            <a:pPr marL="165621" indent="-165621">
              <a:buFont typeface="Arial"/>
              <a:buChar char="•"/>
            </a:pPr>
            <a:r>
              <a:rPr lang="fr">
                <a:latin typeface="Times New Roman"/>
                <a:ea typeface="ＭＳ Ｐゴシック"/>
                <a:cs typeface="Times New Roman"/>
              </a:rPr>
              <a:t>Multiplicité des barrières et tracasseries routières vers les grands centres de commercialisation ;</a:t>
            </a:r>
          </a:p>
          <a:p>
            <a:endParaRPr lang="fr" b="1">
              <a:latin typeface="Times New Roman"/>
              <a:ea typeface="ＭＳ Ｐゴシック"/>
              <a:cs typeface="Times New Roman"/>
            </a:endParaRPr>
          </a:p>
          <a:p>
            <a:endParaRPr lang="fr-CH" i="1">
              <a:cs typeface="Times New Roman"/>
            </a:endParaRPr>
          </a:p>
          <a:p>
            <a:r>
              <a:rPr lang="fr" b="1">
                <a:latin typeface="Times New Roman"/>
                <a:ea typeface="ＭＳ Ｐゴシック"/>
                <a:cs typeface="Times New Roman"/>
              </a:rPr>
              <a:t>SOCIO – CULTUREL: </a:t>
            </a:r>
            <a:endParaRPr lang="fr-CH">
              <a:cs typeface="Times New Roman"/>
            </a:endParaRPr>
          </a:p>
          <a:p>
            <a:r>
              <a:rPr lang="fr"/>
              <a:t>Quelques défis sont à relever tels que :</a:t>
            </a:r>
          </a:p>
          <a:p>
            <a:pPr marL="165621" indent="-165621">
              <a:buFont typeface="Arial"/>
              <a:buChar char="•"/>
            </a:pPr>
            <a:r>
              <a:rPr lang="fr"/>
              <a:t>les pesanteurs culturelles ;</a:t>
            </a:r>
          </a:p>
          <a:p>
            <a:pPr marL="165621" indent="-165621">
              <a:buFont typeface="Arial"/>
              <a:buChar char="•"/>
            </a:pPr>
            <a:r>
              <a:rPr lang="fr"/>
              <a:t>La situation préoccupante liée au Genre.</a:t>
            </a:r>
          </a:p>
          <a:p>
            <a:pPr marL="165621" indent="-165621">
              <a:buFont typeface="Arial"/>
              <a:buChar char="•"/>
            </a:pPr>
            <a:r>
              <a:rPr lang="fr"/>
              <a:t>Les habitudes alimentaires</a:t>
            </a:r>
          </a:p>
          <a:p>
            <a:pPr marL="165621" indent="-165621">
              <a:buFont typeface="Arial"/>
              <a:buChar char="•"/>
            </a:pPr>
            <a:r>
              <a:rPr lang="fr"/>
              <a:t>Inadéquation entre l’offre et la demande au niveau des Infrastructures, de nombre des enseignants, des élèves  et de la qualité de l’enseignement dans la gratuité de l’enseignement de base prôné par le Gouvernement central ;</a:t>
            </a:r>
          </a:p>
          <a:p>
            <a:pPr marL="165621" indent="-165621">
              <a:buFont typeface="Arial"/>
              <a:buChar char="•"/>
            </a:pPr>
            <a:r>
              <a:rPr lang="fr"/>
              <a:t>Maintes écoles non mécanisées et plusieurs enseignants non payés ;</a:t>
            </a:r>
          </a:p>
          <a:p>
            <a:pPr marL="165621" indent="-165621">
              <a:buFont typeface="Arial"/>
              <a:buChar char="•"/>
            </a:pPr>
            <a:r>
              <a:rPr lang="fr"/>
              <a:t>taux de femmes analphabètes élevés ;</a:t>
            </a:r>
          </a:p>
          <a:p>
            <a:pPr marL="165621" indent="-165621">
              <a:buFont typeface="Arial"/>
              <a:buChar char="•"/>
            </a:pPr>
            <a:r>
              <a:rPr lang="fr"/>
              <a:t>la division sexuelle de travail fortement ressentie ;</a:t>
            </a:r>
          </a:p>
          <a:p>
            <a:pPr marL="165621" indent="-165621">
              <a:buFont typeface="Arial"/>
              <a:buChar char="•"/>
            </a:pPr>
            <a:r>
              <a:rPr lang="fr">
                <a:latin typeface="Times New Roman"/>
                <a:ea typeface="ＭＳ Ｐゴシック"/>
                <a:cs typeface="Times New Roman"/>
              </a:rPr>
              <a:t>absence des mains d’œuvre locales qualifiées ;</a:t>
            </a:r>
          </a:p>
          <a:p>
            <a:pPr marL="165621" indent="-165621">
              <a:buFont typeface="Arial"/>
              <a:buChar char="•"/>
            </a:pPr>
            <a:r>
              <a:rPr lang="fr">
                <a:latin typeface="Times New Roman"/>
                <a:ea typeface="ＭＳ Ｐゴシック"/>
                <a:cs typeface="Times New Roman"/>
              </a:rPr>
              <a:t>les centres de santé délabrés et non équipés ;</a:t>
            </a:r>
          </a:p>
          <a:p>
            <a:pPr marL="165621" indent="-165621">
              <a:buFont typeface="Arial"/>
              <a:buChar char="•"/>
            </a:pPr>
            <a:r>
              <a:rPr lang="fr">
                <a:latin typeface="Times New Roman"/>
                <a:ea typeface="ＭＳ Ｐゴシック"/>
                <a:cs typeface="Times New Roman"/>
              </a:rPr>
              <a:t>pas d’électricité ni de l’eau potable ;</a:t>
            </a:r>
          </a:p>
          <a:p>
            <a:pPr marL="165621" indent="-165621">
              <a:buFont typeface="Arial"/>
              <a:buChar char="•"/>
            </a:pPr>
            <a:r>
              <a:rPr lang="fr">
                <a:latin typeface="Times New Roman"/>
                <a:ea typeface="ＭＳ Ｐゴシック"/>
                <a:cs typeface="Times New Roman"/>
              </a:rPr>
              <a:t>l’habitation est de fortune ;</a:t>
            </a:r>
          </a:p>
          <a:p>
            <a:pPr marL="165621" indent="-165621">
              <a:buFont typeface="Arial"/>
              <a:buChar char="•"/>
            </a:pPr>
            <a:r>
              <a:rPr lang="fr">
                <a:latin typeface="Times New Roman"/>
                <a:ea typeface="ＭＳ Ｐゴシック"/>
                <a:cs typeface="Times New Roman"/>
              </a:rPr>
              <a:t>pas d’infrastructures sanitaires, hospitalières, pharmaceutiques et autres de qualité ;</a:t>
            </a:r>
          </a:p>
          <a:p>
            <a:pPr marL="165621" indent="-165621">
              <a:buFont typeface="Arial"/>
              <a:buChar char="•"/>
            </a:pPr>
            <a:r>
              <a:rPr lang="fr">
                <a:latin typeface="Times New Roman"/>
                <a:ea typeface="ＭＳ Ｐゴシック"/>
                <a:cs typeface="Times New Roman"/>
              </a:rPr>
              <a:t>mortalité infantile ;</a:t>
            </a:r>
          </a:p>
          <a:p>
            <a:pPr marL="165621" indent="-165621">
              <a:buFont typeface="Arial"/>
              <a:buChar char="•"/>
            </a:pPr>
            <a:r>
              <a:rPr lang="fr">
                <a:latin typeface="Times New Roman"/>
                <a:ea typeface="ＭＳ Ｐゴシック"/>
                <a:cs typeface="Times New Roman"/>
              </a:rPr>
              <a:t>exode rural ;</a:t>
            </a:r>
          </a:p>
          <a:p>
            <a:pPr marL="165621" indent="-165621">
              <a:buFont typeface="Arial"/>
              <a:buChar char="•"/>
            </a:pPr>
            <a:r>
              <a:rPr lang="fr">
                <a:latin typeface="Times New Roman"/>
                <a:ea typeface="ＭＳ Ｐゴシック"/>
                <a:cs typeface="Times New Roman"/>
              </a:rPr>
              <a:t>mariage précoce et souvent forcé ;</a:t>
            </a:r>
          </a:p>
          <a:p>
            <a:pPr marL="165621" indent="-165621">
              <a:buFont typeface="Arial"/>
              <a:buChar char="•"/>
            </a:pPr>
            <a:r>
              <a:rPr lang="fr">
                <a:latin typeface="Times New Roman"/>
                <a:ea typeface="ＭＳ Ｐゴシック"/>
                <a:cs typeface="Times New Roman"/>
              </a:rPr>
              <a:t>absence de planification familiale ;</a:t>
            </a:r>
          </a:p>
          <a:p>
            <a:pPr marL="165621" indent="-165621">
              <a:buFont typeface="Arial"/>
              <a:buChar char="•"/>
            </a:pPr>
            <a:r>
              <a:rPr lang="fr">
                <a:latin typeface="Times New Roman"/>
                <a:ea typeface="ＭＳ Ｐゴシック"/>
                <a:cs typeface="Times New Roman"/>
              </a:rPr>
              <a:t>paie des agents de l’Etat s’effectue souvent avec un retard de 2 à 3 mois ;</a:t>
            </a:r>
          </a:p>
          <a:p>
            <a:pPr marL="165621" indent="-165621">
              <a:buFont typeface="Arial"/>
              <a:buChar char="•"/>
            </a:pPr>
            <a:r>
              <a:rPr lang="fr">
                <a:latin typeface="Times New Roman"/>
                <a:ea typeface="ＭＳ Ｐゴシック"/>
                <a:cs typeface="Times New Roman"/>
              </a:rPr>
              <a:t>pédophilie comme forme de violence sexuelle fortement ressentie ;</a:t>
            </a:r>
          </a:p>
          <a:p>
            <a:pPr marL="165621" indent="-165621">
              <a:buFont typeface="Arial"/>
              <a:buChar char="•"/>
            </a:pPr>
            <a:r>
              <a:rPr lang="fr">
                <a:latin typeface="Times New Roman"/>
                <a:ea typeface="ＭＳ Ｐゴシック"/>
                <a:cs typeface="Times New Roman"/>
              </a:rPr>
              <a:t>usage exagéré des méthodes contraceptives peu recommandables aux jeunes, adolescentes et mineures telles que : les implants, stériles etc. </a:t>
            </a:r>
          </a:p>
          <a:p>
            <a:pPr marL="165621" indent="-165621">
              <a:buFont typeface="Arial"/>
              <a:buChar char="•"/>
            </a:pPr>
            <a:r>
              <a:rPr lang="fr">
                <a:latin typeface="Times New Roman"/>
                <a:ea typeface="ＭＳ Ｐゴシック"/>
                <a:cs typeface="Times New Roman"/>
              </a:rPr>
              <a:t>inadéquation entre la taille du ménage et les moyens de prise en charge</a:t>
            </a:r>
          </a:p>
          <a:p>
            <a:endParaRPr lang="fr" b="1">
              <a:latin typeface="Times New Roman"/>
              <a:ea typeface="ＭＳ Ｐゴシック"/>
              <a:cs typeface="Times New Roman"/>
            </a:endParaRPr>
          </a:p>
          <a:p>
            <a:r>
              <a:rPr lang="fr" b="1">
                <a:latin typeface="Times New Roman"/>
                <a:ea typeface="ＭＳ Ｐゴシック"/>
                <a:cs typeface="Times New Roman"/>
              </a:rPr>
              <a:t>RELIGIEUX: </a:t>
            </a:r>
          </a:p>
          <a:p>
            <a:pPr marL="165621" indent="-165621">
              <a:buFont typeface="Arial"/>
              <a:buChar char="•"/>
            </a:pPr>
            <a:r>
              <a:rPr lang="fr">
                <a:latin typeface="Times New Roman"/>
                <a:ea typeface="ＭＳ Ｐゴシック"/>
                <a:cs typeface="Times New Roman"/>
              </a:rPr>
              <a:t>Absence de dialogue entre les pouvoirs coutumier, étatique et religieux surtout quand il s’agit du bien être de la population ;</a:t>
            </a:r>
            <a:endParaRPr lang="fr"/>
          </a:p>
          <a:p>
            <a:pPr marL="165621" indent="-165621">
              <a:buFont typeface="Arial"/>
              <a:buChar char="•"/>
            </a:pPr>
            <a:r>
              <a:rPr lang="fr"/>
              <a:t>Nous constatons que la population fréquente plus les Eglises plutôt que les institutions hospitalières quand il s’agit de cas de maladie et autres consultations</a:t>
            </a:r>
          </a:p>
          <a:p>
            <a:pPr marL="165621" indent="-165621">
              <a:buFont typeface="Arial"/>
              <a:buChar char="•"/>
            </a:pPr>
            <a:r>
              <a:rPr lang="fr"/>
              <a:t>L’Eglise KOÏMIQUE soumet ses adeptes à des tortures et des travaux forcés avant d’accéder à des grades et autres charges  pastorales au sein de l’Eglise.</a:t>
            </a:r>
          </a:p>
          <a:p>
            <a:endParaRPr lang="fr" b="1">
              <a:latin typeface="Times New Roman"/>
              <a:ea typeface="ＭＳ Ｐゴシック"/>
              <a:cs typeface="Times New Roman"/>
            </a:endParaRPr>
          </a:p>
          <a:p>
            <a:r>
              <a:rPr lang="fr" b="1">
                <a:latin typeface="Times New Roman"/>
                <a:ea typeface="ＭＳ Ｐゴシック"/>
                <a:cs typeface="Times New Roman"/>
              </a:rPr>
              <a:t>ENVIRONNEMENTAL</a:t>
            </a:r>
          </a:p>
          <a:p>
            <a:endParaRPr lang="fr-CH" i="1">
              <a:latin typeface="Times New Roman"/>
              <a:ea typeface="ＭＳ Ｐゴシック"/>
              <a:cs typeface="Times New Roman"/>
            </a:endParaRPr>
          </a:p>
          <a:p>
            <a:pPr marL="165621" indent="-165621">
              <a:buFont typeface="Arial"/>
              <a:buChar char="•"/>
            </a:pPr>
            <a:r>
              <a:rPr lang="fr"/>
              <a:t>Réchauffement climatique ;</a:t>
            </a:r>
            <a:endParaRPr lang="fr-CH"/>
          </a:p>
          <a:p>
            <a:pPr marL="165621" indent="-165621">
              <a:buFont typeface="Arial"/>
              <a:buChar char="•"/>
            </a:pPr>
            <a:r>
              <a:rPr lang="fr"/>
              <a:t>Perturbation du calendrier agricole dans  la région ;</a:t>
            </a:r>
            <a:endParaRPr lang="fr-CH"/>
          </a:p>
          <a:p>
            <a:pPr marL="165621" indent="-165621">
              <a:buFont typeface="Arial"/>
              <a:buChar char="•"/>
            </a:pPr>
            <a:r>
              <a:rPr lang="fr"/>
              <a:t>des fortes pluies sont observées   pendant la saison sèche, des fortes chaleurs sont aussi observées pendant la saison des pluies et cela perturbe grandement le calendrier agricole ;</a:t>
            </a:r>
            <a:endParaRPr lang="fr-CH"/>
          </a:p>
          <a:p>
            <a:pPr marL="165621" indent="-165621">
              <a:buFont typeface="Arial"/>
              <a:buChar char="•"/>
            </a:pPr>
            <a:r>
              <a:rPr lang="fr"/>
              <a:t>l’apparition des insectes ravageurs des cultures ;</a:t>
            </a:r>
            <a:endParaRPr lang="fr-CH"/>
          </a:p>
          <a:p>
            <a:pPr marL="165621" indent="-165621">
              <a:buFont typeface="Arial"/>
              <a:buChar char="•"/>
            </a:pPr>
            <a:r>
              <a:rPr lang="fr">
                <a:latin typeface="Times New Roman"/>
                <a:ea typeface="ＭＳ Ｐゴシック"/>
                <a:cs typeface="Times New Roman"/>
              </a:rPr>
              <a:t> L’agriculture sur brûlis est le seul système d’exploitation agricole pratiqué au détriment de l’agro écologie et l’agro foresterie ;</a:t>
            </a:r>
            <a:endParaRPr lang="fr-CH">
              <a:latin typeface="Times New Roman"/>
              <a:ea typeface="ＭＳ Ｐゴシック"/>
              <a:cs typeface="Times New Roman"/>
            </a:endParaRPr>
          </a:p>
          <a:p>
            <a:pPr marL="165621" indent="-165621">
              <a:buFont typeface="Arial"/>
              <a:buChar char="•"/>
            </a:pPr>
            <a:r>
              <a:rPr lang="fr">
                <a:latin typeface="Times New Roman"/>
                <a:ea typeface="ＭＳ Ｐゴシック"/>
                <a:cs typeface="Times New Roman"/>
              </a:rPr>
              <a:t>L’élevage des porcs devient très difficile à cause des fortes chaleurs qu’on observe actuellement.</a:t>
            </a:r>
            <a:endParaRPr lang="fr-CH">
              <a:latin typeface="Times New Roman"/>
              <a:ea typeface="ＭＳ Ｐゴシック"/>
              <a:cs typeface="Times New Roman"/>
            </a:endParaRPr>
          </a:p>
          <a:p>
            <a:pPr>
              <a:buFont typeface="Arial"/>
              <a:buChar char="•"/>
            </a:pPr>
            <a:endParaRPr lang="fr-CH">
              <a:cs typeface="Times New Roman"/>
            </a:endParaRPr>
          </a:p>
          <a:p>
            <a:pPr>
              <a:buFont typeface="Arial"/>
              <a:buChar char="•"/>
            </a:pPr>
            <a:endParaRPr lang="fr-CH">
              <a:cs typeface="Times New Roman"/>
            </a:endParaRPr>
          </a:p>
          <a:p>
            <a:pPr>
              <a:buFont typeface="Arial"/>
              <a:buChar char="•"/>
            </a:pPr>
            <a:endParaRPr lang="fr-CH">
              <a:latin typeface="Times New Roman"/>
              <a:ea typeface="ＭＳ Ｐゴシック"/>
              <a:cs typeface="Times New Roman"/>
            </a:endParaRPr>
          </a:p>
          <a:p>
            <a:endParaRPr lang="fr-CH">
              <a:latin typeface="+mn-lt"/>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16</a:t>
            </a:fld>
            <a:endParaRPr lang="de-CH" altLang="x-none"/>
          </a:p>
        </p:txBody>
      </p:sp>
    </p:spTree>
    <p:extLst>
      <p:ext uri="{BB962C8B-B14F-4D97-AF65-F5344CB8AC3E}">
        <p14:creationId xmlns:p14="http://schemas.microsoft.com/office/powerpoint/2010/main" val="3811613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
                <a:latin typeface="Times New Roman"/>
                <a:ea typeface="ＭＳ Ｐゴシック"/>
                <a:cs typeface="Times New Roman"/>
              </a:rPr>
              <a:t>Le projet mené depuis cinq ans à Lomela lutte contre l’insécurité alimentaire en diversifiant la production agricole et piscicole, tout en améliorant les conditions socio-économiques des populations locales. Il met particulièrement l’accent sur l’autonomisation des femmes, considérées comme clés du développement, en leur offrant des formations en alphabétisation et en gestion des revenus. Le projet cherche à adapter les habitudes alimentaires en encourageant la consommation de produits locaux variés. </a:t>
            </a:r>
            <a:endParaRPr lang="fr-FR">
              <a:latin typeface="Times New Roman"/>
              <a:ea typeface="ＭＳ Ｐゴシック"/>
              <a:cs typeface="Times New Roman"/>
            </a:endParaRPr>
          </a:p>
          <a:p>
            <a:pPr algn="just"/>
            <a:r>
              <a:rPr lang="fr">
                <a:latin typeface="Times New Roman"/>
                <a:ea typeface="ＭＳ Ｐゴシック"/>
                <a:cs typeface="Times New Roman"/>
              </a:rPr>
              <a:t>Il soutient également la commercialisation des produits agricoles, souvent freinée par des barrières administratives. Une nouvelle initiative de crédit rotatif de petits bétails vise à renforcer les revenus des associations locales. Le genre est une priorité, avec des efforts pour améliorer les pratiques culturelles et sociales concernant le rôle des femmes, notamment après le décès de leur mari. Le projet se poursuit en 2024-2025 avec l’objectif de pérenniser les acquis et d’élargir son impact.</a:t>
            </a:r>
            <a:endParaRPr lang="fr-FR">
              <a:latin typeface="Times New Roman"/>
              <a:ea typeface="ＭＳ Ｐゴシック"/>
              <a:cs typeface="Times New Roman"/>
            </a:endParaRPr>
          </a:p>
          <a:p>
            <a:pPr algn="just"/>
            <a:endParaRPr lang="fr">
              <a:latin typeface="Times New Roman"/>
              <a:cs typeface="Times New Roman"/>
            </a:endParaRPr>
          </a:p>
          <a:p>
            <a:pPr algn="just"/>
            <a:endParaRPr lang="fr">
              <a:latin typeface="Times New Roman"/>
              <a:cs typeface="Times New Roman"/>
            </a:endParaRPr>
          </a:p>
          <a:p>
            <a:endParaRPr lang="fr-CH" b="1">
              <a:latin typeface="Times New Roman"/>
              <a:cs typeface="Times New Roman"/>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17</a:t>
            </a:fld>
            <a:endParaRPr lang="de-CH" altLang="x-none"/>
          </a:p>
        </p:txBody>
      </p:sp>
    </p:spTree>
    <p:extLst>
      <p:ext uri="{BB962C8B-B14F-4D97-AF65-F5344CB8AC3E}">
        <p14:creationId xmlns:p14="http://schemas.microsoft.com/office/powerpoint/2010/main" val="4046711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331241" indent="-331241" defTabSz="883310">
              <a:spcBef>
                <a:spcPct val="0"/>
              </a:spcBef>
              <a:buFont typeface="+mj-lt"/>
              <a:buAutoNum type="arabicPeriod"/>
            </a:pPr>
            <a:r>
              <a:rPr lang="fr-FR" altLang="fr-FR" b="1">
                <a:latin typeface="Arial" panose="020B0604020202020204" pitchFamily="34" charset="0"/>
              </a:rPr>
              <a:t>Garantir une production alimentaire suffisante, diversifiée et durable</a:t>
            </a:r>
            <a:r>
              <a:rPr lang="fr-FR" altLang="fr-FR">
                <a:latin typeface="Arial" panose="020B0604020202020204" pitchFamily="34" charset="0"/>
              </a:rPr>
              <a:t> afin de sécuriser leur alimentation et leur autonomie.</a:t>
            </a:r>
            <a:br>
              <a:rPr lang="fr-FR" altLang="fr-FR">
                <a:latin typeface="Arial" panose="020B0604020202020204" pitchFamily="34" charset="0"/>
              </a:rPr>
            </a:br>
            <a:endParaRPr lang="fr-FR" altLang="fr-FR">
              <a:latin typeface="Arial" panose="020B0604020202020204" pitchFamily="34" charset="0"/>
            </a:endParaRPr>
          </a:p>
          <a:p>
            <a:pPr marL="331241" indent="-331241" defTabSz="883310">
              <a:spcBef>
                <a:spcPct val="0"/>
              </a:spcBef>
              <a:buFont typeface="+mj-lt"/>
              <a:buAutoNum type="arabicPeriod"/>
            </a:pPr>
            <a:r>
              <a:rPr lang="fr-FR" altLang="fr-FR" b="1">
                <a:latin typeface="Arial" panose="020B0604020202020204" pitchFamily="34" charset="0"/>
              </a:rPr>
              <a:t>Renforcer la solidarité</a:t>
            </a:r>
            <a:r>
              <a:rPr lang="fr-FR" altLang="fr-FR">
                <a:latin typeface="Arial" panose="020B0604020202020204" pitchFamily="34" charset="0"/>
              </a:rPr>
              <a:t> au sein des groupements pour permettre aux membres de mieux gérer les risques sociaux et économiques, en s’entraidant collectivement.</a:t>
            </a:r>
            <a:br>
              <a:rPr lang="fr-FR" altLang="fr-FR">
                <a:latin typeface="Arial" panose="020B0604020202020204" pitchFamily="34" charset="0"/>
              </a:rPr>
            </a:br>
            <a:r>
              <a:rPr lang="fr-FR" altLang="fr-FR">
                <a:latin typeface="Arial" panose="020B0604020202020204" pitchFamily="34" charset="0"/>
              </a:rPr>
              <a:t>&gt;&gt; </a:t>
            </a:r>
            <a:r>
              <a:rPr lang="fr-CH" b="0"/>
              <a:t>Cet objectif </a:t>
            </a:r>
            <a:r>
              <a:rPr lang="fr-CH"/>
              <a:t>concerne la gestion des </a:t>
            </a:r>
            <a:r>
              <a:rPr lang="fr-CH" b="1"/>
              <a:t>risques sociaux et économiques</a:t>
            </a:r>
            <a:r>
              <a:rPr lang="fr-CH"/>
              <a:t> par les groupes de solidarité, </a:t>
            </a:r>
            <a:r>
              <a:rPr lang="fr-CH" b="1"/>
              <a:t>mais avec un accent sur la gestion collective des risques</a:t>
            </a:r>
            <a:r>
              <a:rPr lang="fr-CH"/>
              <a:t>. En d'autres termes, il s'agit d'aider les groupes de solidarité à utiliser des systèmes d'entraide pour faire face aux difficultés économiques (par exemple, la perte de revenu) ou sociales (comme des problèmes de santé ou des catastrophes), tout en étant capable de couvrir leurs dépenses et de protéger leurs biens </a:t>
            </a:r>
            <a:r>
              <a:rPr lang="fr-CH" b="1"/>
              <a:t>par des mécanismes collectifs</a:t>
            </a:r>
            <a:r>
              <a:rPr lang="fr-CH"/>
              <a:t>. C’est-à-dire qu'il s'agit d’une approche où les membres du groupe s’entraident de manière organisée.</a:t>
            </a:r>
          </a:p>
          <a:p>
            <a:pPr marL="331241" indent="-331241" defTabSz="883310">
              <a:spcBef>
                <a:spcPct val="0"/>
              </a:spcBef>
              <a:buFont typeface="+mj-lt"/>
              <a:buAutoNum type="arabicPeriod"/>
            </a:pPr>
            <a:endParaRPr lang="fr-FR" altLang="fr-FR">
              <a:latin typeface="Arial" panose="020B0604020202020204" pitchFamily="34" charset="0"/>
            </a:endParaRPr>
          </a:p>
          <a:p>
            <a:pPr marL="331241" indent="-331241" defTabSz="883310">
              <a:spcBef>
                <a:spcPct val="0"/>
              </a:spcBef>
              <a:buFont typeface="+mj-lt"/>
              <a:buAutoNum type="arabicPeriod"/>
            </a:pPr>
            <a:r>
              <a:rPr lang="fr-FR" altLang="fr-FR" b="1">
                <a:latin typeface="Arial" panose="020B0604020202020204" pitchFamily="34" charset="0"/>
              </a:rPr>
              <a:t>Permettre aux groupements de faire face aux dépenses imprévues liées aux risques sociaux</a:t>
            </a:r>
            <a:r>
              <a:rPr lang="fr-FR" altLang="fr-FR">
                <a:latin typeface="Arial" panose="020B0604020202020204" pitchFamily="34" charset="0"/>
              </a:rPr>
              <a:t> (comme la maladie ou les accidents) et de protéger leurs biens par l'entraide collective. </a:t>
            </a:r>
            <a:br>
              <a:rPr lang="fr-FR" altLang="fr-FR">
                <a:latin typeface="Arial" panose="020B0604020202020204" pitchFamily="34" charset="0"/>
              </a:rPr>
            </a:br>
            <a:r>
              <a:rPr lang="fr-FR" altLang="fr-FR">
                <a:latin typeface="Arial" panose="020B0604020202020204" pitchFamily="34" charset="0"/>
              </a:rPr>
              <a:t>&lt;&lt; Cet objectif </a:t>
            </a:r>
            <a:r>
              <a:rPr lang="fr-CH"/>
              <a:t>met l'accent sur </a:t>
            </a:r>
            <a:r>
              <a:rPr lang="fr-CH" b="1"/>
              <a:t>les dépenses liées aux risques sociaux</a:t>
            </a:r>
            <a:r>
              <a:rPr lang="fr-CH"/>
              <a:t>. Cela signifie que l'objectif est de permettre aux groupes de solidarité (hommes et femmes) de faire face aux coûts liés à des situations difficiles, comme des maladies, des accidents ou d'autres événements imprévus qui peuvent affecter leurs vies.</a:t>
            </a:r>
            <a:br>
              <a:rPr lang="fr-FR" altLang="fr-FR">
                <a:latin typeface="Arial" panose="020B0604020202020204" pitchFamily="34" charset="0"/>
              </a:rPr>
            </a:br>
            <a:endParaRPr lang="fr-FR" altLang="fr-FR">
              <a:latin typeface="Arial" panose="020B0604020202020204" pitchFamily="34" charset="0"/>
            </a:endParaRPr>
          </a:p>
          <a:p>
            <a:pPr marL="331241" indent="-331241" defTabSz="883310">
              <a:spcBef>
                <a:spcPct val="0"/>
              </a:spcBef>
              <a:buFont typeface="+mj-lt"/>
              <a:buAutoNum type="arabicPeriod"/>
            </a:pPr>
            <a:r>
              <a:rPr lang="fr-FR" altLang="fr-FR" b="1">
                <a:latin typeface="Arial" panose="020B0604020202020204" pitchFamily="34" charset="0"/>
              </a:rPr>
              <a:t>Aider les groupements à gérer les risques sociaux et économiques</a:t>
            </a:r>
            <a:r>
              <a:rPr lang="fr-FR" altLang="fr-FR">
                <a:latin typeface="Arial" panose="020B0604020202020204" pitchFamily="34" charset="0"/>
              </a:rPr>
              <a:t> à un niveau plus global, en protégeant non seulement les dépenses mais aussi les actifs économiques des membres grâce à des systèmes de solidarité.</a:t>
            </a:r>
            <a:br>
              <a:rPr lang="fr-FR" altLang="fr-FR">
                <a:latin typeface="Arial" panose="020B0604020202020204" pitchFamily="34" charset="0"/>
              </a:rPr>
            </a:br>
            <a:r>
              <a:rPr lang="fr-FR" altLang="fr-FR">
                <a:latin typeface="Arial" panose="020B0604020202020204" pitchFamily="34" charset="0"/>
              </a:rPr>
              <a:t>&lt;&lt; Cet objectif </a:t>
            </a:r>
            <a:r>
              <a:rPr lang="fr-CH"/>
              <a:t>parle plus largement de </a:t>
            </a:r>
            <a:r>
              <a:rPr lang="fr-CH" b="1"/>
              <a:t>la gestion des risques sociaux et économiques</a:t>
            </a:r>
            <a:r>
              <a:rPr lang="fr-CH"/>
              <a:t>. Ici, on inclut non seulement les dépenses liées aux risques sociaux (comme dans l'objectif 3), mais aussi des risques plus larges, comme ceux liés à l'économie (par exemple, des pertes de revenus, des problèmes liés au travail ou à l'agriculture) et la protection des </a:t>
            </a:r>
            <a:r>
              <a:rPr lang="fr-CH" b="1"/>
              <a:t>biens</a:t>
            </a:r>
            <a:r>
              <a:rPr lang="fr-CH"/>
              <a:t> (des actifs économiques).</a:t>
            </a:r>
            <a:endParaRPr lang="fr-FR" altLang="fr-FR">
              <a:latin typeface="Arial" panose="020B0604020202020204" pitchFamily="34" charset="0"/>
            </a:endParaRPr>
          </a:p>
          <a:p>
            <a:endParaRPr lang="fr-CH"/>
          </a:p>
          <a:p>
            <a:endParaRPr lang="fr-CH"/>
          </a:p>
          <a:p>
            <a:r>
              <a:rPr lang="fr-CH" b="1"/>
              <a:t>Différences principales</a:t>
            </a:r>
            <a:r>
              <a:rPr lang="fr-CH"/>
              <a:t> :</a:t>
            </a:r>
          </a:p>
          <a:p>
            <a:pPr>
              <a:buFont typeface="Arial" panose="020B0604020202020204" pitchFamily="34" charset="0"/>
              <a:buChar char="•"/>
            </a:pPr>
            <a:r>
              <a:rPr lang="fr-CH" b="1"/>
              <a:t>Objectif 1</a:t>
            </a:r>
            <a:r>
              <a:rPr lang="fr-CH"/>
              <a:t> : Focus sur la production alimentaire pour garantir la sécurité alimentaire.</a:t>
            </a:r>
          </a:p>
          <a:p>
            <a:pPr>
              <a:buFont typeface="Arial" panose="020B0604020202020204" pitchFamily="34" charset="0"/>
              <a:buChar char="•"/>
            </a:pPr>
            <a:r>
              <a:rPr lang="fr-CH" b="1"/>
              <a:t>Objectif 2</a:t>
            </a:r>
            <a:r>
              <a:rPr lang="fr-CH"/>
              <a:t> : Renforcement des systèmes de solidarité pour mieux gérer les risques.</a:t>
            </a:r>
          </a:p>
          <a:p>
            <a:pPr>
              <a:buFont typeface="Arial" panose="020B0604020202020204" pitchFamily="34" charset="0"/>
              <a:buChar char="•"/>
            </a:pPr>
            <a:r>
              <a:rPr lang="fr-CH" b="1"/>
              <a:t>Objectif 3</a:t>
            </a:r>
            <a:r>
              <a:rPr lang="fr-CH"/>
              <a:t> : Spécifiquement centré sur les </a:t>
            </a:r>
            <a:r>
              <a:rPr lang="fr-CH" b="1"/>
              <a:t>dépenses</a:t>
            </a:r>
            <a:r>
              <a:rPr lang="fr-CH"/>
              <a:t> liées aux risques sociaux et la protection des biens.</a:t>
            </a:r>
          </a:p>
          <a:p>
            <a:pPr>
              <a:buFont typeface="Arial" panose="020B0604020202020204" pitchFamily="34" charset="0"/>
              <a:buChar char="•"/>
            </a:pPr>
            <a:r>
              <a:rPr lang="fr-CH" b="1"/>
              <a:t>Objectif 4</a:t>
            </a:r>
            <a:r>
              <a:rPr lang="fr-CH"/>
              <a:t> : Approche plus </a:t>
            </a:r>
            <a:r>
              <a:rPr lang="fr-CH" b="1"/>
              <a:t>globale</a:t>
            </a:r>
            <a:r>
              <a:rPr lang="fr-CH"/>
              <a:t> des risques sociaux et économiques et de la protection des actifs, au-delà des seules dépenses.</a:t>
            </a:r>
          </a:p>
          <a:p>
            <a:endParaRPr lang="fr-CH"/>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18</a:t>
            </a:fld>
            <a:endParaRPr lang="de-CH" altLang="x-none"/>
          </a:p>
        </p:txBody>
      </p:sp>
    </p:spTree>
    <p:extLst>
      <p:ext uri="{BB962C8B-B14F-4D97-AF65-F5344CB8AC3E}">
        <p14:creationId xmlns:p14="http://schemas.microsoft.com/office/powerpoint/2010/main" val="813138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1">
                <a:latin typeface="Times New Roman"/>
                <a:ea typeface="ＭＳ Ｐゴシック"/>
                <a:cs typeface="Times New Roman"/>
              </a:rPr>
              <a:t>Comment ? </a:t>
            </a:r>
          </a:p>
          <a:p>
            <a:endParaRPr lang="fr-CH" b="1"/>
          </a:p>
          <a:p>
            <a:r>
              <a:rPr lang="fr-CH" b="1">
                <a:latin typeface="Times New Roman"/>
                <a:ea typeface="ＭＳ Ｐゴシック"/>
                <a:cs typeface="Times New Roman"/>
              </a:rPr>
              <a:t>En favorisant l’accès à des semences et à des techniques agricoles améliorées : </a:t>
            </a:r>
          </a:p>
          <a:p>
            <a:r>
              <a:rPr lang="fr-CH">
                <a:latin typeface="Times New Roman"/>
                <a:ea typeface="ＭＳ Ｐゴシック"/>
                <a:cs typeface="Times New Roman"/>
              </a:rPr>
              <a:t>En fournissant des semences de qualité et en formant les femmes sur des pratiques agricoles durables, le projet contribue à augmenter la productivité et la diversité alimentaire, ce qui est essentiel pour la sécurité alimentaire des ménages .</a:t>
            </a:r>
          </a:p>
          <a:p>
            <a:endParaRPr lang="fr-CH"/>
          </a:p>
          <a:p>
            <a:r>
              <a:rPr lang="fr-CH" b="1">
                <a:latin typeface="Times New Roman"/>
                <a:ea typeface="ＭＳ Ｐゴシック"/>
                <a:cs typeface="Times New Roman"/>
              </a:rPr>
              <a:t>En sensibilisant la population à la question de la nutrition : </a:t>
            </a:r>
            <a:r>
              <a:rPr lang="fr-CH">
                <a:latin typeface="Times New Roman"/>
                <a:ea typeface="ＭＳ Ｐゴシック"/>
                <a:cs typeface="Times New Roman"/>
              </a:rPr>
              <a:t>En soutenant des activités de transformation des récoltes et en promouvant une alimentation diversifiée, le projet contribue à améliorer la nutrition des femmes et de leurs familles, ce qui est particulièrement important pour la santé des enfants et des femmes enceintes ou allaitantes .</a:t>
            </a:r>
          </a:p>
          <a:p>
            <a:endParaRPr lang="fr-CH">
              <a:cs typeface="Times New Roman"/>
            </a:endParaRPr>
          </a:p>
          <a:p>
            <a:r>
              <a:rPr lang="fr-CH" b="1">
                <a:latin typeface="Times New Roman"/>
                <a:ea typeface="ＭＳ Ｐゴシック"/>
                <a:cs typeface="Times New Roman"/>
              </a:rPr>
              <a:t>En diversifiant l'activité agricole et piscicole</a:t>
            </a:r>
            <a:endParaRPr lang="fr-CH" b="1">
              <a:cs typeface="Times New Roman"/>
            </a:endParaRPr>
          </a:p>
          <a:p>
            <a:endParaRPr lang="de-CH"/>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19</a:t>
            </a:fld>
            <a:endParaRPr lang="de-CH" altLang="x-none"/>
          </a:p>
        </p:txBody>
      </p:sp>
    </p:spTree>
    <p:extLst>
      <p:ext uri="{BB962C8B-B14F-4D97-AF65-F5344CB8AC3E}">
        <p14:creationId xmlns:p14="http://schemas.microsoft.com/office/powerpoint/2010/main" val="1734415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2</a:t>
            </a:fld>
            <a:endParaRPr lang="de-CH" altLang="x-none"/>
          </a:p>
        </p:txBody>
      </p:sp>
    </p:spTree>
    <p:extLst>
      <p:ext uri="{BB962C8B-B14F-4D97-AF65-F5344CB8AC3E}">
        <p14:creationId xmlns:p14="http://schemas.microsoft.com/office/powerpoint/2010/main" val="2770832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atin typeface="Times New Roman"/>
                <a:ea typeface="ＭＳ Ｐゴシック"/>
                <a:cs typeface="Times New Roman"/>
              </a:rPr>
              <a:t>Se fera entre autres à travers les groupes de solidarité et les caisses. </a:t>
            </a:r>
          </a:p>
          <a:p>
            <a:endParaRPr lang="fr-CH">
              <a:latin typeface="Times New Roman"/>
              <a:ea typeface="ＭＳ Ｐゴシック"/>
              <a:cs typeface="Times New Roman"/>
            </a:endParaRPr>
          </a:p>
          <a:p>
            <a:pPr marL="165621" indent="-165621">
              <a:buFont typeface="Calibri,Sans-Serif"/>
              <a:buChar char="-"/>
            </a:pPr>
            <a:r>
              <a:rPr lang="fr-CH">
                <a:latin typeface="Times New Roman"/>
                <a:ea typeface="ＭＳ Ｐゴシック"/>
                <a:cs typeface="Times New Roman"/>
              </a:rPr>
              <a:t>Le projet favorise la création de groupements de solidarité, permettant aux bénéficiaires de prendre en charge les dépenses liées à la santé, à l'éducation et à l'alimentation. Cela leur donne un meilleur contrôle sur leurs ressources financières et améliore leur autonomie économique.</a:t>
            </a:r>
          </a:p>
          <a:p>
            <a:pPr marL="165621" indent="-165621">
              <a:buFont typeface="Calibri,Sans-Serif"/>
              <a:buChar char="-"/>
            </a:pPr>
            <a:r>
              <a:rPr lang="fr-CH">
                <a:latin typeface="Times New Roman"/>
                <a:ea typeface="ＭＳ Ｐゴシック"/>
                <a:cs typeface="Times New Roman"/>
              </a:rPr>
              <a:t>Le  Volet d'épargne collective permet d'épargner  sur un projet commun pour l'achat par exemple d'outils aratoires ( machettes, houes etc.)</a:t>
            </a:r>
          </a:p>
          <a:p>
            <a:pPr marL="165621" indent="-165621">
              <a:buFont typeface="Calibri,Sans-Serif"/>
              <a:buChar char="-"/>
            </a:pPr>
            <a:endParaRPr lang="fr-CH">
              <a:cs typeface="Times New Roman"/>
            </a:endParaRPr>
          </a:p>
          <a:p>
            <a:pPr marL="165621" indent="-165621">
              <a:buFont typeface="Calibri,Sans-Serif"/>
              <a:buChar char="-"/>
            </a:pPr>
            <a:r>
              <a:rPr lang="fr-CH">
                <a:latin typeface="Times New Roman"/>
                <a:ea typeface="ＭＳ Ｐゴシック"/>
                <a:cs typeface="Times New Roman"/>
              </a:rPr>
              <a:t>Il favorise par ailleurs la mise en place d'un système d'épargne individuel qui permet à chacun de prendre des prêts pour des urgences ( frais de santé, école) remboursables sans intérêt</a:t>
            </a:r>
          </a:p>
          <a:p>
            <a:pPr marL="165621" indent="-165621">
              <a:buFont typeface="Calibri,Sans-Serif"/>
              <a:buChar char="-"/>
            </a:pPr>
            <a:endParaRPr lang="fr-CH">
              <a:latin typeface="Times New Roman"/>
              <a:ea typeface="ＭＳ Ｐゴシック"/>
              <a:cs typeface="Times New Roman"/>
            </a:endParaRPr>
          </a:p>
          <a:p>
            <a:endParaRPr lang="fr-CH">
              <a:solidFill>
                <a:srgbClr val="0D0D0D"/>
              </a:solidFill>
              <a:highlight>
                <a:srgbClr val="FFFF00"/>
              </a:highlight>
              <a:latin typeface="Calibri"/>
              <a:cs typeface="Times New Roman"/>
            </a:endParaRPr>
          </a:p>
          <a:p>
            <a:pPr>
              <a:buFont typeface="+mj-lt"/>
              <a:buNone/>
            </a:pPr>
            <a:endParaRPr lang="fr-CH"/>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20</a:t>
            </a:fld>
            <a:endParaRPr lang="de-CH" altLang="x-none"/>
          </a:p>
        </p:txBody>
      </p:sp>
    </p:spTree>
    <p:extLst>
      <p:ext uri="{BB962C8B-B14F-4D97-AF65-F5344CB8AC3E}">
        <p14:creationId xmlns:p14="http://schemas.microsoft.com/office/powerpoint/2010/main" val="1632341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mj-lt"/>
              <a:buNone/>
            </a:pPr>
            <a:r>
              <a:rPr lang="fr-CH" b="1">
                <a:latin typeface="Times New Roman"/>
                <a:ea typeface="ＭＳ Ｐゴシック"/>
                <a:cs typeface="Times New Roman"/>
              </a:rPr>
              <a:t>Comment ?</a:t>
            </a:r>
          </a:p>
          <a:p>
            <a:pPr>
              <a:buAutoNum type="arabicPeriod"/>
            </a:pPr>
            <a:r>
              <a:rPr lang="fr">
                <a:latin typeface="Times New Roman"/>
                <a:ea typeface="ＭＳ Ｐゴシック"/>
                <a:cs typeface="Times New Roman"/>
              </a:rPr>
              <a:t>Animer sur la promotion et la défense des intérêts de la population OLDPI</a:t>
            </a:r>
            <a:endParaRPr lang="fr-CH" b="1">
              <a:latin typeface="Times New Roman"/>
              <a:ea typeface="ＭＳ Ｐゴシック"/>
              <a:cs typeface="Times New Roman"/>
            </a:endParaRPr>
          </a:p>
          <a:p>
            <a:pPr>
              <a:defRPr/>
            </a:pPr>
            <a:r>
              <a:rPr lang="fr">
                <a:latin typeface="Times New Roman"/>
                <a:ea typeface="ＭＳ Ｐゴシック"/>
                <a:cs typeface="Times New Roman"/>
              </a:rPr>
              <a:t>Atelier de formation et rencontre avec les leaders étatiques et locaux</a:t>
            </a:r>
            <a:endParaRPr lang="fr">
              <a:cs typeface="Times New Roman"/>
            </a:endParaRPr>
          </a:p>
          <a:p>
            <a:pPr>
              <a:defRPr/>
            </a:pPr>
            <a:r>
              <a:rPr lang="fr"/>
              <a:t>Formation et établissement du comité de notabilité du Groupement DJAMBE</a:t>
            </a:r>
          </a:p>
          <a:p>
            <a:pPr>
              <a:buFont typeface="Arial"/>
              <a:buChar char="•"/>
              <a:defRPr/>
            </a:pPr>
            <a:endParaRPr lang="fr">
              <a:cs typeface="Times New Roman"/>
            </a:endParaRPr>
          </a:p>
          <a:p>
            <a:pPr defTabSz="883310">
              <a:buFontTx/>
              <a:buAutoNum type="arabicPeriod"/>
              <a:defRPr/>
            </a:pPr>
            <a:endParaRPr lang="fr">
              <a:solidFill>
                <a:srgbClr val="000000"/>
              </a:solidFill>
              <a:latin typeface="Times New Roman"/>
              <a:cs typeface="Times New Roman"/>
            </a:endParaRPr>
          </a:p>
          <a:p>
            <a:pPr>
              <a:defRPr/>
            </a:pPr>
            <a:endParaRPr lang="fr-CH">
              <a:solidFill>
                <a:srgbClr val="0D0D0D"/>
              </a:solidFill>
              <a:highlight>
                <a:srgbClr val="FFFF00"/>
              </a:highlight>
              <a:latin typeface="+mn-lt"/>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21</a:t>
            </a:fld>
            <a:endParaRPr lang="de-CH" altLang="x-none"/>
          </a:p>
        </p:txBody>
      </p:sp>
    </p:spTree>
    <p:extLst>
      <p:ext uri="{BB962C8B-B14F-4D97-AF65-F5344CB8AC3E}">
        <p14:creationId xmlns:p14="http://schemas.microsoft.com/office/powerpoint/2010/main" val="2609180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cs typeface="Times New Roman"/>
            </a:endParaRPr>
          </a:p>
          <a:p>
            <a:r>
              <a:rPr lang="fr-CH" b="1">
                <a:latin typeface="Times New Roman"/>
                <a:ea typeface="ＭＳ Ｐゴシック"/>
                <a:cs typeface="Times New Roman"/>
              </a:rPr>
              <a:t>Comment ?</a:t>
            </a:r>
            <a:endParaRPr lang="en-US">
              <a:latin typeface="Times New Roman"/>
              <a:ea typeface="ＭＳ Ｐゴシック"/>
              <a:cs typeface="Times New Roman"/>
            </a:endParaRPr>
          </a:p>
          <a:p>
            <a:pPr marL="220828" indent="-220828">
              <a:buAutoNum type="arabicPeriod"/>
            </a:pPr>
            <a:endParaRPr lang="fr-CH"/>
          </a:p>
          <a:p>
            <a:pPr marL="220828" indent="-220828">
              <a:buAutoNum type="arabicPeriod"/>
            </a:pPr>
            <a:r>
              <a:rPr lang="fr-CH" b="1">
                <a:latin typeface="Times New Roman"/>
                <a:ea typeface="ＭＳ Ｐゴシック"/>
                <a:cs typeface="Times New Roman"/>
              </a:rPr>
              <a:t>Renforcer l’éducation et l’alphabétisation</a:t>
            </a:r>
            <a:r>
              <a:rPr lang="fr-CH">
                <a:latin typeface="Times New Roman"/>
                <a:ea typeface="ＭＳ Ｐゴシック"/>
                <a:cs typeface="Times New Roman"/>
              </a:rPr>
              <a:t> : Des activités d'alphabétisation et d'éducation aux droits des femmes sont mises en place, ce qui aide à renforcer les compétences et la confiance des femmes, leur permettant de mieux défendre leurs droits et de participer activement à la vie communautaire .</a:t>
            </a:r>
            <a:endParaRPr lang="en-US">
              <a:latin typeface="Times New Roman"/>
              <a:ea typeface="ＭＳ Ｐゴシック"/>
              <a:cs typeface="Times New Roman"/>
            </a:endParaRPr>
          </a:p>
          <a:p>
            <a:pPr marL="220828" indent="-220828">
              <a:buAutoNum type="arabicPeriod"/>
            </a:pPr>
            <a:endParaRPr lang="fr-CH"/>
          </a:p>
          <a:p>
            <a:pPr marL="220828" indent="-220828">
              <a:buAutoNum type="arabicPeriod"/>
            </a:pPr>
            <a:r>
              <a:rPr lang="fr-CH" b="1">
                <a:latin typeface="Times New Roman"/>
                <a:ea typeface="ＭＳ Ｐゴシック"/>
                <a:cs typeface="Times New Roman"/>
              </a:rPr>
              <a:t>Promouvoir l'égalité des sexes</a:t>
            </a:r>
            <a:r>
              <a:rPr lang="fr-CH">
                <a:latin typeface="Times New Roman"/>
                <a:ea typeface="ＭＳ Ｐゴシック"/>
                <a:cs typeface="Times New Roman"/>
              </a:rPr>
              <a:t> : Le projet intègre des thématiques de genre, visant à réduire les inégalités entre les sexes. Cela inclut des dialogues sur les questions d'égalité et des efforts pour assurer une participation équilibrée des hommes et des femmes dans la production agroalimentaire et la gestion des ressources .</a:t>
            </a:r>
          </a:p>
          <a:p>
            <a:pPr marL="220828" indent="-220828">
              <a:buFontTx/>
              <a:buAutoNum type="arabicPeriod"/>
            </a:pPr>
            <a:endParaRPr lang="fr-CH">
              <a:latin typeface="Times New Roman"/>
              <a:ea typeface="ＭＳ Ｐゴシック"/>
              <a:cs typeface="Times New Roman"/>
            </a:endParaRPr>
          </a:p>
          <a:p>
            <a:pPr marL="165621" indent="-165621">
              <a:buFont typeface="Arial"/>
              <a:buChar char="•"/>
            </a:pPr>
            <a:r>
              <a:rPr lang="fr-CH" b="1">
                <a:latin typeface="Times New Roman"/>
                <a:ea typeface="ＭＳ Ｐゴシック"/>
                <a:cs typeface="Times New Roman"/>
              </a:rPr>
              <a:t>Éducation aux droits des femmes</a:t>
            </a:r>
            <a:r>
              <a:rPr lang="fr-CH">
                <a:latin typeface="Times New Roman"/>
                <a:ea typeface="ＭＳ Ｐゴシック"/>
                <a:cs typeface="Times New Roman"/>
              </a:rPr>
              <a:t> : Des activités spécifiques sont mises en place pour éduquer les femmes sur leurs droits. Cela inclut des formations et des discussions qui visent à renforcer leur compréhension des droits légaux et sociaux, leur permettant ainsi de mieux défendre leurs intérêts et de participer activement à la prise de décision au sein de leurs ménages et de leurs communautés .</a:t>
            </a:r>
          </a:p>
          <a:p>
            <a:pPr marL="165621" indent="-165621">
              <a:buFont typeface="Arial"/>
              <a:buChar char="•"/>
            </a:pPr>
            <a:r>
              <a:rPr lang="fr-CH" b="1">
                <a:latin typeface="Times New Roman"/>
                <a:ea typeface="ＭＳ Ｐゴシック"/>
                <a:cs typeface="Times New Roman"/>
              </a:rPr>
              <a:t>Sensibilisation à la biodiversité</a:t>
            </a:r>
            <a:r>
              <a:rPr lang="fr-CH">
                <a:latin typeface="Times New Roman"/>
                <a:ea typeface="ＭＳ Ｐゴシック"/>
                <a:cs typeface="Times New Roman"/>
              </a:rPr>
              <a:t> : En mettant l'accent sur la biodiversité locale et les techniques de culture respectueuses de l'environnement, le projet sensibilise les femmes et les hommes à l'importance de préserver les écosystèmes tout en exploitant les ressources naturelles. Cela inclut des formations sur la conservation des semences et la pisciculture, qui sont des pratiques durables .</a:t>
            </a:r>
            <a:endParaRPr lang="en-US">
              <a:latin typeface="Times New Roman"/>
              <a:ea typeface="ＭＳ Ｐゴシック"/>
              <a:cs typeface="Times New Roman"/>
            </a:endParaRPr>
          </a:p>
          <a:p>
            <a:pPr marL="165621" indent="-165621">
              <a:buFont typeface="Arial"/>
              <a:buChar char="•"/>
            </a:pPr>
            <a:r>
              <a:rPr lang="fr-CH" b="1">
                <a:latin typeface="Times New Roman"/>
                <a:ea typeface="ＭＳ Ｐゴシック"/>
                <a:cs typeface="Times New Roman"/>
              </a:rPr>
              <a:t>Encadrement des groupements</a:t>
            </a:r>
            <a:r>
              <a:rPr lang="fr-CH">
                <a:latin typeface="Times New Roman"/>
                <a:ea typeface="ＭＳ Ｐゴシック"/>
                <a:cs typeface="Times New Roman"/>
              </a:rPr>
              <a:t> : Les animateurs et animatrices de réseau accompagnent les groupements dans des thématiques variées, y compris la gestion des ressources et la nutrition. Cela permet de sensibiliser les membres des groupements à l'importance d'une exploitation équilibrée et durable des ressources naturelles .</a:t>
            </a:r>
          </a:p>
          <a:p>
            <a:pPr marL="220828" indent="-220828">
              <a:buAutoNum type="arabicPeriod"/>
            </a:pPr>
            <a:endParaRPr lang="fr-CH">
              <a:latin typeface="Times New Roman"/>
              <a:ea typeface="ＭＳ Ｐゴシック"/>
              <a:cs typeface="Times New Roman"/>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22</a:t>
            </a:fld>
            <a:endParaRPr lang="de-CH" altLang="x-none"/>
          </a:p>
        </p:txBody>
      </p:sp>
    </p:spTree>
    <p:extLst>
      <p:ext uri="{BB962C8B-B14F-4D97-AF65-F5344CB8AC3E}">
        <p14:creationId xmlns:p14="http://schemas.microsoft.com/office/powerpoint/2010/main" val="3574566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1" i="0">
                <a:solidFill>
                  <a:srgbClr val="000000"/>
                </a:solidFill>
                <a:effectLst/>
                <a:latin typeface="+mn-lt"/>
              </a:rPr>
              <a:t>Quelques données</a:t>
            </a:r>
          </a:p>
          <a:p>
            <a:r>
              <a:rPr lang="fr-CH" b="0" i="0">
                <a:solidFill>
                  <a:srgbClr val="000000"/>
                </a:solidFill>
                <a:effectLst/>
                <a:latin typeface="+mn-lt"/>
              </a:rPr>
              <a:t>La République du Honduras a une superficie de 112 492 km2 . </a:t>
            </a:r>
          </a:p>
          <a:p>
            <a:r>
              <a:rPr lang="fr-CH" b="0" i="0">
                <a:solidFill>
                  <a:srgbClr val="000000"/>
                </a:solidFill>
                <a:effectLst/>
                <a:latin typeface="+mn-lt"/>
              </a:rPr>
              <a:t>Il compte 10 432 860 d’habitants. </a:t>
            </a:r>
          </a:p>
          <a:p>
            <a:endParaRPr lang="fr-CH" b="0" i="0">
              <a:solidFill>
                <a:srgbClr val="000000"/>
              </a:solidFill>
              <a:effectLst/>
              <a:latin typeface="+mn-lt"/>
            </a:endParaRPr>
          </a:p>
          <a:p>
            <a:r>
              <a:rPr lang="fr-CH" b="0" i="0">
                <a:solidFill>
                  <a:srgbClr val="000000"/>
                </a:solidFill>
                <a:effectLst/>
                <a:latin typeface="+mn-lt"/>
              </a:rPr>
              <a:t>Plus de 80 % de la population vit avec moins de USD 1,90 dollar . </a:t>
            </a:r>
            <a:br>
              <a:rPr lang="fr-CH" b="0" i="0">
                <a:solidFill>
                  <a:srgbClr val="000000"/>
                </a:solidFill>
                <a:effectLst/>
                <a:latin typeface="+mn-lt"/>
              </a:rPr>
            </a:br>
            <a:br>
              <a:rPr lang="fr-CH" b="0" i="0">
                <a:solidFill>
                  <a:srgbClr val="000000"/>
                </a:solidFill>
                <a:effectLst/>
                <a:latin typeface="+mn-lt"/>
              </a:rPr>
            </a:br>
            <a:r>
              <a:rPr lang="fr-CH" b="1"/>
              <a:t>Les problèmes socio-économiques au Honduras qui affectent le droit à l'alimentation incluent :</a:t>
            </a:r>
          </a:p>
          <a:p>
            <a:endParaRPr lang="fr-CH"/>
          </a:p>
          <a:p>
            <a:pPr>
              <a:buFont typeface="+mj-lt"/>
              <a:buAutoNum type="arabicPeriod"/>
            </a:pPr>
            <a:r>
              <a:rPr lang="fr-CH" b="1"/>
              <a:t>Instabilité économique et sociale</a:t>
            </a:r>
            <a:r>
              <a:rPr lang="fr-CH"/>
              <a:t> : Le pays fait face à une instabilité persistante, exacerbée par la reprise économique lente après la pandémie, ce qui limite les opportunités d'emploi et de revenus pour de nombreuses familles .</a:t>
            </a:r>
          </a:p>
          <a:p>
            <a:pPr>
              <a:buFont typeface="+mj-lt"/>
              <a:buAutoNum type="arabicPeriod"/>
            </a:pPr>
            <a:endParaRPr lang="fr-CH"/>
          </a:p>
          <a:p>
            <a:pPr>
              <a:buFont typeface="+mj-lt"/>
              <a:buAutoNum type="arabicPeriod"/>
            </a:pPr>
            <a:r>
              <a:rPr lang="fr-CH" b="1"/>
              <a:t>Insécurité alimentaire</a:t>
            </a:r>
            <a:r>
              <a:rPr lang="fr-CH"/>
              <a:t> : Selon un rapport de la FAO, environ 4,9 millions de personnes souffrent d'insécurité alimentaire, et 1,5 million sont sous-alimentées, ce qui signifie que 15,3 % de la population n'a pas accès à une alimentation suffisante pour satisfaire ses besoins nutritionnels .</a:t>
            </a:r>
          </a:p>
          <a:p>
            <a:pPr>
              <a:buFont typeface="+mj-lt"/>
              <a:buAutoNum type="arabicPeriod"/>
            </a:pPr>
            <a:endParaRPr lang="fr-CH"/>
          </a:p>
          <a:p>
            <a:pPr>
              <a:buFont typeface="+mj-lt"/>
              <a:buAutoNum type="arabicPeriod"/>
            </a:pPr>
            <a:r>
              <a:rPr lang="fr-CH" b="1"/>
              <a:t>Concentration du développement économique</a:t>
            </a:r>
            <a:r>
              <a:rPr lang="fr-CH"/>
              <a:t> : Le développement économique se concentre principalement dans certaines zones urbaines et sur des secteurs de production comme les monocultures d'exportation, laissant les zones rurales, où se trouvent de nombreuses familles agricoles, confrontées à des défis accrus pour leur subsistance .</a:t>
            </a:r>
          </a:p>
          <a:p>
            <a:pPr>
              <a:buFont typeface="+mj-lt"/>
              <a:buAutoNum type="arabicPeriod"/>
            </a:pPr>
            <a:endParaRPr lang="fr-CH"/>
          </a:p>
          <a:p>
            <a:pPr>
              <a:buFont typeface="+mj-lt"/>
              <a:buAutoNum type="arabicPeriod"/>
            </a:pPr>
            <a:r>
              <a:rPr lang="fr-CH" b="1"/>
              <a:t>Vulnérabilité climatique</a:t>
            </a:r>
            <a:r>
              <a:rPr lang="fr-CH"/>
              <a:t> : Les phénomènes météorologiques extrêmes, tels que les sécheresses et les ouragans, affectent les rendements agricoles, ce qui impacte directement la sécurité alimentaire des ménages .</a:t>
            </a:r>
          </a:p>
          <a:p>
            <a:pPr>
              <a:buFont typeface="+mj-lt"/>
              <a:buAutoNum type="arabicPeriod"/>
            </a:pPr>
            <a:endParaRPr lang="fr-CH"/>
          </a:p>
          <a:p>
            <a:pPr>
              <a:buFont typeface="+mj-lt"/>
              <a:buAutoNum type="arabicPeriod"/>
            </a:pPr>
            <a:r>
              <a:rPr lang="fr-CH" b="1"/>
              <a:t>Accès limité aux ressources</a:t>
            </a:r>
            <a:r>
              <a:rPr lang="fr-CH"/>
              <a:t> : Les petits producteurs rencontrent des difficultés d'accès aux semences indigènes et aux technologies appropriées, ce qui limite leur capacité à produire de manière durable et à améliorer leurs conditions de vie .</a:t>
            </a:r>
          </a:p>
          <a:p>
            <a:pPr defTabSz="883310">
              <a:defRPr/>
            </a:pPr>
            <a:endParaRPr lang="fr-CH" b="0" i="0" baseline="30000">
              <a:solidFill>
                <a:srgbClr val="000000"/>
              </a:solidFill>
              <a:effectLst/>
              <a:latin typeface="+mn-lt"/>
            </a:endParaRPr>
          </a:p>
          <a:p>
            <a:pPr defTabSz="883310">
              <a:defRPr/>
            </a:pPr>
            <a:endParaRPr lang="fr-CH" b="0" i="0">
              <a:solidFill>
                <a:srgbClr val="000000"/>
              </a:solidFill>
              <a:effectLst/>
              <a:latin typeface="+mn-lt"/>
            </a:endParaRPr>
          </a:p>
          <a:p>
            <a:pPr defTabSz="883310">
              <a:defRPr/>
            </a:pPr>
            <a:endParaRPr lang="fr-CH" b="0" i="0" baseline="30000">
              <a:solidFill>
                <a:srgbClr val="000000"/>
              </a:solidFill>
              <a:effectLst/>
              <a:latin typeface="+mn-lt"/>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23</a:t>
            </a:fld>
            <a:endParaRPr lang="de-CH" altLang="x-none"/>
          </a:p>
        </p:txBody>
      </p:sp>
    </p:spTree>
    <p:extLst>
      <p:ext uri="{BB962C8B-B14F-4D97-AF65-F5344CB8AC3E}">
        <p14:creationId xmlns:p14="http://schemas.microsoft.com/office/powerpoint/2010/main" val="2162131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773"/>
              </a:spcAft>
              <a:buSzPts val="1000"/>
              <a:tabLst>
                <a:tab pos="441655" algn="l"/>
              </a:tabLst>
            </a:pPr>
            <a:endParaRPr lang="fr-CH" sz="1700" kern="100">
              <a:latin typeface="Aptos" panose="020B0004020202020204" pitchFamily="34" charset="0"/>
              <a:ea typeface="Aptos" panose="020B0004020202020204" pitchFamily="34" charset="0"/>
              <a:cs typeface="Times New Roman" panose="02020603050405020304" pitchFamily="18" charset="0"/>
            </a:endParaRPr>
          </a:p>
          <a:p>
            <a:pPr marL="220828">
              <a:lnSpc>
                <a:spcPct val="115000"/>
              </a:lnSpc>
              <a:spcAft>
                <a:spcPts val="773"/>
              </a:spcAft>
            </a:pPr>
            <a:r>
              <a:rPr lang="fr-CH" sz="1700" b="1" kern="100">
                <a:latin typeface="Aptos" panose="020B0004020202020204" pitchFamily="34" charset="0"/>
                <a:ea typeface="Aptos" panose="020B0004020202020204" pitchFamily="34" charset="0"/>
                <a:cs typeface="Times New Roman" panose="02020603050405020304" pitchFamily="18" charset="0"/>
              </a:rPr>
              <a:t>Caractéristiques géographiques</a:t>
            </a:r>
            <a:r>
              <a:rPr lang="fr-CH" sz="1700" kern="100">
                <a:latin typeface="Aptos" panose="020B0004020202020204" pitchFamily="34" charset="0"/>
                <a:ea typeface="Aptos" panose="020B0004020202020204" pitchFamily="34" charset="0"/>
                <a:cs typeface="Times New Roman" panose="02020603050405020304" pitchFamily="18" charset="0"/>
              </a:rPr>
              <a:t> : Le projet se déroule dans la région du Lac de Yojoa, dans les départements de Comayagua et Santa </a:t>
            </a:r>
            <a:r>
              <a:rPr lang="fr-CH" sz="1700" kern="100" err="1">
                <a:latin typeface="Aptos" panose="020B0004020202020204" pitchFamily="34" charset="0"/>
                <a:ea typeface="Aptos" panose="020B0004020202020204" pitchFamily="34" charset="0"/>
                <a:cs typeface="Times New Roman" panose="02020603050405020304" pitchFamily="18" charset="0"/>
              </a:rPr>
              <a:t>Bárbara</a:t>
            </a:r>
            <a:r>
              <a:rPr lang="fr-CH" sz="1700" kern="100">
                <a:latin typeface="Aptos" panose="020B0004020202020204" pitchFamily="34" charset="0"/>
                <a:ea typeface="Aptos" panose="020B0004020202020204" pitchFamily="34" charset="0"/>
                <a:cs typeface="Times New Roman" panose="02020603050405020304" pitchFamily="18" charset="0"/>
              </a:rPr>
              <a:t>, au Honduras. : La région du lac de Yojoa est le seul lac naturel du Honduras, entouré de parcs nationaux, ce qui lui confère une biodiversité unique. Cependant, malgré ces caractéristiques, elle est également l'une des régions les plus pauvres du pays, ce qui nécessite une attention particulière pour améliorer les conditions de vie des populations locale.</a:t>
            </a:r>
          </a:p>
          <a:p>
            <a:pPr marL="220828">
              <a:lnSpc>
                <a:spcPct val="115000"/>
              </a:lnSpc>
              <a:spcAft>
                <a:spcPts val="773"/>
              </a:spcAft>
            </a:pPr>
            <a:r>
              <a:rPr lang="fr-CH" sz="1700" b="1" kern="100">
                <a:latin typeface="Aptos" panose="020B0004020202020204" pitchFamily="34" charset="0"/>
                <a:ea typeface="Aptos" panose="020B0004020202020204" pitchFamily="34" charset="0"/>
                <a:cs typeface="Times New Roman" panose="02020603050405020304" pitchFamily="18" charset="0"/>
              </a:rPr>
              <a:t>Vulnérabilité socio-économique</a:t>
            </a:r>
            <a:r>
              <a:rPr lang="fr-CH" sz="1700" kern="100">
                <a:latin typeface="Aptos" panose="020B0004020202020204" pitchFamily="34" charset="0"/>
                <a:ea typeface="Aptos" panose="020B0004020202020204" pitchFamily="34" charset="0"/>
                <a:cs typeface="Times New Roman" panose="02020603050405020304" pitchFamily="18" charset="0"/>
              </a:rPr>
              <a:t> : La région est confrontée à des défis socio-économiques importants, notamment une forte insécurité alimentaire et un accès limité aux ressources pour les petits agriculteurs. Environ 4,9 millions de personnes au Honduras souffrent d'insécurité alimentaire, et cette situation est particulièrement aiguë dans les zones rurales comme celle-ci.</a:t>
            </a:r>
          </a:p>
          <a:p>
            <a:pPr marL="220828">
              <a:lnSpc>
                <a:spcPct val="115000"/>
              </a:lnSpc>
              <a:spcAft>
                <a:spcPts val="773"/>
              </a:spcAft>
            </a:pPr>
            <a:r>
              <a:rPr lang="fr-CH" sz="1700" b="1" kern="100">
                <a:latin typeface="Aptos" panose="020B0004020202020204" pitchFamily="34" charset="0"/>
                <a:ea typeface="Aptos" panose="020B0004020202020204" pitchFamily="34" charset="0"/>
                <a:cs typeface="Times New Roman" panose="02020603050405020304" pitchFamily="18" charset="0"/>
              </a:rPr>
              <a:t>Pratiques agricoles traditionnelles</a:t>
            </a:r>
            <a:r>
              <a:rPr lang="fr-CH" sz="1700" kern="100">
                <a:latin typeface="Aptos" panose="020B0004020202020204" pitchFamily="34" charset="0"/>
                <a:ea typeface="Aptos" panose="020B0004020202020204" pitchFamily="34" charset="0"/>
                <a:cs typeface="Times New Roman" panose="02020603050405020304" pitchFamily="18" charset="0"/>
              </a:rPr>
              <a:t> : Les familles d'agriculteurs de la région utilisent des pratiques agricoles traditionnelles, mais elles sont souvent menacées par l'introduction de semences génétiquement modifiées et par la pression des grandes entreprises agroalimentaires. Le projet vise à protéger et à promouvoir les semences indigènes et les pratiques agroécologiques.</a:t>
            </a:r>
          </a:p>
          <a:p>
            <a:pPr>
              <a:lnSpc>
                <a:spcPct val="115000"/>
              </a:lnSpc>
              <a:spcAft>
                <a:spcPts val="773"/>
              </a:spcAft>
              <a:buSzPts val="1000"/>
              <a:tabLst>
                <a:tab pos="441655" algn="l"/>
              </a:tabLst>
            </a:pPr>
            <a:endParaRPr lang="fr-CH" sz="1700" kern="100">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773"/>
              </a:spcAft>
              <a:buSzPts val="1000"/>
              <a:tabLst>
                <a:tab pos="441655" algn="l"/>
              </a:tabLst>
            </a:pPr>
            <a:r>
              <a:rPr lang="fr-CH" sz="1700" kern="100">
                <a:latin typeface="Aptos" panose="020B0004020202020204" pitchFamily="34" charset="0"/>
                <a:ea typeface="Aptos" panose="020B0004020202020204" pitchFamily="34" charset="0"/>
                <a:cs typeface="Times New Roman" panose="02020603050405020304" pitchFamily="18" charset="0"/>
              </a:rPr>
              <a:t>&gt;&gt;&gt; </a:t>
            </a:r>
            <a:r>
              <a:rPr lang="fr-CH" b="1" kern="100">
                <a:latin typeface="Aptos" panose="020B0004020202020204" pitchFamily="34" charset="0"/>
                <a:ea typeface="Aptos" panose="020B0004020202020204" pitchFamily="34" charset="0"/>
                <a:cs typeface="Times New Roman" panose="02020603050405020304" pitchFamily="18" charset="0"/>
              </a:rPr>
              <a:t>Problématiques abordées</a:t>
            </a:r>
            <a:r>
              <a:rPr lang="fr-CH" kern="100">
                <a:latin typeface="Aptos" panose="020B0004020202020204" pitchFamily="34" charset="0"/>
                <a:ea typeface="Aptos" panose="020B0004020202020204" pitchFamily="34" charset="0"/>
                <a:cs typeface="Times New Roman" panose="02020603050405020304" pitchFamily="18" charset="0"/>
              </a:rPr>
              <a:t>:</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Migration des jeunes, manque d'opportunités économiques locales.</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Dépendance des familles vis-à-vis de l'agriculture de subsistance.</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Diminution des semences locales et des pratiques agroécologiques.</a:t>
            </a:r>
          </a:p>
          <a:p>
            <a:pPr marL="220828">
              <a:lnSpc>
                <a:spcPct val="115000"/>
              </a:lnSpc>
              <a:spcAft>
                <a:spcPts val="773"/>
              </a:spcAft>
            </a:pPr>
            <a:endParaRPr lang="fr-CH" sz="1700" kern="100">
              <a:latin typeface="Aptos" panose="020B0004020202020204" pitchFamily="34" charset="0"/>
              <a:ea typeface="Aptos" panose="020B0004020202020204" pitchFamily="34" charset="0"/>
              <a:cs typeface="Times New Roman" panose="02020603050405020304" pitchFamily="18" charset="0"/>
            </a:endParaRPr>
          </a:p>
          <a:p>
            <a:pPr defTabSz="883310">
              <a:defRPr/>
            </a:pPr>
            <a:endParaRPr lang="fr-CH" b="0" i="0" baseline="30000">
              <a:solidFill>
                <a:srgbClr val="000000"/>
              </a:solidFill>
              <a:effectLst/>
              <a:latin typeface="+mn-lt"/>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24</a:t>
            </a:fld>
            <a:endParaRPr lang="de-CH" altLang="x-none"/>
          </a:p>
        </p:txBody>
      </p:sp>
    </p:spTree>
    <p:extLst>
      <p:ext uri="{BB962C8B-B14F-4D97-AF65-F5344CB8AC3E}">
        <p14:creationId xmlns:p14="http://schemas.microsoft.com/office/powerpoint/2010/main" val="6703170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574C-41FC-3EC0-B3D5-060092E4325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4944404-0B58-D314-93CA-D5B93A60285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18695B-6986-B630-5B2B-E4682F411F8B}"/>
              </a:ext>
            </a:extLst>
          </p:cNvPr>
          <p:cNvSpPr>
            <a:spLocks noGrp="1"/>
          </p:cNvSpPr>
          <p:nvPr>
            <p:ph type="body" idx="1"/>
          </p:nvPr>
        </p:nvSpPr>
        <p:spPr/>
        <p:txBody>
          <a:bodyPr/>
          <a:lstStyle/>
          <a:p>
            <a:pPr>
              <a:lnSpc>
                <a:spcPct val="115000"/>
              </a:lnSpc>
              <a:spcAft>
                <a:spcPts val="773"/>
              </a:spcAft>
            </a:pPr>
            <a:r>
              <a:rPr lang="fr-CH" kern="100">
                <a:latin typeface="Aptos" panose="020B0004020202020204" pitchFamily="34" charset="0"/>
                <a:ea typeface="Aptos" panose="020B0004020202020204" pitchFamily="34" charset="0"/>
                <a:cs typeface="Times New Roman" panose="02020603050405020304" pitchFamily="18" charset="0"/>
              </a:rPr>
              <a:t>Le projet vise à améliorer la sécurité alimentaire et les conditions de vie des familles rurales par la gestion durable des semences et la défense des droits des agriculteurs et agricultrices.</a:t>
            </a:r>
          </a:p>
          <a:p>
            <a:pPr marL="331241" indent="-331241">
              <a:lnSpc>
                <a:spcPct val="115000"/>
              </a:lnSpc>
              <a:spcAft>
                <a:spcPts val="773"/>
              </a:spcAft>
              <a:buSzPts val="1000"/>
              <a:buFont typeface="Symbol" panose="05050102010706020507" pitchFamily="18" charset="2"/>
              <a:buChar char=""/>
              <a:tabLst>
                <a:tab pos="441655" algn="l"/>
              </a:tabLst>
            </a:pPr>
            <a:r>
              <a:rPr lang="fr-CH" b="1" kern="100">
                <a:latin typeface="Aptos" panose="020B0004020202020204" pitchFamily="34" charset="0"/>
                <a:ea typeface="Aptos" panose="020B0004020202020204" pitchFamily="34" charset="0"/>
                <a:cs typeface="Times New Roman" panose="02020603050405020304" pitchFamily="18" charset="0"/>
              </a:rPr>
              <a:t>Il y a 3 objectifs spécifiques</a:t>
            </a:r>
            <a:r>
              <a:rPr lang="fr-CH" kern="100">
                <a:latin typeface="Aptos" panose="020B0004020202020204" pitchFamily="34" charset="0"/>
                <a:ea typeface="Aptos" panose="020B0004020202020204" pitchFamily="34" charset="0"/>
                <a:cs typeface="Times New Roman" panose="02020603050405020304" pitchFamily="18" charset="0"/>
              </a:rPr>
              <a:t>:</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Renforcer les capacités des familles agricoles dans la gestion et la conservation des semences </a:t>
            </a:r>
            <a:r>
              <a:rPr lang="fr-CH" kern="100" err="1">
                <a:latin typeface="Aptos" panose="020B0004020202020204" pitchFamily="34" charset="0"/>
                <a:ea typeface="Aptos" panose="020B0004020202020204" pitchFamily="34" charset="0"/>
                <a:cs typeface="Times New Roman" panose="02020603050405020304" pitchFamily="18" charset="0"/>
              </a:rPr>
              <a:t>criollas</a:t>
            </a:r>
            <a:r>
              <a:rPr lang="fr-CH" kern="100">
                <a:latin typeface="Aptos" panose="020B0004020202020204" pitchFamily="34" charset="0"/>
                <a:ea typeface="Aptos" panose="020B0004020202020204" pitchFamily="34" charset="0"/>
                <a:cs typeface="Times New Roman" panose="02020603050405020304" pitchFamily="18" charset="0"/>
              </a:rPr>
              <a:t>.</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Promouvoir la production agroécologique et la défense des droits des agriculteurs.</a:t>
            </a:r>
          </a:p>
          <a:p>
            <a:pPr marL="717690" lvl="1" indent="-276035">
              <a:lnSpc>
                <a:spcPct val="115000"/>
              </a:lnSpc>
              <a:spcAft>
                <a:spcPts val="773"/>
              </a:spcAft>
              <a:buSzPts val="1000"/>
              <a:buFont typeface="Courier New" panose="02070309020205020404" pitchFamily="49" charset="0"/>
              <a:buChar char="o"/>
              <a:tabLst>
                <a:tab pos="883310" algn="l"/>
              </a:tabLst>
            </a:pPr>
            <a:r>
              <a:rPr lang="fr-CH">
                <a:latin typeface="Aptos" panose="020B0004020202020204" pitchFamily="34" charset="0"/>
                <a:ea typeface="Aptos" panose="020B0004020202020204" pitchFamily="34" charset="0"/>
                <a:cs typeface="Times New Roman" panose="02020603050405020304" pitchFamily="18" charset="0"/>
              </a:rPr>
              <a:t>Encourager la participation active des communautés dans la gestion des ressources agricoles et la commercialisation locale.</a:t>
            </a:r>
            <a:endParaRPr lang="fr-CH"/>
          </a:p>
          <a:p>
            <a:endParaRPr lang="fr-CH"/>
          </a:p>
        </p:txBody>
      </p:sp>
      <p:sp>
        <p:nvSpPr>
          <p:cNvPr id="4" name="Espace réservé du numéro de diapositive 3">
            <a:extLst>
              <a:ext uri="{FF2B5EF4-FFF2-40B4-BE49-F238E27FC236}">
                <a16:creationId xmlns:a16="http://schemas.microsoft.com/office/drawing/2014/main" id="{86BF5BA2-EAF6-84A9-43D6-97A8CFE53EBD}"/>
              </a:ext>
            </a:extLst>
          </p:cNvPr>
          <p:cNvSpPr>
            <a:spLocks noGrp="1"/>
          </p:cNvSpPr>
          <p:nvPr>
            <p:ph type="sldNum" sz="quarter" idx="5"/>
          </p:nvPr>
        </p:nvSpPr>
        <p:spPr/>
        <p:txBody>
          <a:bodyPr/>
          <a:lstStyle/>
          <a:p>
            <a:pPr>
              <a:defRPr/>
            </a:pPr>
            <a:fld id="{31AB54B6-8CA2-4D24-9AA1-87C4ECEA1D57}" type="slidenum">
              <a:rPr lang="de-CH" altLang="x-none" smtClean="0"/>
              <a:pPr>
                <a:defRPr/>
              </a:pPr>
              <a:t>25</a:t>
            </a:fld>
            <a:endParaRPr lang="de-CH" altLang="x-none"/>
          </a:p>
        </p:txBody>
      </p:sp>
    </p:spTree>
    <p:extLst>
      <p:ext uri="{BB962C8B-B14F-4D97-AF65-F5344CB8AC3E}">
        <p14:creationId xmlns:p14="http://schemas.microsoft.com/office/powerpoint/2010/main" val="15334948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773"/>
              </a:spcAft>
            </a:pPr>
            <a:r>
              <a:rPr lang="fr-CH" kern="100">
                <a:latin typeface="Aptos" panose="020B0004020202020204" pitchFamily="34" charset="0"/>
                <a:ea typeface="Aptos" panose="020B0004020202020204" pitchFamily="34" charset="0"/>
                <a:cs typeface="Times New Roman" panose="02020603050405020304" pitchFamily="18" charset="0"/>
              </a:rPr>
              <a:t>Le projet vise à atteindre les résultats suivants à la fin de sa phase de mise en œuvre (2024-2027) :</a:t>
            </a:r>
          </a:p>
          <a:p>
            <a:pPr marL="331241" indent="-331241">
              <a:lnSpc>
                <a:spcPct val="115000"/>
              </a:lnSpc>
              <a:spcAft>
                <a:spcPts val="773"/>
              </a:spcAft>
              <a:buFont typeface="+mj-lt"/>
              <a:buAutoNum type="arabicPeriod"/>
              <a:tabLst>
                <a:tab pos="441655" algn="l"/>
              </a:tabLst>
            </a:pPr>
            <a:r>
              <a:rPr lang="fr-CH" b="1" kern="100">
                <a:latin typeface="Aptos" panose="020B0004020202020204" pitchFamily="34" charset="0"/>
                <a:ea typeface="Aptos" panose="020B0004020202020204" pitchFamily="34" charset="0"/>
                <a:cs typeface="Times New Roman" panose="02020603050405020304" pitchFamily="18" charset="0"/>
              </a:rPr>
              <a:t>Amélioration des pratiques agricoles</a:t>
            </a:r>
            <a:r>
              <a:rPr lang="fr-CH" kern="100">
                <a:latin typeface="Aptos" panose="020B0004020202020204" pitchFamily="34" charset="0"/>
                <a:ea typeface="Aptos" panose="020B0004020202020204" pitchFamily="34" charset="0"/>
                <a:cs typeface="Times New Roman" panose="02020603050405020304" pitchFamily="18" charset="0"/>
              </a:rPr>
              <a:t> :</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Formation de 150 familles dans 10 communautés rurales sur l’agriculture durable, le </a:t>
            </a:r>
            <a:r>
              <a:rPr lang="fr-CH" b="1" kern="100" err="1">
                <a:latin typeface="Aptos" panose="020B0004020202020204" pitchFamily="34" charset="0"/>
                <a:ea typeface="Aptos" panose="020B0004020202020204" pitchFamily="34" charset="0"/>
                <a:cs typeface="Times New Roman" panose="02020603050405020304" pitchFamily="18" charset="0"/>
              </a:rPr>
              <a:t>fitomejoramiento</a:t>
            </a:r>
            <a:r>
              <a:rPr lang="fr-CH" b="1" kern="100">
                <a:latin typeface="Aptos" panose="020B0004020202020204" pitchFamily="34" charset="0"/>
                <a:ea typeface="Aptos" panose="020B0004020202020204" pitchFamily="34" charset="0"/>
                <a:cs typeface="Times New Roman" panose="02020603050405020304" pitchFamily="18" charset="0"/>
              </a:rPr>
              <a:t> participatif</a:t>
            </a:r>
            <a:r>
              <a:rPr lang="fr-CH" kern="100">
                <a:latin typeface="Aptos" panose="020B0004020202020204" pitchFamily="34" charset="0"/>
                <a:ea typeface="Aptos" panose="020B0004020202020204" pitchFamily="34" charset="0"/>
                <a:cs typeface="Times New Roman" panose="02020603050405020304" pitchFamily="18" charset="0"/>
              </a:rPr>
              <a:t> (amélioration des semences) et les techniques de gestion agroécologique.</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Augmentation de la production de semences </a:t>
            </a:r>
            <a:r>
              <a:rPr lang="fr-CH" kern="100" err="1">
                <a:latin typeface="Aptos" panose="020B0004020202020204" pitchFamily="34" charset="0"/>
                <a:ea typeface="Aptos" panose="020B0004020202020204" pitchFamily="34" charset="0"/>
                <a:cs typeface="Times New Roman" panose="02020603050405020304" pitchFamily="18" charset="0"/>
              </a:rPr>
              <a:t>criollas</a:t>
            </a:r>
            <a:r>
              <a:rPr lang="fr-CH" kern="100">
                <a:latin typeface="Aptos" panose="020B0004020202020204" pitchFamily="34" charset="0"/>
                <a:ea typeface="Aptos" panose="020B0004020202020204" pitchFamily="34" charset="0"/>
                <a:cs typeface="Times New Roman" panose="02020603050405020304" pitchFamily="18" charset="0"/>
              </a:rPr>
              <a:t> (semences locales et adaptées) pour garantir l’autosuffisance alimentaire des familles.</a:t>
            </a:r>
            <a:endParaRPr lang="fr-CH" sz="2700" b="1">
              <a:latin typeface="Times New Roman"/>
              <a:cs typeface="Times New Roman"/>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26</a:t>
            </a:fld>
            <a:endParaRPr lang="de-CH" altLang="x-none"/>
          </a:p>
        </p:txBody>
      </p:sp>
    </p:spTree>
    <p:extLst>
      <p:ext uri="{BB962C8B-B14F-4D97-AF65-F5344CB8AC3E}">
        <p14:creationId xmlns:p14="http://schemas.microsoft.com/office/powerpoint/2010/main" val="3403021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773"/>
              </a:spcAft>
              <a:tabLst>
                <a:tab pos="441655" algn="l"/>
              </a:tabLst>
            </a:pPr>
            <a:r>
              <a:rPr lang="fr-CH" b="1" kern="100">
                <a:latin typeface="Aptos" panose="020B0004020202020204" pitchFamily="34" charset="0"/>
                <a:ea typeface="Aptos" panose="020B0004020202020204" pitchFamily="34" charset="0"/>
                <a:cs typeface="Times New Roman" panose="02020603050405020304" pitchFamily="18" charset="0"/>
              </a:rPr>
              <a:t>2. Renforcement des entreprises de l’économie sociale</a:t>
            </a:r>
            <a:r>
              <a:rPr lang="fr-CH" kern="100">
                <a:latin typeface="Aptos" panose="020B0004020202020204" pitchFamily="34" charset="0"/>
                <a:ea typeface="Aptos" panose="020B0004020202020204" pitchFamily="34" charset="0"/>
                <a:cs typeface="Times New Roman" panose="02020603050405020304" pitchFamily="18" charset="0"/>
              </a:rPr>
              <a:t> :</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Formation et accompagnement des CIAL et CRAC en gestion d'entreprises, comptabilité, et marketing.</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Promotion des produits agroécologiques des participants sur des plateformes virtuelles et dans des foires locales, augmentant ainsi les revenus des familles.</a:t>
            </a:r>
            <a:endParaRPr lang="fr-CH"/>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27</a:t>
            </a:fld>
            <a:endParaRPr lang="de-CH" altLang="x-none"/>
          </a:p>
        </p:txBody>
      </p:sp>
    </p:spTree>
    <p:extLst>
      <p:ext uri="{BB962C8B-B14F-4D97-AF65-F5344CB8AC3E}">
        <p14:creationId xmlns:p14="http://schemas.microsoft.com/office/powerpoint/2010/main" val="16515713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67EEA-E60D-780B-8779-E33BA49C2F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83FE0D-D575-C7AA-D03F-6A879101ACB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095053C-AE62-4544-9686-96FBDD5FC39D}"/>
              </a:ext>
            </a:extLst>
          </p:cNvPr>
          <p:cNvSpPr>
            <a:spLocks noGrp="1"/>
          </p:cNvSpPr>
          <p:nvPr>
            <p:ph type="body" idx="1"/>
          </p:nvPr>
        </p:nvSpPr>
        <p:spPr/>
        <p:txBody>
          <a:bodyPr/>
          <a:lstStyle/>
          <a:p>
            <a:pPr>
              <a:lnSpc>
                <a:spcPct val="115000"/>
              </a:lnSpc>
              <a:spcAft>
                <a:spcPts val="773"/>
              </a:spcAft>
              <a:tabLst>
                <a:tab pos="441655" algn="l"/>
              </a:tabLst>
            </a:pPr>
            <a:r>
              <a:rPr lang="fr-CH" b="1" kern="100">
                <a:latin typeface="Aptos" panose="020B0004020202020204" pitchFamily="34" charset="0"/>
                <a:ea typeface="Aptos" panose="020B0004020202020204" pitchFamily="34" charset="0"/>
                <a:cs typeface="Times New Roman" panose="02020603050405020304" pitchFamily="18" charset="0"/>
              </a:rPr>
              <a:t>3. Reconnaissance des droits des agriculteurs</a:t>
            </a:r>
            <a:r>
              <a:rPr lang="fr-CH" kern="100">
                <a:latin typeface="Aptos" panose="020B0004020202020204" pitchFamily="34" charset="0"/>
                <a:ea typeface="Aptos" panose="020B0004020202020204" pitchFamily="34" charset="0"/>
                <a:cs typeface="Times New Roman" panose="02020603050405020304" pitchFamily="18" charset="0"/>
              </a:rPr>
              <a:t> :</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Organisation de sessions de sensibilisation sur les droits des agriculteurs, et participation active des producteurs aux débats et aux politiques concernant les semences et l’agriculture.</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Suivi de la </a:t>
            </a:r>
            <a:r>
              <a:rPr lang="fr-CH" b="1" kern="100">
                <a:latin typeface="Aptos" panose="020B0004020202020204" pitchFamily="34" charset="0"/>
                <a:ea typeface="Aptos" panose="020B0004020202020204" pitchFamily="34" charset="0"/>
                <a:cs typeface="Times New Roman" panose="02020603050405020304" pitchFamily="18" charset="0"/>
              </a:rPr>
              <a:t>libération des semences</a:t>
            </a:r>
            <a:r>
              <a:rPr lang="fr-CH" kern="100">
                <a:latin typeface="Aptos" panose="020B0004020202020204" pitchFamily="34" charset="0"/>
                <a:ea typeface="Aptos" panose="020B0004020202020204" pitchFamily="34" charset="0"/>
                <a:cs typeface="Times New Roman" panose="02020603050405020304" pitchFamily="18" charset="0"/>
              </a:rPr>
              <a:t> </a:t>
            </a:r>
            <a:r>
              <a:rPr lang="fr-CH" kern="100" err="1">
                <a:latin typeface="Aptos" panose="020B0004020202020204" pitchFamily="34" charset="0"/>
                <a:ea typeface="Aptos" panose="020B0004020202020204" pitchFamily="34" charset="0"/>
                <a:cs typeface="Times New Roman" panose="02020603050405020304" pitchFamily="18" charset="0"/>
              </a:rPr>
              <a:t>criollas</a:t>
            </a:r>
            <a:r>
              <a:rPr lang="fr-CH" kern="100">
                <a:latin typeface="Aptos" panose="020B0004020202020204" pitchFamily="34" charset="0"/>
                <a:ea typeface="Aptos" panose="020B0004020202020204" pitchFamily="34" charset="0"/>
                <a:cs typeface="Times New Roman" panose="02020603050405020304" pitchFamily="18" charset="0"/>
              </a:rPr>
              <a:t> au niveau municipal pour permettre leur libre circulation, avec des événements et des forums pour sensibiliser à leur importance pour la souveraineté alimentaire.</a:t>
            </a:r>
            <a:endParaRPr lang="fr-CH"/>
          </a:p>
        </p:txBody>
      </p:sp>
      <p:sp>
        <p:nvSpPr>
          <p:cNvPr id="4" name="Espace réservé du numéro de diapositive 3">
            <a:extLst>
              <a:ext uri="{FF2B5EF4-FFF2-40B4-BE49-F238E27FC236}">
                <a16:creationId xmlns:a16="http://schemas.microsoft.com/office/drawing/2014/main" id="{D64551BA-8721-3AAA-B24D-B60D8A6F3B74}"/>
              </a:ext>
            </a:extLst>
          </p:cNvPr>
          <p:cNvSpPr>
            <a:spLocks noGrp="1"/>
          </p:cNvSpPr>
          <p:nvPr>
            <p:ph type="sldNum" sz="quarter" idx="5"/>
          </p:nvPr>
        </p:nvSpPr>
        <p:spPr/>
        <p:txBody>
          <a:bodyPr/>
          <a:lstStyle/>
          <a:p>
            <a:pPr>
              <a:defRPr/>
            </a:pPr>
            <a:fld id="{31AB54B6-8CA2-4D24-9AA1-87C4ECEA1D57}" type="slidenum">
              <a:rPr lang="de-CH" altLang="x-none" smtClean="0"/>
              <a:pPr>
                <a:defRPr/>
              </a:pPr>
              <a:t>28</a:t>
            </a:fld>
            <a:endParaRPr lang="de-CH" altLang="x-none"/>
          </a:p>
        </p:txBody>
      </p:sp>
    </p:spTree>
    <p:extLst>
      <p:ext uri="{BB962C8B-B14F-4D97-AF65-F5344CB8AC3E}">
        <p14:creationId xmlns:p14="http://schemas.microsoft.com/office/powerpoint/2010/main" val="2753565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A1D1A-7093-2F49-4B3C-CFE147C9E94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5DB4070-3F46-5B5A-905B-EB8D743DDD8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AD21C42-53A5-CC4F-9FC9-C16C8129355D}"/>
              </a:ext>
            </a:extLst>
          </p:cNvPr>
          <p:cNvSpPr>
            <a:spLocks noGrp="1"/>
          </p:cNvSpPr>
          <p:nvPr>
            <p:ph type="body" idx="1"/>
          </p:nvPr>
        </p:nvSpPr>
        <p:spPr/>
        <p:txBody>
          <a:bodyPr/>
          <a:lstStyle/>
          <a:p>
            <a:pPr>
              <a:lnSpc>
                <a:spcPct val="115000"/>
              </a:lnSpc>
              <a:spcAft>
                <a:spcPts val="773"/>
              </a:spcAft>
              <a:tabLst>
                <a:tab pos="441655" algn="l"/>
              </a:tabLst>
            </a:pPr>
            <a:r>
              <a:rPr lang="fr-CH" b="1" kern="100">
                <a:latin typeface="Aptos" panose="020B0004020202020204" pitchFamily="34" charset="0"/>
                <a:ea typeface="Aptos" panose="020B0004020202020204" pitchFamily="34" charset="0"/>
                <a:cs typeface="Times New Roman" panose="02020603050405020304" pitchFamily="18" charset="0"/>
              </a:rPr>
              <a:t>4. Renforcement des réseaux et alliances stratégiques</a:t>
            </a:r>
            <a:r>
              <a:rPr lang="fr-CH" kern="100">
                <a:latin typeface="Aptos" panose="020B0004020202020204" pitchFamily="34" charset="0"/>
                <a:ea typeface="Aptos" panose="020B0004020202020204" pitchFamily="34" charset="0"/>
                <a:cs typeface="Times New Roman" panose="02020603050405020304" pitchFamily="18" charset="0"/>
              </a:rPr>
              <a:t> :</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Collaboration avec des organisations locales et internationales telles que </a:t>
            </a:r>
            <a:r>
              <a:rPr lang="fr-CH" b="1" kern="100">
                <a:latin typeface="Aptos" panose="020B0004020202020204" pitchFamily="34" charset="0"/>
                <a:ea typeface="Aptos" panose="020B0004020202020204" pitchFamily="34" charset="0"/>
                <a:cs typeface="Times New Roman" panose="02020603050405020304" pitchFamily="18" charset="0"/>
              </a:rPr>
              <a:t>FIPAH</a:t>
            </a:r>
            <a:r>
              <a:rPr lang="fr-CH" kern="100">
                <a:latin typeface="Aptos" panose="020B0004020202020204" pitchFamily="34" charset="0"/>
                <a:ea typeface="Aptos" panose="020B0004020202020204" pitchFamily="34" charset="0"/>
                <a:cs typeface="Times New Roman" panose="02020603050405020304" pitchFamily="18" charset="0"/>
              </a:rPr>
              <a:t>, </a:t>
            </a:r>
            <a:r>
              <a:rPr lang="fr-CH" b="1" kern="100">
                <a:latin typeface="Aptos" panose="020B0004020202020204" pitchFamily="34" charset="0"/>
                <a:ea typeface="Aptos" panose="020B0004020202020204" pitchFamily="34" charset="0"/>
                <a:cs typeface="Times New Roman" panose="02020603050405020304" pitchFamily="18" charset="0"/>
              </a:rPr>
              <a:t>World Accord</a:t>
            </a:r>
            <a:r>
              <a:rPr lang="fr-CH" kern="100">
                <a:latin typeface="Aptos" panose="020B0004020202020204" pitchFamily="34" charset="0"/>
                <a:ea typeface="Aptos" panose="020B0004020202020204" pitchFamily="34" charset="0"/>
                <a:cs typeface="Times New Roman" panose="02020603050405020304" pitchFamily="18" charset="0"/>
              </a:rPr>
              <a:t>, et </a:t>
            </a:r>
            <a:r>
              <a:rPr lang="fr-CH" b="1" kern="100">
                <a:latin typeface="Aptos" panose="020B0004020202020204" pitchFamily="34" charset="0"/>
                <a:ea typeface="Aptos" panose="020B0004020202020204" pitchFamily="34" charset="0"/>
                <a:cs typeface="Times New Roman" panose="02020603050405020304" pitchFamily="18" charset="0"/>
              </a:rPr>
              <a:t>MAELA</a:t>
            </a:r>
            <a:r>
              <a:rPr lang="fr-CH" kern="100">
                <a:latin typeface="Aptos" panose="020B0004020202020204" pitchFamily="34" charset="0"/>
                <a:ea typeface="Aptos" panose="020B0004020202020204" pitchFamily="34" charset="0"/>
                <a:cs typeface="Times New Roman" panose="02020603050405020304" pitchFamily="18" charset="0"/>
              </a:rPr>
              <a:t> pour renforcer la formation des producteurs, améliorer les pratiques agricoles et promouvoir les droits des agriculteurs.</a:t>
            </a:r>
          </a:p>
          <a:p>
            <a:pPr marL="717690" lvl="1" indent="-276035">
              <a:lnSpc>
                <a:spcPct val="115000"/>
              </a:lnSpc>
              <a:spcAft>
                <a:spcPts val="773"/>
              </a:spcAft>
              <a:buSzPts val="1000"/>
              <a:buFont typeface="Courier New" panose="02070309020205020404" pitchFamily="49" charset="0"/>
              <a:buChar char="o"/>
              <a:tabLst>
                <a:tab pos="883310" algn="l"/>
              </a:tabLst>
            </a:pPr>
            <a:r>
              <a:rPr lang="fr-CH" kern="100">
                <a:latin typeface="Aptos" panose="020B0004020202020204" pitchFamily="34" charset="0"/>
                <a:ea typeface="Aptos" panose="020B0004020202020204" pitchFamily="34" charset="0"/>
                <a:cs typeface="Times New Roman" panose="02020603050405020304" pitchFamily="18" charset="0"/>
              </a:rPr>
              <a:t>Mise en place d’échanges d’expériences entre les communautés agricoles de différentes régions du Honduras pour renforcer les capacités organisationnelles et favoriser la solidarité.</a:t>
            </a:r>
          </a:p>
          <a:p>
            <a:pPr marL="717690" lvl="1" indent="-276035">
              <a:lnSpc>
                <a:spcPct val="115000"/>
              </a:lnSpc>
              <a:spcAft>
                <a:spcPts val="773"/>
              </a:spcAft>
              <a:buSzPts val="1000"/>
              <a:buFont typeface="Courier New" panose="02070309020205020404" pitchFamily="49" charset="0"/>
              <a:buChar char="o"/>
              <a:tabLst>
                <a:tab pos="883310" algn="l"/>
              </a:tabLst>
            </a:pPr>
            <a:endParaRPr lang="fr-CH" kern="100">
              <a:latin typeface="Aptos" panose="020B0004020202020204" pitchFamily="34" charset="0"/>
              <a:ea typeface="Aptos" panose="020B0004020202020204" pitchFamily="34" charset="0"/>
              <a:cs typeface="Times New Roman" panose="02020603050405020304" pitchFamily="18" charset="0"/>
            </a:endParaRPr>
          </a:p>
          <a:p>
            <a:endParaRPr lang="fr-CH"/>
          </a:p>
        </p:txBody>
      </p:sp>
      <p:sp>
        <p:nvSpPr>
          <p:cNvPr id="4" name="Espace réservé du numéro de diapositive 3">
            <a:extLst>
              <a:ext uri="{FF2B5EF4-FFF2-40B4-BE49-F238E27FC236}">
                <a16:creationId xmlns:a16="http://schemas.microsoft.com/office/drawing/2014/main" id="{3F40F22D-B397-4FFB-5435-EF744DA3BA80}"/>
              </a:ext>
            </a:extLst>
          </p:cNvPr>
          <p:cNvSpPr>
            <a:spLocks noGrp="1"/>
          </p:cNvSpPr>
          <p:nvPr>
            <p:ph type="sldNum" sz="quarter" idx="5"/>
          </p:nvPr>
        </p:nvSpPr>
        <p:spPr/>
        <p:txBody>
          <a:bodyPr/>
          <a:lstStyle/>
          <a:p>
            <a:pPr>
              <a:defRPr/>
            </a:pPr>
            <a:fld id="{31AB54B6-8CA2-4D24-9AA1-87C4ECEA1D57}" type="slidenum">
              <a:rPr lang="de-CH" altLang="x-none" smtClean="0"/>
              <a:pPr>
                <a:defRPr/>
              </a:pPr>
              <a:t>29</a:t>
            </a:fld>
            <a:endParaRPr lang="de-CH" altLang="x-none"/>
          </a:p>
        </p:txBody>
      </p:sp>
    </p:spTree>
    <p:extLst>
      <p:ext uri="{BB962C8B-B14F-4D97-AF65-F5344CB8AC3E}">
        <p14:creationId xmlns:p14="http://schemas.microsoft.com/office/powerpoint/2010/main" val="3648813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a:latin typeface="Times New Roman"/>
                <a:ea typeface="ＭＳ Ｐゴシック"/>
                <a:cs typeface="Times New Roman"/>
              </a:rPr>
              <a:t>La campagne œcuménique 2025, menée par l’EPER, Action de Carême et Être Partenaires, se déroulera du mercredi des cendres, le 5 mars 2025, au dimanche de Pâques, le 20 avril 2025. </a:t>
            </a:r>
            <a:endParaRPr lang="fr-FR">
              <a:cs typeface="Times New Roman"/>
            </a:endParaRPr>
          </a:p>
          <a:p>
            <a:r>
              <a:rPr lang="fr-CH">
                <a:latin typeface="Times New Roman"/>
                <a:ea typeface="ＭＳ Ｐゴシック"/>
                <a:cs typeface="Times New Roman"/>
              </a:rPr>
              <a:t>Cette campagne met en lumière l’importance de l’engagement individuel et collectif pour lutter contre la faim dans le monde, en particulier dans les pays du Sud. Elle appelle à une mobilisation pour que les populations les plus vulnérables aient accès à une </a:t>
            </a:r>
            <a:r>
              <a:rPr lang="fr-CH" b="1">
                <a:latin typeface="Times New Roman"/>
                <a:ea typeface="ＭＳ Ｐゴシック"/>
                <a:cs typeface="Times New Roman"/>
              </a:rPr>
              <a:t>alimentation saine, suffisante et durable.</a:t>
            </a:r>
            <a:endParaRPr lang="fr-FR" b="1">
              <a:cs typeface="Times New Roman"/>
            </a:endParaRPr>
          </a:p>
          <a:p>
            <a:endParaRPr lang="fr-CH"/>
          </a:p>
          <a:p>
            <a:r>
              <a:rPr lang="fr-CH">
                <a:latin typeface="Times New Roman"/>
                <a:ea typeface="ＭＳ Ｐゴシック"/>
                <a:cs typeface="Times New Roman"/>
              </a:rPr>
              <a:t>À travers cette campagne, nous souhaitons également souligner les profondes inégalités Nord-Sud, en examinant les causes structurelles de la faim et de la malnutrition. Nous mettrons en avant des solutions concrètes et durables, qui visent à promouvoir la justice alimentaire et l’accès à la terre pour les communautés rurales, souvent privées de leurs droits fonciers.</a:t>
            </a:r>
          </a:p>
          <a:p>
            <a:endParaRPr lang="fr-CH"/>
          </a:p>
          <a:p>
            <a:r>
              <a:rPr lang="fr-CH">
                <a:latin typeface="Times New Roman"/>
                <a:ea typeface="ＭＳ Ｐゴシック"/>
                <a:cs typeface="Times New Roman"/>
              </a:rPr>
              <a:t>La Campagne œcuménique 2025  mettra en lumière les inégalités entre le Nord et le Sud, en abordant les causes de la faim dans le monde et en proposant des solutions durables pour garantir à tous un accès à la terre et à l’alimentation.</a:t>
            </a:r>
          </a:p>
          <a:p>
            <a:pPr>
              <a:spcBef>
                <a:spcPts val="0"/>
              </a:spcBef>
              <a:spcAft>
                <a:spcPts val="0"/>
              </a:spcAft>
            </a:pPr>
            <a:endParaRPr lang="en-US">
              <a:latin typeface="Times New Roman"/>
              <a:ea typeface="ＭＳ Ｐゴシック"/>
              <a:cs typeface="Times New Roman"/>
            </a:endParaRPr>
          </a:p>
        </p:txBody>
      </p:sp>
      <p:sp>
        <p:nvSpPr>
          <p:cNvPr id="4" name="Slide Number Placeholder 3"/>
          <p:cNvSpPr>
            <a:spLocks noGrp="1"/>
          </p:cNvSpPr>
          <p:nvPr>
            <p:ph type="sldNum" sz="quarter" idx="5"/>
          </p:nvPr>
        </p:nvSpPr>
        <p:spPr/>
        <p:txBody>
          <a:bodyPr/>
          <a:lstStyle/>
          <a:p>
            <a:pPr>
              <a:defRPr/>
            </a:pPr>
            <a:fld id="{31AB54B6-8CA2-4D24-9AA1-87C4ECEA1D57}" type="slidenum">
              <a:rPr lang="de-CH" altLang="x-none"/>
              <a:pPr>
                <a:defRPr/>
              </a:pPr>
              <a:t>3</a:t>
            </a:fld>
            <a:endParaRPr lang="de-CH" altLang="x-none"/>
          </a:p>
        </p:txBody>
      </p:sp>
    </p:spTree>
    <p:extLst>
      <p:ext uri="{BB962C8B-B14F-4D97-AF65-F5344CB8AC3E}">
        <p14:creationId xmlns:p14="http://schemas.microsoft.com/office/powerpoint/2010/main" val="2047350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310">
              <a:defRPr/>
            </a:pPr>
            <a:r>
              <a:rPr lang="fr-CH" kern="100">
                <a:latin typeface="Aptos" panose="020B0004020202020204" pitchFamily="34" charset="0"/>
                <a:ea typeface="Aptos" panose="020B0004020202020204" pitchFamily="34" charset="0"/>
                <a:cs typeface="Times New Roman" panose="02020603050405020304" pitchFamily="18" charset="0"/>
              </a:rPr>
              <a:t>Ces  4 résultats attendus d’ici la fin du projet permettront de renforcer</a:t>
            </a:r>
            <a:r>
              <a:rPr lang="fr-CH" b="1" kern="100">
                <a:latin typeface="Aptos" panose="020B0004020202020204" pitchFamily="34" charset="0"/>
                <a:ea typeface="Aptos" panose="020B0004020202020204" pitchFamily="34" charset="0"/>
                <a:cs typeface="Times New Roman" panose="02020603050405020304" pitchFamily="18" charset="0"/>
              </a:rPr>
              <a:t> l'autonomie </a:t>
            </a:r>
            <a:r>
              <a:rPr lang="fr-CH" kern="100">
                <a:latin typeface="Aptos" panose="020B0004020202020204" pitchFamily="34" charset="0"/>
                <a:ea typeface="Aptos" panose="020B0004020202020204" pitchFamily="34" charset="0"/>
                <a:cs typeface="Times New Roman" panose="02020603050405020304" pitchFamily="18" charset="0"/>
              </a:rPr>
              <a:t>des communautés rurales, en </a:t>
            </a:r>
            <a:r>
              <a:rPr lang="fr-CH" b="1" kern="100">
                <a:latin typeface="Aptos" panose="020B0004020202020204" pitchFamily="34" charset="0"/>
                <a:ea typeface="Aptos" panose="020B0004020202020204" pitchFamily="34" charset="0"/>
                <a:cs typeface="Times New Roman" panose="02020603050405020304" pitchFamily="18" charset="0"/>
              </a:rPr>
              <a:t>garantissant la préservation de leurs semences traditionnelles et en les aidant à mieux répondre aux défis liés à la sécurité alimentaire et aux impacts du changement climatique</a:t>
            </a:r>
            <a:r>
              <a:rPr lang="fr-CH" kern="100">
                <a:latin typeface="Aptos" panose="020B0004020202020204" pitchFamily="34" charset="0"/>
                <a:ea typeface="Aptos" panose="020B0004020202020204" pitchFamily="34" charset="0"/>
                <a:cs typeface="Times New Roman" panose="02020603050405020304" pitchFamily="18" charset="0"/>
              </a:rPr>
              <a:t>.</a:t>
            </a:r>
          </a:p>
          <a:p>
            <a:endParaRPr lang="fr-CH"/>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30</a:t>
            </a:fld>
            <a:endParaRPr lang="de-CH" altLang="x-none"/>
          </a:p>
        </p:txBody>
      </p:sp>
    </p:spTree>
    <p:extLst>
      <p:ext uri="{BB962C8B-B14F-4D97-AF65-F5344CB8AC3E}">
        <p14:creationId xmlns:p14="http://schemas.microsoft.com/office/powerpoint/2010/main" val="4021799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31</a:t>
            </a:fld>
            <a:endParaRPr lang="de-CH" altLang="x-none"/>
          </a:p>
        </p:txBody>
      </p:sp>
    </p:spTree>
    <p:extLst>
      <p:ext uri="{BB962C8B-B14F-4D97-AF65-F5344CB8AC3E}">
        <p14:creationId xmlns:p14="http://schemas.microsoft.com/office/powerpoint/2010/main" val="3640569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a:latin typeface="+mn-lt"/>
              </a:rPr>
              <a:t>Action de Carême et l’EPER remercient</a:t>
            </a:r>
            <a:r>
              <a:rPr lang="fr-CH" baseline="0">
                <a:latin typeface="+mn-lt"/>
              </a:rPr>
              <a:t> très chaleureusement les groupes de jeûneurs et jeûneuses pour leur soutien à ces deux projets. </a:t>
            </a:r>
            <a:endParaRPr lang="de-CH">
              <a:latin typeface="+mn-lt"/>
            </a:endParaRPr>
          </a:p>
        </p:txBody>
      </p:sp>
      <p:sp>
        <p:nvSpPr>
          <p:cNvPr id="4" name="Espace réservé du numéro de diapositive 3"/>
          <p:cNvSpPr>
            <a:spLocks noGrp="1"/>
          </p:cNvSpPr>
          <p:nvPr>
            <p:ph type="sldNum" sz="quarter" idx="10"/>
          </p:nvPr>
        </p:nvSpPr>
        <p:spPr/>
        <p:txBody>
          <a:bodyPr/>
          <a:lstStyle/>
          <a:p>
            <a:pPr>
              <a:defRPr/>
            </a:pPr>
            <a:fld id="{31AB54B6-8CA2-4D24-9AA1-87C4ECEA1D57}" type="slidenum">
              <a:rPr lang="de-CH" altLang="x-none" smtClean="0"/>
              <a:pPr>
                <a:defRPr/>
              </a:pPr>
              <a:t>32</a:t>
            </a:fld>
            <a:endParaRPr lang="de-CH" altLang="x-none"/>
          </a:p>
        </p:txBody>
      </p:sp>
    </p:spTree>
    <p:extLst>
      <p:ext uri="{BB962C8B-B14F-4D97-AF65-F5344CB8AC3E}">
        <p14:creationId xmlns:p14="http://schemas.microsoft.com/office/powerpoint/2010/main" val="1493930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63538" y="1206500"/>
            <a:ext cx="5786437" cy="3255963"/>
          </a:xfrm>
        </p:spPr>
      </p:sp>
      <p:sp>
        <p:nvSpPr>
          <p:cNvPr id="3" name="Espace réservé des notes 2"/>
          <p:cNvSpPr>
            <a:spLocks noGrp="1"/>
          </p:cNvSpPr>
          <p:nvPr>
            <p:ph type="body" idx="1"/>
          </p:nvPr>
        </p:nvSpPr>
        <p:spPr/>
        <p:txBody>
          <a:bodyPr/>
          <a:lstStyle/>
          <a:p>
            <a:pPr>
              <a:lnSpc>
                <a:spcPct val="115000"/>
              </a:lnSpc>
              <a:spcAft>
                <a:spcPts val="773"/>
              </a:spcAft>
            </a:pPr>
            <a:r>
              <a:rPr lang="fr-CH" sz="1700" kern="100">
                <a:latin typeface="Aptos" panose="020B0004020202020204" pitchFamily="34" charset="0"/>
                <a:ea typeface="Aptos" panose="020B0004020202020204" pitchFamily="34" charset="0"/>
                <a:cs typeface="Times New Roman" panose="02020603050405020304" pitchFamily="18" charset="0"/>
              </a:rPr>
              <a:t>En lien avec cette thématique, la Campagne œcuménique cette année vise à :</a:t>
            </a:r>
            <a:r>
              <a:rPr lang="fr-CH" sz="1700" kern="100">
                <a:latin typeface="Arial" panose="020B0604020202020204" pitchFamily="34" charset="0"/>
                <a:ea typeface="Aptos" panose="020B0004020202020204" pitchFamily="34" charset="0"/>
                <a:cs typeface="Times New Roman" panose="02020603050405020304" pitchFamily="18" charset="0"/>
              </a:rPr>
              <a:t>​</a:t>
            </a:r>
            <a:endParaRPr lang="fr-CH" sz="1700" kern="100">
              <a:latin typeface="Aptos" panose="020B0004020202020204" pitchFamily="34" charset="0"/>
              <a:ea typeface="Aptos" panose="020B0004020202020204" pitchFamily="34" charset="0"/>
              <a:cs typeface="Times New Roman" panose="02020603050405020304" pitchFamily="18" charset="0"/>
            </a:endParaRPr>
          </a:p>
          <a:p>
            <a:pPr marL="331241" indent="-331241">
              <a:lnSpc>
                <a:spcPct val="115000"/>
              </a:lnSpc>
              <a:spcAft>
                <a:spcPts val="773"/>
              </a:spcAft>
              <a:buFont typeface="Symbol" panose="05050102010706020507" pitchFamily="18" charset="2"/>
              <a:buChar char=""/>
            </a:pPr>
            <a:r>
              <a:rPr lang="fr-CH" sz="1700" kern="100">
                <a:latin typeface="Aptos" panose="020B0004020202020204" pitchFamily="34" charset="0"/>
                <a:ea typeface="Aptos" panose="020B0004020202020204" pitchFamily="34" charset="0"/>
                <a:cs typeface="Times New Roman" panose="02020603050405020304" pitchFamily="18" charset="0"/>
              </a:rPr>
              <a:t>Sensibiliser la population de Suisse à la problématique de l'accès à la terre et à la nourriture. Le nombre de personnes ne parvenant pas à se nourrir correctement et en suffisance ne cesse d’augmenter. Les conséquences sont dramatiques : la faim et la malnutrition chronique laissent des séquelles physiques et psychologiques durables, particulièrement chez les enfants. D’où le slogan « la faim bouffe l’avenir ». D’après les chiffres de l’ONU, la production alimentaire mondiale actuelle suffit à couvrir les besoins quotidiens de l’ensemble de la population de la planète. Cependant, l’agriculture, contrôlée par de grands groupes internationaux, est orientée avant tout vers l’exportation ; nous produisons pour le profit et non pour nourrir les êtres humains. La conséquence : bien que de nombreuses familles paysannes de l’hémisphère Sud cultivent des aliments de qualité, elles n’ont souvent pas les moyens d’en profiter pour leur propre consommation, car ils sont hors de prix.</a:t>
            </a:r>
          </a:p>
          <a:p>
            <a:pPr marL="220828">
              <a:lnSpc>
                <a:spcPct val="115000"/>
              </a:lnSpc>
              <a:spcAft>
                <a:spcPts val="773"/>
              </a:spcAft>
            </a:pPr>
            <a:r>
              <a:rPr lang="fr-CH" sz="1700" kern="100">
                <a:latin typeface="Aptos" panose="020B0004020202020204" pitchFamily="34" charset="0"/>
                <a:ea typeface="Aptos" panose="020B0004020202020204" pitchFamily="34" charset="0"/>
                <a:cs typeface="Times New Roman" panose="02020603050405020304" pitchFamily="18" charset="0"/>
              </a:rPr>
              <a:t> </a:t>
            </a:r>
          </a:p>
          <a:p>
            <a:pPr marL="331241" indent="-331241">
              <a:lnSpc>
                <a:spcPct val="115000"/>
              </a:lnSpc>
              <a:spcAft>
                <a:spcPts val="773"/>
              </a:spcAft>
              <a:buFont typeface="Arial" panose="020B0604020202020204" pitchFamily="34" charset="0"/>
              <a:buChar char="•"/>
              <a:tabLst>
                <a:tab pos="441655" algn="l"/>
              </a:tabLst>
            </a:pPr>
            <a:r>
              <a:rPr lang="fr-CH" sz="1700" kern="100">
                <a:latin typeface="Aptos" panose="020B0004020202020204" pitchFamily="34" charset="0"/>
                <a:ea typeface="Aptos" panose="020B0004020202020204" pitchFamily="34" charset="0"/>
                <a:cs typeface="Times New Roman" panose="02020603050405020304" pitchFamily="18" charset="0"/>
              </a:rPr>
              <a:t>Mettre en lumière des solutions durables, qui peuvent garantir le droit à l’alimentation</a:t>
            </a:r>
            <a:r>
              <a:rPr lang="fr-CH" sz="1700" kern="100">
                <a:latin typeface="Arial" panose="020B0604020202020204" pitchFamily="34" charset="0"/>
                <a:ea typeface="Aptos" panose="020B0004020202020204" pitchFamily="34" charset="0"/>
                <a:cs typeface="Times New Roman" panose="02020603050405020304" pitchFamily="18" charset="0"/>
              </a:rPr>
              <a:t>​. </a:t>
            </a:r>
            <a:r>
              <a:rPr lang="fr-CH" sz="1700" kern="100">
                <a:latin typeface="Aptos" panose="020B0004020202020204" pitchFamily="34" charset="0"/>
                <a:ea typeface="Aptos" panose="020B0004020202020204" pitchFamily="34" charset="0"/>
                <a:cs typeface="Times New Roman" panose="02020603050405020304" pitchFamily="18" charset="0"/>
              </a:rPr>
              <a:t>(projets d’agroécologie dans le sud, de lutte contre l’accaparement des terres, consommation local, bio et </a:t>
            </a:r>
            <a:r>
              <a:rPr lang="fr-CH" sz="1700" kern="100" err="1">
                <a:latin typeface="Aptos" panose="020B0004020202020204" pitchFamily="34" charset="0"/>
                <a:ea typeface="Aptos" panose="020B0004020202020204" pitchFamily="34" charset="0"/>
                <a:cs typeface="Times New Roman" panose="02020603050405020304" pitchFamily="18" charset="0"/>
              </a:rPr>
              <a:t>fairtrade</a:t>
            </a:r>
            <a:r>
              <a:rPr lang="fr-CH" sz="1700" kern="100">
                <a:latin typeface="Aptos" panose="020B0004020202020204" pitchFamily="34" charset="0"/>
                <a:ea typeface="Aptos" panose="020B0004020202020204" pitchFamily="34" charset="0"/>
                <a:cs typeface="Times New Roman" panose="02020603050405020304" pitchFamily="18" charset="0"/>
              </a:rPr>
              <a:t> dans les pays du Nord)</a:t>
            </a:r>
          </a:p>
          <a:p>
            <a:pPr marL="331241" indent="-331241">
              <a:lnSpc>
                <a:spcPct val="115000"/>
              </a:lnSpc>
              <a:spcAft>
                <a:spcPts val="773"/>
              </a:spcAft>
              <a:buFont typeface="Arial" panose="020B0604020202020204" pitchFamily="34" charset="0"/>
              <a:buChar char="•"/>
              <a:tabLst>
                <a:tab pos="441655" algn="l"/>
              </a:tabLst>
            </a:pPr>
            <a:endParaRPr lang="fr-CH" sz="1700" kern="100">
              <a:latin typeface="Aptos" panose="020B0004020202020204" pitchFamily="34" charset="0"/>
              <a:ea typeface="Aptos" panose="020B0004020202020204" pitchFamily="34" charset="0"/>
              <a:cs typeface="Times New Roman" panose="02020603050405020304" pitchFamily="18" charset="0"/>
            </a:endParaRPr>
          </a:p>
          <a:p>
            <a:pPr marL="331241" indent="-331241">
              <a:lnSpc>
                <a:spcPct val="115000"/>
              </a:lnSpc>
              <a:spcAft>
                <a:spcPts val="773"/>
              </a:spcAft>
              <a:buFont typeface="Arial" panose="020B0604020202020204" pitchFamily="34" charset="0"/>
              <a:buChar char="•"/>
              <a:tabLst>
                <a:tab pos="441655" algn="l"/>
              </a:tabLst>
            </a:pPr>
            <a:r>
              <a:rPr lang="fr-CH" sz="1700" kern="100">
                <a:latin typeface="Aptos" panose="020B0004020202020204" pitchFamily="34" charset="0"/>
                <a:ea typeface="Aptos" panose="020B0004020202020204" pitchFamily="34" charset="0"/>
                <a:cs typeface="Times New Roman" panose="02020603050405020304" pitchFamily="18" charset="0"/>
              </a:rPr>
              <a:t>Récolter des fonds pour les programmes et les projets des organisations partenaires, dans les Pays du Sud, qui travaillent pour garantir ces droits et lutter contre la famine. </a:t>
            </a:r>
          </a:p>
          <a:p>
            <a:pPr>
              <a:lnSpc>
                <a:spcPct val="115000"/>
              </a:lnSpc>
              <a:spcAft>
                <a:spcPts val="773"/>
              </a:spcAft>
              <a:tabLst>
                <a:tab pos="441655" algn="l"/>
              </a:tabLst>
            </a:pPr>
            <a:endParaRPr lang="fr-CH" sz="1700" kern="100">
              <a:latin typeface="Aptos" panose="020B0004020202020204" pitchFamily="34" charset="0"/>
              <a:ea typeface="Aptos" panose="020B0004020202020204" pitchFamily="34" charset="0"/>
              <a:cs typeface="Times New Roman" panose="02020603050405020304" pitchFamily="18" charset="0"/>
            </a:endParaRPr>
          </a:p>
          <a:p>
            <a:pPr marL="331241" indent="-331241">
              <a:lnSpc>
                <a:spcPct val="115000"/>
              </a:lnSpc>
              <a:spcAft>
                <a:spcPts val="773"/>
              </a:spcAft>
              <a:buFont typeface="Arial" panose="020B0604020202020204" pitchFamily="34" charset="0"/>
              <a:buChar char="•"/>
              <a:tabLst>
                <a:tab pos="441655" algn="l"/>
              </a:tabLst>
            </a:pPr>
            <a:r>
              <a:rPr lang="fr-CH" sz="1700" kern="100">
                <a:latin typeface="Aptos" panose="020B0004020202020204" pitchFamily="34" charset="0"/>
                <a:ea typeface="Aptos" panose="020B0004020202020204" pitchFamily="34" charset="0"/>
                <a:cs typeface="Times New Roman" panose="02020603050405020304" pitchFamily="18" charset="0"/>
              </a:rPr>
              <a:t>proposer des pistes d’animations pour la période de carême , </a:t>
            </a:r>
            <a:r>
              <a:rPr lang="fr-FR" sz="1700" kern="100">
                <a:latin typeface="Aptos" panose="020B0004020202020204" pitchFamily="34" charset="0"/>
                <a:ea typeface="Aptos" panose="020B0004020202020204" pitchFamily="34" charset="0"/>
                <a:cs typeface="Times New Roman" panose="02020603050405020304" pitchFamily="18" charset="0"/>
              </a:rPr>
              <a:t>qui pourraient être mises en place aussi sans notre soutien</a:t>
            </a:r>
            <a:endParaRPr lang="fr-CH" sz="1700" kern="100">
              <a:latin typeface="Aptos" panose="020B0004020202020204" pitchFamily="34" charset="0"/>
              <a:ea typeface="Aptos" panose="020B0004020202020204" pitchFamily="34" charset="0"/>
              <a:cs typeface="Times New Roman" panose="02020603050405020304" pitchFamily="18" charset="0"/>
            </a:endParaRPr>
          </a:p>
          <a:p>
            <a:pPr algn="l" rtl="0" fontAlgn="base"/>
            <a:endParaRPr lang="fr-CH">
              <a:latin typeface="FiraSans-Light"/>
              <a:ea typeface="ＭＳ Ｐゴシック"/>
              <a:cs typeface="Times New Roman"/>
            </a:endParaRP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4</a:t>
            </a:fld>
            <a:endParaRPr lang="de-CH"/>
          </a:p>
        </p:txBody>
      </p:sp>
    </p:spTree>
    <p:extLst>
      <p:ext uri="{BB962C8B-B14F-4D97-AF65-F5344CB8AC3E}">
        <p14:creationId xmlns:p14="http://schemas.microsoft.com/office/powerpoint/2010/main" val="741304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63538" y="1206500"/>
            <a:ext cx="5786437" cy="3255963"/>
          </a:xfrm>
        </p:spPr>
      </p:sp>
      <p:sp>
        <p:nvSpPr>
          <p:cNvPr id="3" name="Espace réservé des notes 2"/>
          <p:cNvSpPr>
            <a:spLocks noGrp="1"/>
          </p:cNvSpPr>
          <p:nvPr>
            <p:ph type="body" idx="1"/>
          </p:nvPr>
        </p:nvSpPr>
        <p:spPr/>
        <p:txBody>
          <a:bodyPr/>
          <a:lstStyle/>
          <a:p>
            <a:r>
              <a:rPr lang="fr-CH">
                <a:latin typeface="Times New Roman"/>
                <a:ea typeface="ＭＳ Ｐゴシック"/>
                <a:cs typeface="Times New Roman"/>
              </a:rPr>
              <a:t>Les précédentes campagnes se sont beaucoup concentrées sur la justice climatique, et principalement le rôle de la Suisse et des conséquences de nos modes de vie sur les populations les plus vulnérables. Il s’agissait de montrer comment chaque geste compte pour réduire les émissions de CO₂ et encourager chacun·e, qu’il s’agisse des individus, des entreprises ou des États, à prendre ses responsabilités face à la crise climatique. Nous avons exploré les effets concrets d’un réchauffement limité à 1,5 °C comparé à 2 °C, soulignant les conséquences sur la réduction des rendements agricoles et la précarité accrue des populations du Sud, qui sont les moins responsables de la crise climatique.</a:t>
            </a:r>
          </a:p>
          <a:p>
            <a:endParaRPr lang="fr-CH"/>
          </a:p>
          <a:p>
            <a:r>
              <a:rPr lang="fr-CH">
                <a:latin typeface="Times New Roman"/>
                <a:ea typeface="ＭＳ Ｐゴシック"/>
                <a:cs typeface="Times New Roman"/>
              </a:rPr>
              <a:t>Cette année, nous mettons en avant</a:t>
            </a:r>
            <a:r>
              <a:rPr lang="fr-CH" b="1">
                <a:latin typeface="Times New Roman"/>
                <a:ea typeface="ＭＳ Ｐゴシック"/>
                <a:cs typeface="Times New Roman"/>
              </a:rPr>
              <a:t> le droit à l’alimentation </a:t>
            </a:r>
            <a:r>
              <a:rPr lang="fr-CH">
                <a:latin typeface="Times New Roman"/>
                <a:ea typeface="ＭＳ Ｐゴシック"/>
                <a:cs typeface="Times New Roman"/>
              </a:rPr>
              <a:t>avec la campagne </a:t>
            </a:r>
            <a:r>
              <a:rPr lang="fr-CH" b="1">
                <a:latin typeface="Times New Roman"/>
                <a:ea typeface="ＭＳ Ｐゴシック"/>
                <a:cs typeface="Times New Roman"/>
              </a:rPr>
              <a:t>« La faim bouffe l’avenir ». </a:t>
            </a:r>
            <a:r>
              <a:rPr lang="fr-CH">
                <a:latin typeface="Times New Roman"/>
                <a:ea typeface="ＭＳ Ｐゴシック"/>
                <a:cs typeface="Times New Roman"/>
              </a:rPr>
              <a:t>Nous souhaitons attirer l’attention sur les racines de la faim dans le monde et sur l’influence de nos modèles de consommation et de production agricole sur la sécurité alimentaire des pays du Sud. On démarre donc sur un nouveau cycle de trois ans, qui mettra en lumière une autre facette des inégalités entre Nord et Sud.</a:t>
            </a:r>
          </a:p>
          <a:p>
            <a:endParaRPr lang="fr-CH">
              <a:latin typeface="Times New Roman"/>
              <a:ea typeface="ＭＳ Ｐゴシック"/>
              <a:cs typeface="Times New Roman"/>
            </a:endParaRPr>
          </a:p>
          <a:p>
            <a:r>
              <a:rPr lang="fr-CH">
                <a:latin typeface="Times New Roman"/>
                <a:ea typeface="ＭＳ Ｐゴシック"/>
                <a:cs typeface="Times New Roman"/>
              </a:rPr>
              <a:t>Nous chercherons à comprendre ce qu’est réellement la malnutrition, à identifier les causes profondes de la faim et à explorer des solutions durables. Nous verrons aussi ce qu'est le droit à l’alimentation, tout en insistant sur l’importance d’une alimentation saine et de l’accès à la nourriture pour le développement personnel et collectif, car l’insécurité alimentaire limite le potentiel des individus et freine l’avenir des communautés entières. </a:t>
            </a:r>
            <a:endParaRPr lang="fr-CH"/>
          </a:p>
          <a:p>
            <a:endParaRPr lang="fr-CH"/>
          </a:p>
          <a:p>
            <a:r>
              <a:rPr lang="fr-CH">
                <a:latin typeface="Times New Roman"/>
                <a:ea typeface="ＭＳ Ｐゴシック"/>
                <a:cs typeface="Times New Roman"/>
              </a:rPr>
              <a:t>En amenant des témoignage et projets concrets dans nos recherches de solutions, nous analyserons notamment comment l’agroécologie pourrait jouer un rôle central dans la lutte contre la faim en renforçant la résilience et en favorisant des systèmes alimentaires durables.</a:t>
            </a:r>
          </a:p>
          <a:p>
            <a:r>
              <a:rPr lang="fr-CH">
                <a:latin typeface="Times New Roman"/>
                <a:ea typeface="ＭＳ Ｐゴシック"/>
                <a:cs typeface="Times New Roman"/>
              </a:rPr>
              <a:t> </a:t>
            </a:r>
          </a:p>
        </p:txBody>
      </p:sp>
      <p:sp>
        <p:nvSpPr>
          <p:cNvPr id="4" name="Espace réservé du numéro de diapositive 3"/>
          <p:cNvSpPr>
            <a:spLocks noGrp="1"/>
          </p:cNvSpPr>
          <p:nvPr>
            <p:ph type="sldNum" sz="quarter" idx="5"/>
          </p:nvPr>
        </p:nvSpPr>
        <p:spPr/>
        <p:txBody>
          <a:bodyPr/>
          <a:lstStyle/>
          <a:p>
            <a:fld id="{7FC863C3-2E83-4A52-8574-3C99ADFCA83D}" type="slidenum">
              <a:rPr lang="de-CH" smtClean="0"/>
              <a:t>5</a:t>
            </a:fld>
            <a:endParaRPr lang="de-CH"/>
          </a:p>
        </p:txBody>
      </p:sp>
    </p:spTree>
    <p:extLst>
      <p:ext uri="{BB962C8B-B14F-4D97-AF65-F5344CB8AC3E}">
        <p14:creationId xmlns:p14="http://schemas.microsoft.com/office/powerpoint/2010/main" val="1495181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310"/>
            <a:r>
              <a:rPr lang="fr-CH" sz="1500" b="1">
                <a:latin typeface="+mn-lt"/>
              </a:rPr>
              <a:t>Germain Nyembo </a:t>
            </a:r>
            <a:r>
              <a:rPr lang="fr-CH" sz="1500" b="1" err="1">
                <a:latin typeface="+mn-lt"/>
              </a:rPr>
              <a:t>Kasendue</a:t>
            </a:r>
            <a:r>
              <a:rPr lang="fr-CH" sz="1500" b="1">
                <a:latin typeface="+mn-lt"/>
              </a:rPr>
              <a:t> </a:t>
            </a:r>
          </a:p>
          <a:p>
            <a:pPr marL="4294" indent="-220828" defTabSz="883310">
              <a:buFont typeface="Arial" panose="020B0604020202020204" pitchFamily="34" charset="0"/>
              <a:buChar char="•"/>
            </a:pPr>
            <a:endParaRPr lang="fr-CH">
              <a:latin typeface="Fira Sans"/>
            </a:endParaRPr>
          </a:p>
          <a:p>
            <a:pPr marL="4294" indent="-220828" defTabSz="883310">
              <a:buFont typeface="Arial" panose="020B0604020202020204" pitchFamily="34" charset="0"/>
              <a:buChar char="•"/>
            </a:pPr>
            <a:r>
              <a:rPr lang="fr-CH">
                <a:latin typeface="Fira Sans"/>
              </a:rPr>
              <a:t>Coordinateur du programme d’Action de Carême en République démocratique du Congo (RDC) </a:t>
            </a:r>
          </a:p>
          <a:p>
            <a:pPr marL="4294" indent="-220828" defTabSz="883310">
              <a:buFont typeface="Arial" panose="020B0604020202020204" pitchFamily="34" charset="0"/>
              <a:buChar char="•"/>
            </a:pPr>
            <a:r>
              <a:rPr lang="fr-CH">
                <a:latin typeface="Fira Sans"/>
              </a:rPr>
              <a:t>Ingénieur en agroéconomie  et chercheur au sein de l’unité d’études et recherches marketing «</a:t>
            </a:r>
            <a:r>
              <a:rPr lang="fr-CH" err="1">
                <a:latin typeface="Fira Sans"/>
              </a:rPr>
              <a:t>Multina</a:t>
            </a:r>
            <a:r>
              <a:rPr lang="fr-CH">
                <a:latin typeface="Fira Sans"/>
              </a:rPr>
              <a:t>-DMK» du département d’économie agricole de l’Université de Kinshasa  </a:t>
            </a:r>
          </a:p>
          <a:p>
            <a:pPr marL="4294" indent="-220828" defTabSz="883310">
              <a:buFont typeface="Arial" panose="020B0604020202020204" pitchFamily="34" charset="0"/>
              <a:buChar char="•"/>
            </a:pPr>
            <a:r>
              <a:rPr lang="en-US">
                <a:latin typeface="Fira Sans"/>
                <a:ea typeface="+mn-ea"/>
              </a:rPr>
              <a:t>Sera </a:t>
            </a:r>
            <a:r>
              <a:rPr lang="en-US" err="1">
                <a:latin typeface="Fira Sans"/>
                <a:ea typeface="+mn-ea"/>
              </a:rPr>
              <a:t>présent</a:t>
            </a:r>
            <a:r>
              <a:rPr lang="en-US">
                <a:latin typeface="Fira Sans"/>
                <a:ea typeface="+mn-ea"/>
              </a:rPr>
              <a:t> </a:t>
            </a:r>
            <a:r>
              <a:rPr lang="en-US" b="1">
                <a:latin typeface="Fira Sans"/>
                <a:ea typeface="+mn-ea"/>
              </a:rPr>
              <a:t>du 20 mars au 06 </a:t>
            </a:r>
            <a:r>
              <a:rPr lang="en-US" b="1" err="1">
                <a:latin typeface="Fira Sans"/>
                <a:ea typeface="+mn-ea"/>
              </a:rPr>
              <a:t>avril</a:t>
            </a:r>
            <a:r>
              <a:rPr lang="en-US" b="1">
                <a:latin typeface="Fira Sans"/>
                <a:ea typeface="+mn-ea"/>
              </a:rPr>
              <a:t> 2025</a:t>
            </a:r>
            <a:endParaRPr lang="en-US" b="1">
              <a:latin typeface="Fira Sans" panose="020B0503050000020004" pitchFamily="34" charset="0"/>
              <a:ea typeface="+mn-ea"/>
            </a:endParaRPr>
          </a:p>
          <a:p>
            <a:pPr defTabSz="883310">
              <a:defRPr/>
            </a:pPr>
            <a:endParaRPr lang="en-US" b="1">
              <a:latin typeface="Fira Sans"/>
              <a:ea typeface="+mn-ea"/>
            </a:endParaRPr>
          </a:p>
          <a:p>
            <a:pPr defTabSz="883310">
              <a:defRPr/>
            </a:pPr>
            <a:r>
              <a:rPr lang="en-US" b="1">
                <a:latin typeface="Fira Sans"/>
                <a:ea typeface="+mn-ea"/>
              </a:rPr>
              <a:t>&gt;&gt; Types </a:t>
            </a:r>
            <a:r>
              <a:rPr lang="en-US" b="1" err="1">
                <a:latin typeface="Fira Sans"/>
                <a:ea typeface="+mn-ea"/>
              </a:rPr>
              <a:t>d’interventions</a:t>
            </a:r>
            <a:r>
              <a:rPr lang="en-US" b="1">
                <a:latin typeface="Fira Sans"/>
                <a:ea typeface="+mn-ea"/>
              </a:rPr>
              <a:t> : </a:t>
            </a:r>
            <a:r>
              <a:rPr lang="en-US">
                <a:latin typeface="Fira Sans"/>
                <a:ea typeface="+mn-ea"/>
              </a:rPr>
              <a:t>Germain </a:t>
            </a:r>
            <a:r>
              <a:rPr lang="en-US" err="1">
                <a:latin typeface="Fira Sans"/>
                <a:ea typeface="+mn-ea"/>
              </a:rPr>
              <a:t>apportera</a:t>
            </a:r>
            <a:r>
              <a:rPr lang="en-US">
                <a:latin typeface="Fira Sans"/>
                <a:ea typeface="+mn-ea"/>
              </a:rPr>
              <a:t> son </a:t>
            </a:r>
            <a:r>
              <a:rPr lang="en-US" err="1">
                <a:latin typeface="Fira Sans"/>
                <a:ea typeface="+mn-ea"/>
              </a:rPr>
              <a:t>témoignage</a:t>
            </a:r>
            <a:r>
              <a:rPr lang="en-US">
                <a:latin typeface="Fira Sans"/>
                <a:ea typeface="+mn-ea"/>
              </a:rPr>
              <a:t> </a:t>
            </a:r>
            <a:r>
              <a:rPr lang="en-US" err="1">
                <a:latin typeface="Fira Sans"/>
                <a:ea typeface="+mn-ea"/>
              </a:rPr>
              <a:t>lors</a:t>
            </a:r>
            <a:r>
              <a:rPr lang="en-US">
                <a:latin typeface="Fira Sans"/>
                <a:ea typeface="+mn-ea"/>
              </a:rPr>
              <a:t> de divers évènements:  </a:t>
            </a:r>
            <a:r>
              <a:rPr lang="en-US" err="1">
                <a:latin typeface="Fira Sans"/>
                <a:ea typeface="+mn-ea"/>
              </a:rPr>
              <a:t>conférences</a:t>
            </a:r>
            <a:r>
              <a:rPr lang="en-US">
                <a:latin typeface="Fira Sans"/>
                <a:ea typeface="+mn-ea"/>
              </a:rPr>
              <a:t> </a:t>
            </a:r>
            <a:r>
              <a:rPr lang="en-US" err="1">
                <a:latin typeface="Fira Sans"/>
                <a:ea typeface="+mn-ea"/>
              </a:rPr>
              <a:t>publiques</a:t>
            </a:r>
            <a:r>
              <a:rPr lang="en-US">
                <a:latin typeface="Fira Sans"/>
                <a:ea typeface="+mn-ea"/>
              </a:rPr>
              <a:t>, soupes de </a:t>
            </a:r>
            <a:r>
              <a:rPr lang="en-US" err="1">
                <a:latin typeface="Fira Sans"/>
                <a:ea typeface="+mn-ea"/>
              </a:rPr>
              <a:t>carême</a:t>
            </a:r>
            <a:r>
              <a:rPr lang="en-US">
                <a:latin typeface="Fira Sans"/>
                <a:ea typeface="+mn-ea"/>
              </a:rPr>
              <a:t>, </a:t>
            </a:r>
            <a:r>
              <a:rPr lang="en-US" err="1">
                <a:latin typeface="Fira Sans"/>
                <a:ea typeface="+mn-ea"/>
              </a:rPr>
              <a:t>présentations</a:t>
            </a:r>
            <a:r>
              <a:rPr lang="en-US">
                <a:latin typeface="Fira Sans"/>
                <a:ea typeface="+mn-ea"/>
              </a:rPr>
              <a:t> dans les écoles </a:t>
            </a:r>
            <a:r>
              <a:rPr lang="en-US" err="1">
                <a:latin typeface="Fira Sans"/>
                <a:ea typeface="+mn-ea"/>
              </a:rPr>
              <a:t>etles</a:t>
            </a:r>
            <a:r>
              <a:rPr lang="en-US">
                <a:latin typeface="Fira Sans"/>
                <a:ea typeface="+mn-ea"/>
              </a:rPr>
              <a:t> </a:t>
            </a:r>
            <a:r>
              <a:rPr lang="en-US" err="1">
                <a:latin typeface="Fira Sans"/>
                <a:ea typeface="+mn-ea"/>
              </a:rPr>
              <a:t>universités</a:t>
            </a:r>
            <a:r>
              <a:rPr lang="en-US">
                <a:latin typeface="Fira Sans"/>
                <a:ea typeface="+mn-ea"/>
              </a:rPr>
              <a:t>.</a:t>
            </a:r>
          </a:p>
          <a:p>
            <a:endParaRPr lang="fr-CH"/>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6</a:t>
            </a:fld>
            <a:endParaRPr lang="de-CH" altLang="x-none"/>
          </a:p>
        </p:txBody>
      </p:sp>
    </p:spTree>
    <p:extLst>
      <p:ext uri="{BB962C8B-B14F-4D97-AF65-F5344CB8AC3E}">
        <p14:creationId xmlns:p14="http://schemas.microsoft.com/office/powerpoint/2010/main" val="407587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883310">
              <a:defRPr/>
            </a:pPr>
            <a:r>
              <a:rPr lang="fr-CH">
                <a:latin typeface="Fira Sans Light"/>
              </a:rPr>
              <a:t>Le nouveau thème de la campagne est le droit à l’alimentation.</a:t>
            </a:r>
          </a:p>
          <a:p>
            <a:pPr defTabSz="883310">
              <a:defRPr/>
            </a:pPr>
            <a:r>
              <a:rPr lang="fr-CH">
                <a:latin typeface="Fira Sans Light"/>
              </a:rPr>
              <a:t>Par droit à l’alimentation nous entendons le fait que chaque personne ait réellement accès à une quantité suffisante de nourriture de qualité!</a:t>
            </a:r>
          </a:p>
          <a:p>
            <a:endParaRPr lang="fr-CH"/>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7</a:t>
            </a:fld>
            <a:endParaRPr lang="de-CH" altLang="x-none"/>
          </a:p>
        </p:txBody>
      </p:sp>
    </p:spTree>
    <p:extLst>
      <p:ext uri="{BB962C8B-B14F-4D97-AF65-F5344CB8AC3E}">
        <p14:creationId xmlns:p14="http://schemas.microsoft.com/office/powerpoint/2010/main" val="3659481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1">
                <a:latin typeface="Times New Roman"/>
                <a:ea typeface="ＭＳ Ｐゴシック"/>
                <a:cs typeface="Times New Roman"/>
              </a:rPr>
              <a:t>Les dimensions du droit à l'alimentation </a:t>
            </a:r>
          </a:p>
          <a:p>
            <a:endParaRPr lang="fr-CH">
              <a:cs typeface="Times New Roman"/>
            </a:endParaRPr>
          </a:p>
          <a:p>
            <a:pPr marL="165621" indent="-165621">
              <a:buFont typeface="Arial"/>
              <a:buChar char="•"/>
            </a:pPr>
            <a:r>
              <a:rPr lang="fr-CH" b="1">
                <a:latin typeface="Times New Roman"/>
                <a:ea typeface="ＭＳ Ｐゴシック"/>
                <a:cs typeface="Times New Roman"/>
              </a:rPr>
              <a:t>Disponibilité :</a:t>
            </a:r>
            <a:r>
              <a:rPr lang="fr-CH">
                <a:latin typeface="Times New Roman"/>
                <a:ea typeface="ＭＳ Ｐゴシック"/>
                <a:cs typeface="Times New Roman"/>
              </a:rPr>
              <a:t> la nourriture doit pouvoir être obtenue à partir de ressources naturelles, soit par la production d’aliments (culture ou élevage), soit par d’autres moyens d’obtenir des aliments (pêche, chasse ou cueillette, par exemple). Des aliments doivent être proposés à la vente sur les marchés et dans les magasins.</a:t>
            </a:r>
          </a:p>
          <a:p>
            <a:pPr marL="165621" indent="-165621">
              <a:buFont typeface="Arial"/>
              <a:buChar char="•"/>
            </a:pPr>
            <a:r>
              <a:rPr lang="fr-CH" b="1">
                <a:latin typeface="Times New Roman"/>
                <a:ea typeface="ＭＳ Ｐゴシック"/>
                <a:cs typeface="Times New Roman"/>
              </a:rPr>
              <a:t>Accessibilité :</a:t>
            </a:r>
            <a:r>
              <a:rPr lang="fr-CH">
                <a:latin typeface="Times New Roman"/>
                <a:ea typeface="ＭＳ Ｐゴシック"/>
                <a:cs typeface="Times New Roman"/>
              </a:rPr>
              <a:t> les aliments doivent être d’un coût abordable. Les particuliers doivent pouvoir assurer un régime alimentaire adéquat sans compromettre la satisfaction d’autres besoins élémentaires (notamment droits de scolarité, médicaments ou loyer). La nourriture doit être accessible aux personnes physiquement vulnérables, notamment les enfants et les personnes malades, handicapées ou âgées. Elle doit également être accessible aux personnes vivant dans des régions isolées, aux victimes de conflits armés ou de catastrophes naturelles, aux détenus et aux réfugiés et déplacés internes.</a:t>
            </a:r>
          </a:p>
          <a:p>
            <a:pPr marL="165621" indent="-165621">
              <a:buFont typeface="Arial"/>
              <a:buChar char="•"/>
            </a:pPr>
            <a:r>
              <a:rPr lang="fr-CH" b="1">
                <a:latin typeface="Times New Roman"/>
                <a:ea typeface="ＭＳ Ｐゴシック"/>
                <a:cs typeface="Times New Roman"/>
              </a:rPr>
              <a:t>Adéquation :</a:t>
            </a:r>
            <a:r>
              <a:rPr lang="fr-CH">
                <a:latin typeface="Times New Roman"/>
                <a:ea typeface="ＭＳ Ｐゴシック"/>
                <a:cs typeface="Times New Roman"/>
              </a:rPr>
              <a:t> la nourriture doit satisfaire aux besoins alimentaires des personnes, compte tenu de leur âge, de leurs conditions de vie, de leur état de santé, de leur profession, de leur sexe, etc. Les aliments doivent être salubres pour la consommation humaine et exempts de substances nocives.</a:t>
            </a:r>
          </a:p>
          <a:p>
            <a:pPr marL="165621" indent="-165621">
              <a:buFont typeface="Arial"/>
              <a:buChar char="•"/>
            </a:pPr>
            <a:r>
              <a:rPr lang="fr-CH" b="1">
                <a:latin typeface="Times New Roman"/>
                <a:ea typeface="ＭＳ Ｐゴシック"/>
                <a:cs typeface="Times New Roman"/>
              </a:rPr>
              <a:t>Durabilité :</a:t>
            </a:r>
            <a:r>
              <a:rPr lang="fr-CH">
                <a:latin typeface="Times New Roman"/>
                <a:ea typeface="ＭＳ Ｐゴシック"/>
                <a:cs typeface="Times New Roman"/>
              </a:rPr>
              <a:t> les générations actuelles et futures doivent avoir la possibilité d’obtenir les denrées.</a:t>
            </a:r>
          </a:p>
          <a:p>
            <a:endParaRPr lang="fr-CH">
              <a:cs typeface="Times New Roman"/>
            </a:endParaRPr>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8</a:t>
            </a:fld>
            <a:endParaRPr lang="de-CH" altLang="x-none"/>
          </a:p>
        </p:txBody>
      </p:sp>
    </p:spTree>
    <p:extLst>
      <p:ext uri="{BB962C8B-B14F-4D97-AF65-F5344CB8AC3E}">
        <p14:creationId xmlns:p14="http://schemas.microsoft.com/office/powerpoint/2010/main" val="4035358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b="1">
                <a:latin typeface="Times New Roman"/>
                <a:ea typeface="ＭＳ Ｐゴシック"/>
                <a:cs typeface="Times New Roman"/>
              </a:rPr>
              <a:t>Le droit à l'alimentation est un droit "carrefour " duquel dépend la réalisation de plusieurs autres droits humains:</a:t>
            </a:r>
          </a:p>
          <a:p>
            <a:pPr marL="165621" indent="-165621">
              <a:buFont typeface="Arial"/>
              <a:buChar char="•"/>
            </a:pPr>
            <a:r>
              <a:rPr lang="fr-CH" b="1">
                <a:latin typeface="Times New Roman"/>
                <a:ea typeface="ＭＳ Ｐゴシック"/>
                <a:cs typeface="Times New Roman"/>
              </a:rPr>
              <a:t>le droit à la santé</a:t>
            </a:r>
            <a:r>
              <a:rPr lang="fr-CH">
                <a:latin typeface="Times New Roman"/>
                <a:ea typeface="ＭＳ Ｐゴシック"/>
                <a:cs typeface="Times New Roman"/>
              </a:rPr>
              <a:t> : par exemple, quand une femme enceinte ne peut accéder à des aliments nutritifs, elle risque, ainsi que son enfant, de souffrir de malnutrition, même si des soins lui sont dispensés avant la naissance ;</a:t>
            </a:r>
            <a:endParaRPr lang="fr-FR">
              <a:latin typeface="Times New Roman"/>
              <a:ea typeface="ＭＳ Ｐゴシック"/>
              <a:cs typeface="Times New Roman"/>
            </a:endParaRPr>
          </a:p>
          <a:p>
            <a:pPr marL="165621" indent="-165621">
              <a:buFont typeface="Arial"/>
              <a:buChar char="•"/>
            </a:pPr>
            <a:r>
              <a:rPr lang="fr-CH" b="1">
                <a:latin typeface="Times New Roman"/>
                <a:ea typeface="ＭＳ Ｐゴシック"/>
                <a:cs typeface="Times New Roman"/>
              </a:rPr>
              <a:t>le droit à la vie :</a:t>
            </a:r>
            <a:r>
              <a:rPr lang="fr-CH">
                <a:latin typeface="Times New Roman"/>
                <a:ea typeface="ＭＳ Ｐゴシック"/>
                <a:cs typeface="Times New Roman"/>
              </a:rPr>
              <a:t> lorsque des personnes ne peuvent se nourrir elles-mêmes et sont en proie à la malnutrition ou aux maladies en résultant ou risquent de mourir d’inanition, leur droit à la vie est en péril ;</a:t>
            </a:r>
          </a:p>
          <a:p>
            <a:pPr marL="165621" indent="-165621">
              <a:buFont typeface="Arial"/>
              <a:buChar char="•"/>
            </a:pPr>
            <a:r>
              <a:rPr lang="fr-CH" b="1">
                <a:latin typeface="Times New Roman"/>
                <a:ea typeface="ＭＳ Ｐゴシック"/>
                <a:cs typeface="Times New Roman"/>
              </a:rPr>
              <a:t>le droit à l’eau :</a:t>
            </a:r>
            <a:r>
              <a:rPr lang="fr-CH">
                <a:latin typeface="Times New Roman"/>
                <a:ea typeface="ＭＳ Ｐゴシック"/>
                <a:cs typeface="Times New Roman"/>
              </a:rPr>
              <a:t> le droit à l’alimentation ne peut s’exercer sans un accès à l’eau potable pour la consommation, la préparation des aliments et l’hygiène domestique ;</a:t>
            </a:r>
          </a:p>
          <a:p>
            <a:pPr marL="165621" indent="-165621">
              <a:buFont typeface="Arial"/>
              <a:buChar char="•"/>
            </a:pPr>
            <a:r>
              <a:rPr lang="fr-CH" b="1">
                <a:latin typeface="Times New Roman"/>
                <a:ea typeface="ＭＳ Ｐゴシック"/>
                <a:cs typeface="Times New Roman"/>
              </a:rPr>
              <a:t>le droit à un logement convenable :</a:t>
            </a:r>
            <a:r>
              <a:rPr lang="fr-CH">
                <a:latin typeface="Times New Roman"/>
                <a:ea typeface="ＭＳ Ｐゴシック"/>
                <a:cs typeface="Times New Roman"/>
              </a:rPr>
              <a:t> lorsqu’un logement est dépourvu des éléments de confort minimum, par exemple pour faire la cuisine ou conserver des aliments, le droit à une alimentation adéquate des occupants risque d’être compromis. Par ailleurs, lorsque le coût du logement est trop élevé, ses occupants peuvent avoir moins de moyens à consacrer à l’alimentation ;</a:t>
            </a:r>
          </a:p>
          <a:p>
            <a:pPr marL="165621" indent="-165621">
              <a:buFont typeface="Arial"/>
              <a:buChar char="•"/>
            </a:pPr>
            <a:r>
              <a:rPr lang="fr-CH" b="1">
                <a:latin typeface="Times New Roman"/>
                <a:ea typeface="ＭＳ Ｐゴシック"/>
                <a:cs typeface="Times New Roman"/>
              </a:rPr>
              <a:t>le droit à l’éducation :</a:t>
            </a:r>
            <a:r>
              <a:rPr lang="fr-CH">
                <a:latin typeface="Times New Roman"/>
                <a:ea typeface="ＭＳ Ｐゴシック"/>
                <a:cs typeface="Times New Roman"/>
              </a:rPr>
              <a:t> la faim et la malnutrition nuisent aux capacités d’apprentissage des enfants et peuvent les contraindre à quitter l’école, ce qui porte atteinte à l’exercice de leur droit à l’éducation. Les individus doivent savoir ce qu’est un régime alimentaire sain et acquérir les compétences et capacités voulues pour produire ou obtenir des aliments.</a:t>
            </a:r>
          </a:p>
          <a:p>
            <a:endParaRPr lang="fr-CH">
              <a:cs typeface="Times New Roman"/>
            </a:endParaRPr>
          </a:p>
          <a:p>
            <a:endParaRPr lang="fr-CH">
              <a:latin typeface="Times New Roman"/>
              <a:ea typeface="ＭＳ Ｐゴシック"/>
              <a:cs typeface="Times New Roman"/>
            </a:endParaRPr>
          </a:p>
          <a:p>
            <a:endParaRPr lang="fr-CH">
              <a:cs typeface="Times New Roman"/>
            </a:endParaRPr>
          </a:p>
        </p:txBody>
      </p:sp>
      <p:sp>
        <p:nvSpPr>
          <p:cNvPr id="4" name="Espace réservé du numéro de diapositive 3"/>
          <p:cNvSpPr>
            <a:spLocks noGrp="1"/>
          </p:cNvSpPr>
          <p:nvPr>
            <p:ph type="sldNum" sz="quarter" idx="5"/>
          </p:nvPr>
        </p:nvSpPr>
        <p:spPr/>
        <p:txBody>
          <a:bodyPr/>
          <a:lstStyle/>
          <a:p>
            <a:pPr>
              <a:defRPr/>
            </a:pPr>
            <a:fld id="{31AB54B6-8CA2-4D24-9AA1-87C4ECEA1D57}" type="slidenum">
              <a:rPr lang="de-CH" altLang="x-none" smtClean="0"/>
              <a:pPr>
                <a:defRPr/>
              </a:pPr>
              <a:t>9</a:t>
            </a:fld>
            <a:endParaRPr lang="de-CH" altLang="x-none"/>
          </a:p>
        </p:txBody>
      </p:sp>
    </p:spTree>
    <p:extLst>
      <p:ext uri="{BB962C8B-B14F-4D97-AF65-F5344CB8AC3E}">
        <p14:creationId xmlns:p14="http://schemas.microsoft.com/office/powerpoint/2010/main" val="4881380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elfolie">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2B53F8BA-64C8-5C4B-BE0A-23D072ADC9B4}"/>
              </a:ext>
            </a:extLst>
          </p:cNvPr>
          <p:cNvSpPr>
            <a:spLocks noGrp="1"/>
          </p:cNvSpPr>
          <p:nvPr>
            <p:ph type="pic" sz="quarter" idx="10"/>
          </p:nvPr>
        </p:nvSpPr>
        <p:spPr>
          <a:xfrm>
            <a:off x="0" y="0"/>
            <a:ext cx="9144000" cy="3322553"/>
          </a:xfrm>
          <a:prstGeom prst="rect">
            <a:avLst/>
          </a:prstGeom>
        </p:spPr>
        <p:txBody>
          <a:bodyPr/>
          <a:lstStyle/>
          <a:p>
            <a:endParaRPr lang="de-DE"/>
          </a:p>
        </p:txBody>
      </p:sp>
      <p:sp>
        <p:nvSpPr>
          <p:cNvPr id="5" name="Rectangle 28">
            <a:extLst>
              <a:ext uri="{FF2B5EF4-FFF2-40B4-BE49-F238E27FC236}">
                <a16:creationId xmlns:a16="http://schemas.microsoft.com/office/drawing/2014/main" id="{1EDC5961-24BB-4748-B008-A0207E90270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0" i="0" baseline="0">
                <a:latin typeface="Fira Sans Light" panose="020B0403050000020004" pitchFamily="34" charset="0"/>
              </a:rPr>
              <a:t>© </a:t>
            </a:r>
            <a:r>
              <a:rPr lang="de-CH" altLang="x-none" sz="700" b="0" i="0" baseline="0" err="1">
                <a:latin typeface="Fira Sans Light" panose="020B0403050000020004" pitchFamily="34" charset="0"/>
              </a:rPr>
              <a:t>Campagne</a:t>
            </a:r>
            <a:r>
              <a:rPr lang="de-CH" altLang="x-none" sz="700" b="0" i="0" baseline="0">
                <a:latin typeface="Fira Sans Light" panose="020B0403050000020004" pitchFamily="34" charset="0"/>
              </a:rPr>
              <a:t> </a:t>
            </a:r>
            <a:r>
              <a:rPr lang="fr-CH" altLang="x-none" sz="700" b="0" i="0" baseline="0" noProof="0">
                <a:latin typeface="Fira Sans Light" panose="020B0403050000020004" pitchFamily="34" charset="0"/>
              </a:rPr>
              <a:t>œcuménique</a:t>
            </a:r>
            <a:r>
              <a:rPr lang="de-CH" altLang="x-none" sz="700" b="0" i="0" baseline="0">
                <a:latin typeface="Fira Sans Light" panose="020B0403050000020004" pitchFamily="34" charset="0"/>
              </a:rPr>
              <a:t>  </a:t>
            </a:r>
            <a:endParaRPr lang="de-CH" altLang="x-none" sz="700" b="0" i="0" baseline="0">
              <a:latin typeface="Fira Sans Light" panose="020B0403050000020004" pitchFamily="34" charset="0"/>
              <a:ea typeface="Fira Sans Light" panose="020B0403050000020004" pitchFamily="34" charset="0"/>
            </a:endParaRPr>
          </a:p>
        </p:txBody>
      </p:sp>
      <p:pic>
        <p:nvPicPr>
          <p:cNvPr id="14" name="Grafik 13">
            <a:extLst>
              <a:ext uri="{FF2B5EF4-FFF2-40B4-BE49-F238E27FC236}">
                <a16:creationId xmlns:a16="http://schemas.microsoft.com/office/drawing/2014/main" id="{D118F1EF-AE81-414F-A1E8-4DC377818AB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42393" y="3461620"/>
            <a:ext cx="3556315" cy="1681880"/>
          </a:xfrm>
          <a:prstGeom prst="rect">
            <a:avLst/>
          </a:prstGeom>
        </p:spPr>
      </p:pic>
      <p:sp>
        <p:nvSpPr>
          <p:cNvPr id="13" name="Titel 12">
            <a:extLst>
              <a:ext uri="{FF2B5EF4-FFF2-40B4-BE49-F238E27FC236}">
                <a16:creationId xmlns:a16="http://schemas.microsoft.com/office/drawing/2014/main" id="{FB640ECB-D405-894D-92BC-2FB921440797}"/>
              </a:ext>
            </a:extLst>
          </p:cNvPr>
          <p:cNvSpPr>
            <a:spLocks noGrp="1"/>
          </p:cNvSpPr>
          <p:nvPr>
            <p:ph type="title"/>
          </p:nvPr>
        </p:nvSpPr>
        <p:spPr>
          <a:xfrm>
            <a:off x="364039" y="3583334"/>
            <a:ext cx="5270803" cy="1035179"/>
          </a:xfrm>
        </p:spPr>
        <p:txBody>
          <a:bodyPr/>
          <a:lstStyle>
            <a:lvl1pPr>
              <a:defRPr baseline="0">
                <a:latin typeface="Fira Sans Light" panose="020B0403050000020004" pitchFamily="34" charset="0"/>
                <a:ea typeface="Fira Sans Book" panose="020B0503050000020004" pitchFamily="34" charset="0"/>
              </a:defRPr>
            </a:lvl1pPr>
          </a:lstStyle>
          <a:p>
            <a:r>
              <a:rPr lang="de-DE"/>
              <a:t>Mastertitelformat bearbeiten</a:t>
            </a:r>
          </a:p>
        </p:txBody>
      </p:sp>
    </p:spTree>
    <p:extLst>
      <p:ext uri="{BB962C8B-B14F-4D97-AF65-F5344CB8AC3E}">
        <p14:creationId xmlns:p14="http://schemas.microsoft.com/office/powerpoint/2010/main" val="17116080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7D0D41-F409-D727-2DC0-628F8AC1CB5E}"/>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24F1126D-59A4-D9AD-169B-5EC7C86E5C88}"/>
              </a:ext>
            </a:extLst>
          </p:cNvPr>
          <p:cNvSpPr>
            <a:spLocks noGrp="1"/>
          </p:cNvSpPr>
          <p:nvPr>
            <p:ph sz="half" idx="1"/>
          </p:nvPr>
        </p:nvSpPr>
        <p:spPr>
          <a:xfrm>
            <a:off x="6286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687CE36D-46C0-67CD-90B0-0794929D3C19}"/>
              </a:ext>
            </a:extLst>
          </p:cNvPr>
          <p:cNvSpPr>
            <a:spLocks noGrp="1"/>
          </p:cNvSpPr>
          <p:nvPr>
            <p:ph sz="half" idx="2"/>
          </p:nvPr>
        </p:nvSpPr>
        <p:spPr>
          <a:xfrm>
            <a:off x="4629150" y="1369219"/>
            <a:ext cx="3886200" cy="3263504"/>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C3BB2AEC-012E-6D2C-7C67-F22D36777564}"/>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6" name="Espace réservé du pied de page 5">
            <a:extLst>
              <a:ext uri="{FF2B5EF4-FFF2-40B4-BE49-F238E27FC236}">
                <a16:creationId xmlns:a16="http://schemas.microsoft.com/office/drawing/2014/main" id="{510C48DF-FAF7-96DF-E1AC-2F702BB60DFF}"/>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0103AC73-AA87-D4C8-A117-68B86AEB87E3}"/>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134861448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73A276-2548-AA01-8B4E-8597978F496E}"/>
              </a:ext>
            </a:extLst>
          </p:cNvPr>
          <p:cNvSpPr>
            <a:spLocks noGrp="1"/>
          </p:cNvSpPr>
          <p:nvPr>
            <p:ph type="title"/>
          </p:nvPr>
        </p:nvSpPr>
        <p:spPr>
          <a:xfrm>
            <a:off x="629841" y="273845"/>
            <a:ext cx="7886700" cy="994172"/>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657786CA-7721-168A-F130-2FF2B38BA7E7}"/>
              </a:ext>
            </a:extLst>
          </p:cNvPr>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F762F52-9A63-8E70-A24A-2A8506385164}"/>
              </a:ext>
            </a:extLst>
          </p:cNvPr>
          <p:cNvSpPr>
            <a:spLocks noGrp="1"/>
          </p:cNvSpPr>
          <p:nvPr>
            <p:ph sz="half" idx="2"/>
          </p:nvPr>
        </p:nvSpPr>
        <p:spPr>
          <a:xfrm>
            <a:off x="629842" y="1878806"/>
            <a:ext cx="3868340"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A2445B4E-BAC0-8394-48A3-44534C894348}"/>
              </a:ext>
            </a:extLst>
          </p:cNvPr>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2BC89CC-883B-5C45-2A67-B28CEB67A0BE}"/>
              </a:ext>
            </a:extLst>
          </p:cNvPr>
          <p:cNvSpPr>
            <a:spLocks noGrp="1"/>
          </p:cNvSpPr>
          <p:nvPr>
            <p:ph sz="quarter" idx="4"/>
          </p:nvPr>
        </p:nvSpPr>
        <p:spPr>
          <a:xfrm>
            <a:off x="4629151" y="1878806"/>
            <a:ext cx="3887391" cy="276344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1ED40682-355C-EF57-2DD6-9BF73292F977}"/>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8" name="Espace réservé du pied de page 7">
            <a:extLst>
              <a:ext uri="{FF2B5EF4-FFF2-40B4-BE49-F238E27FC236}">
                <a16:creationId xmlns:a16="http://schemas.microsoft.com/office/drawing/2014/main" id="{DDD9E978-BAAC-5CC2-DA65-7A8A31D827A9}"/>
              </a:ext>
            </a:extLst>
          </p:cNvPr>
          <p:cNvSpPr>
            <a:spLocks noGrp="1"/>
          </p:cNvSpPr>
          <p:nvPr>
            <p:ph type="ftr" sz="quarter" idx="11"/>
          </p:nvPr>
        </p:nvSpPr>
        <p:spPr/>
        <p:txBody>
          <a:bodyPr/>
          <a:lstStyle/>
          <a:p>
            <a:endParaRPr lang="de-CH"/>
          </a:p>
        </p:txBody>
      </p:sp>
      <p:sp>
        <p:nvSpPr>
          <p:cNvPr id="9" name="Espace réservé du numéro de diapositive 8">
            <a:extLst>
              <a:ext uri="{FF2B5EF4-FFF2-40B4-BE49-F238E27FC236}">
                <a16:creationId xmlns:a16="http://schemas.microsoft.com/office/drawing/2014/main" id="{2E0BBFAA-0ED9-3D3B-3B76-8E3F389F1D9B}"/>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255766944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2084F0-E71B-AE24-5061-C0A7E9023B40}"/>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E4352618-585E-001D-39E0-89921BF5832F}"/>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4" name="Espace réservé du pied de page 3">
            <a:extLst>
              <a:ext uri="{FF2B5EF4-FFF2-40B4-BE49-F238E27FC236}">
                <a16:creationId xmlns:a16="http://schemas.microsoft.com/office/drawing/2014/main" id="{A97CCFE2-8239-F5CD-CA20-A98E937AB0B4}"/>
              </a:ext>
            </a:extLst>
          </p:cNvPr>
          <p:cNvSpPr>
            <a:spLocks noGrp="1"/>
          </p:cNvSpPr>
          <p:nvPr>
            <p:ph type="ftr" sz="quarter" idx="11"/>
          </p:nvPr>
        </p:nvSpPr>
        <p:spPr/>
        <p:txBody>
          <a:bodyPr/>
          <a:lstStyle/>
          <a:p>
            <a:endParaRPr lang="de-CH"/>
          </a:p>
        </p:txBody>
      </p:sp>
      <p:sp>
        <p:nvSpPr>
          <p:cNvPr id="5" name="Espace réservé du numéro de diapositive 4">
            <a:extLst>
              <a:ext uri="{FF2B5EF4-FFF2-40B4-BE49-F238E27FC236}">
                <a16:creationId xmlns:a16="http://schemas.microsoft.com/office/drawing/2014/main" id="{B47AB7F6-C15D-DD69-D79E-C148EDB55118}"/>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82425564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EA65087-01B7-3684-D015-8F065CEC5072}"/>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3" name="Espace réservé du pied de page 2">
            <a:extLst>
              <a:ext uri="{FF2B5EF4-FFF2-40B4-BE49-F238E27FC236}">
                <a16:creationId xmlns:a16="http://schemas.microsoft.com/office/drawing/2014/main" id="{8E0F0C62-11DD-99C1-0740-1626561E7674}"/>
              </a:ext>
            </a:extLst>
          </p:cNvPr>
          <p:cNvSpPr>
            <a:spLocks noGrp="1"/>
          </p:cNvSpPr>
          <p:nvPr>
            <p:ph type="ftr" sz="quarter" idx="11"/>
          </p:nvPr>
        </p:nvSpPr>
        <p:spPr/>
        <p:txBody>
          <a:bodyPr/>
          <a:lstStyle/>
          <a:p>
            <a:endParaRPr lang="de-CH"/>
          </a:p>
        </p:txBody>
      </p:sp>
      <p:sp>
        <p:nvSpPr>
          <p:cNvPr id="4" name="Espace réservé du numéro de diapositive 3">
            <a:extLst>
              <a:ext uri="{FF2B5EF4-FFF2-40B4-BE49-F238E27FC236}">
                <a16:creationId xmlns:a16="http://schemas.microsoft.com/office/drawing/2014/main" id="{BFAD9845-7AEF-08CB-8D77-EE879815BC93}"/>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335338716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626DD0-AA0E-095E-98DB-02739C8C014D}"/>
              </a:ext>
            </a:extLst>
          </p:cNvPr>
          <p:cNvSpPr>
            <a:spLocks noGrp="1"/>
          </p:cNvSpPr>
          <p:nvPr>
            <p:ph type="title"/>
          </p:nvPr>
        </p:nvSpPr>
        <p:spPr>
          <a:xfrm>
            <a:off x="629841" y="342900"/>
            <a:ext cx="2949178" cy="1200150"/>
          </a:xfrm>
        </p:spPr>
        <p:txBody>
          <a:bodyPr anchor="b"/>
          <a:lstStyle>
            <a:lvl1pPr>
              <a:defRPr sz="18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F378EEBA-A3AB-0E33-32CB-E4BEC149B655}"/>
              </a:ext>
            </a:extLst>
          </p:cNvPr>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A9ED3289-284B-6FA8-4648-B39C72141D9B}"/>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9F3182-00D2-FF8F-B681-15F58A3CB4AF}"/>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6" name="Espace réservé du pied de page 5">
            <a:extLst>
              <a:ext uri="{FF2B5EF4-FFF2-40B4-BE49-F238E27FC236}">
                <a16:creationId xmlns:a16="http://schemas.microsoft.com/office/drawing/2014/main" id="{8739D8E4-E97B-4126-CBC0-22DB3E6736C2}"/>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E47DD595-9CA7-AB8B-3961-64AAE5E5F9C6}"/>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298446729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6B065-C606-0392-94D1-4CECA461BA66}"/>
              </a:ext>
            </a:extLst>
          </p:cNvPr>
          <p:cNvSpPr>
            <a:spLocks noGrp="1"/>
          </p:cNvSpPr>
          <p:nvPr>
            <p:ph type="title"/>
          </p:nvPr>
        </p:nvSpPr>
        <p:spPr>
          <a:xfrm>
            <a:off x="629841" y="342900"/>
            <a:ext cx="2949178" cy="1200150"/>
          </a:xfrm>
        </p:spPr>
        <p:txBody>
          <a:bodyPr anchor="b"/>
          <a:lstStyle>
            <a:lvl1pPr>
              <a:defRPr sz="18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AACABFF5-3B84-D728-1EF8-478910AE26A8}"/>
              </a:ext>
            </a:extLst>
          </p:cNvPr>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fr-CH"/>
          </a:p>
        </p:txBody>
      </p:sp>
      <p:sp>
        <p:nvSpPr>
          <p:cNvPr id="4" name="Espace réservé du texte 3">
            <a:extLst>
              <a:ext uri="{FF2B5EF4-FFF2-40B4-BE49-F238E27FC236}">
                <a16:creationId xmlns:a16="http://schemas.microsoft.com/office/drawing/2014/main" id="{D4F4B74D-B282-BC1E-505C-1675AB8DEE81}"/>
              </a:ext>
            </a:extLst>
          </p:cNvPr>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E47E25-9A84-5FC8-7AF4-85F801B3A7D8}"/>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6" name="Espace réservé du pied de page 5">
            <a:extLst>
              <a:ext uri="{FF2B5EF4-FFF2-40B4-BE49-F238E27FC236}">
                <a16:creationId xmlns:a16="http://schemas.microsoft.com/office/drawing/2014/main" id="{756F23DD-A1A0-3A3D-B62E-D597050B1582}"/>
              </a:ext>
            </a:extLst>
          </p:cNvPr>
          <p:cNvSpPr>
            <a:spLocks noGrp="1"/>
          </p:cNvSpPr>
          <p:nvPr>
            <p:ph type="ftr" sz="quarter" idx="11"/>
          </p:nvPr>
        </p:nvSpPr>
        <p:spPr/>
        <p:txBody>
          <a:bodyPr/>
          <a:lstStyle/>
          <a:p>
            <a:endParaRPr lang="de-CH"/>
          </a:p>
        </p:txBody>
      </p:sp>
      <p:sp>
        <p:nvSpPr>
          <p:cNvPr id="7" name="Espace réservé du numéro de diapositive 6">
            <a:extLst>
              <a:ext uri="{FF2B5EF4-FFF2-40B4-BE49-F238E27FC236}">
                <a16:creationId xmlns:a16="http://schemas.microsoft.com/office/drawing/2014/main" id="{A82A46C2-8DB5-902D-F7A5-1FF76A53A968}"/>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370532965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03645A-48FC-09EF-0531-7C3E3B078F98}"/>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17803B51-B5AC-3B23-9AD1-D34B8210352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54D4FF22-F2D7-4612-448B-610F5A1692B2}"/>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5" name="Espace réservé du pied de page 4">
            <a:extLst>
              <a:ext uri="{FF2B5EF4-FFF2-40B4-BE49-F238E27FC236}">
                <a16:creationId xmlns:a16="http://schemas.microsoft.com/office/drawing/2014/main" id="{4D62AEE8-F95F-12AD-A356-769D367E2057}"/>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D06F89A9-AC66-559A-8C2C-8AB3CE0C3AEB}"/>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251992220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65AA125-1175-73A1-9E77-333CB4B7B810}"/>
              </a:ext>
            </a:extLst>
          </p:cNvPr>
          <p:cNvSpPr>
            <a:spLocks noGrp="1"/>
          </p:cNvSpPr>
          <p:nvPr>
            <p:ph type="title" orient="vert"/>
          </p:nvPr>
        </p:nvSpPr>
        <p:spPr>
          <a:xfrm>
            <a:off x="6543676" y="273844"/>
            <a:ext cx="1971675" cy="4358879"/>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2E6EB221-F313-E4BE-AC5A-6FFD1308A21A}"/>
              </a:ext>
            </a:extLst>
          </p:cNvPr>
          <p:cNvSpPr>
            <a:spLocks noGrp="1"/>
          </p:cNvSpPr>
          <p:nvPr>
            <p:ph type="body" orient="vert" idx="1"/>
          </p:nvPr>
        </p:nvSpPr>
        <p:spPr>
          <a:xfrm>
            <a:off x="628651" y="273844"/>
            <a:ext cx="5800725" cy="4358879"/>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69219795-D07A-E539-00A6-F1C512EC6A50}"/>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5" name="Espace réservé du pied de page 4">
            <a:extLst>
              <a:ext uri="{FF2B5EF4-FFF2-40B4-BE49-F238E27FC236}">
                <a16:creationId xmlns:a16="http://schemas.microsoft.com/office/drawing/2014/main" id="{1F534B20-C17E-83E2-1835-BF44E64E95B1}"/>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2720E802-AF14-94DE-39CC-5576C88AC817}"/>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96340160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70222" y="2139702"/>
            <a:ext cx="8207376" cy="2700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Espace réservé du titre 3"/>
          <p:cNvSpPr>
            <a:spLocks noGrp="1"/>
          </p:cNvSpPr>
          <p:nvPr>
            <p:ph type="title"/>
          </p:nvPr>
        </p:nvSpPr>
        <p:spPr>
          <a:xfrm>
            <a:off x="628651" y="273844"/>
            <a:ext cx="7886085" cy="641747"/>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1" y="4933820"/>
            <a:ext cx="3120459" cy="147578"/>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materiel.voir-et-agir.ch</a:t>
            </a:r>
            <a:endParaRPr lang="de-CH" sz="675"/>
          </a:p>
        </p:txBody>
      </p:sp>
    </p:spTree>
    <p:extLst>
      <p:ext uri="{BB962C8B-B14F-4D97-AF65-F5344CB8AC3E}">
        <p14:creationId xmlns:p14="http://schemas.microsoft.com/office/powerpoint/2010/main" val="268930115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817730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ext – Bild, 2-spalti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099B736-D048-E349-9A50-078C678770E1}"/>
              </a:ext>
            </a:extLst>
          </p:cNvPr>
          <p:cNvSpPr>
            <a:spLocks noGrp="1"/>
          </p:cNvSpPr>
          <p:nvPr>
            <p:ph idx="1"/>
          </p:nvPr>
        </p:nvSpPr>
        <p:spPr>
          <a:xfrm>
            <a:off x="318734" y="1493999"/>
            <a:ext cx="4405199"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8" name="Bildplatzhalter 7">
            <a:extLst>
              <a:ext uri="{FF2B5EF4-FFF2-40B4-BE49-F238E27FC236}">
                <a16:creationId xmlns:a16="http://schemas.microsoft.com/office/drawing/2014/main" id="{49D096C5-D829-C045-BF46-C52884C46DCF}"/>
              </a:ext>
            </a:extLst>
          </p:cNvPr>
          <p:cNvSpPr>
            <a:spLocks noGrp="1"/>
          </p:cNvSpPr>
          <p:nvPr>
            <p:ph type="pic" sz="quarter" idx="10"/>
          </p:nvPr>
        </p:nvSpPr>
        <p:spPr>
          <a:xfrm>
            <a:off x="5012473" y="1492250"/>
            <a:ext cx="3807677" cy="3167062"/>
          </a:xfrm>
          <a:prstGeom prst="rect">
            <a:avLst/>
          </a:prstGeom>
        </p:spPr>
        <p:txBody>
          <a:bodyPr/>
          <a:lstStyle/>
          <a:p>
            <a:endParaRPr lang="de-DE"/>
          </a:p>
        </p:txBody>
      </p:sp>
      <p:sp>
        <p:nvSpPr>
          <p:cNvPr id="5" name="Titelplatzhalter 16">
            <a:extLst>
              <a:ext uri="{FF2B5EF4-FFF2-40B4-BE49-F238E27FC236}">
                <a16:creationId xmlns:a16="http://schemas.microsoft.com/office/drawing/2014/main" id="{39AAED21-C224-DB40-9E29-BBDB71B9AD04}"/>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a:t>Mastertitelformat bearbeiten</a:t>
            </a:r>
          </a:p>
        </p:txBody>
      </p:sp>
      <p:sp>
        <p:nvSpPr>
          <p:cNvPr id="4" name="Textplatzhalter 3">
            <a:extLst>
              <a:ext uri="{FF2B5EF4-FFF2-40B4-BE49-F238E27FC236}">
                <a16:creationId xmlns:a16="http://schemas.microsoft.com/office/drawing/2014/main" id="{2790EFC4-528F-6A4F-AE8E-B8D5A8EE87B9}"/>
              </a:ext>
            </a:extLst>
          </p:cNvPr>
          <p:cNvSpPr>
            <a:spLocks noGrp="1"/>
          </p:cNvSpPr>
          <p:nvPr>
            <p:ph type="body" sz="quarter" idx="11"/>
          </p:nvPr>
        </p:nvSpPr>
        <p:spPr>
          <a:xfrm>
            <a:off x="5012055" y="1308734"/>
            <a:ext cx="3806190" cy="177165"/>
          </a:xfrm>
        </p:spPr>
        <p:txBody>
          <a:bodyPr/>
          <a:lstStyle>
            <a:lvl1pPr marL="4763" indent="0" algn="r">
              <a:buFontTx/>
              <a:buNone/>
              <a:defRPr sz="1000" b="0" i="1">
                <a:latin typeface="Arial" panose="020B0604020202020204" pitchFamily="34" charset="0"/>
              </a:defRPr>
            </a:lvl1pPr>
            <a:lvl2pPr marL="268288" indent="0">
              <a:buFontTx/>
              <a:buNone/>
              <a:defRPr sz="1000" b="0" i="1">
                <a:latin typeface="Arial" panose="020B0604020202020204" pitchFamily="34" charset="0"/>
              </a:defRPr>
            </a:lvl2pPr>
            <a:lvl3pPr marL="449262" indent="0">
              <a:buFontTx/>
              <a:buNone/>
              <a:defRPr sz="1000" b="0" i="1">
                <a:latin typeface="Arial" panose="020B0604020202020204" pitchFamily="34" charset="0"/>
              </a:defRPr>
            </a:lvl3pPr>
            <a:lvl4pPr marL="623887" indent="0">
              <a:buFontTx/>
              <a:buNone/>
              <a:defRPr sz="1000" b="0" i="1">
                <a:latin typeface="Arial" panose="020B0604020202020204" pitchFamily="34" charset="0"/>
              </a:defRPr>
            </a:lvl4pPr>
            <a:lvl5pPr marL="800100" indent="0">
              <a:buFontTx/>
              <a:buNone/>
              <a:defRPr sz="1000" b="0" i="1">
                <a:latin typeface="Arial" panose="020B0604020202020204" pitchFamily="34" charset="0"/>
              </a:defRPr>
            </a:lvl5pPr>
          </a:lstStyle>
          <a:p>
            <a:pPr lvl="0"/>
            <a:r>
              <a:rPr lang="de-DE"/>
              <a:t>Mastertextformat bearbeiten</a:t>
            </a:r>
          </a:p>
        </p:txBody>
      </p:sp>
    </p:spTree>
    <p:extLst>
      <p:ext uri="{BB962C8B-B14F-4D97-AF65-F5344CB8AC3E}">
        <p14:creationId xmlns:p14="http://schemas.microsoft.com/office/powerpoint/2010/main" val="161549484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 Spalten">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68315" y="2247714"/>
            <a:ext cx="3959225" cy="237626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8" name="Inhaltsplatzhalter 6"/>
          <p:cNvSpPr>
            <a:spLocks noGrp="1"/>
          </p:cNvSpPr>
          <p:nvPr>
            <p:ph sz="quarter" idx="14"/>
          </p:nvPr>
        </p:nvSpPr>
        <p:spPr>
          <a:xfrm>
            <a:off x="4712620" y="2247714"/>
            <a:ext cx="3959225" cy="2376264"/>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Espace réservé du titre 3"/>
          <p:cNvSpPr>
            <a:spLocks noGrp="1"/>
          </p:cNvSpPr>
          <p:nvPr>
            <p:ph type="title"/>
          </p:nvPr>
        </p:nvSpPr>
        <p:spPr>
          <a:xfrm>
            <a:off x="628651" y="273844"/>
            <a:ext cx="7886085" cy="641747"/>
          </a:xfrm>
          <a:prstGeom prst="rect">
            <a:avLst/>
          </a:prstGeom>
        </p:spPr>
        <p:txBody>
          <a:bodyPr vert="horz" lIns="91440" tIns="45720" rIns="91440" bIns="45720" rtlCol="0" anchor="ctr">
            <a:normAutofit/>
          </a:bodyPr>
          <a:lstStyle/>
          <a:p>
            <a:r>
              <a:rPr lang="fr-FR"/>
              <a:t>Modifiez le style du titre</a:t>
            </a:r>
            <a:endParaRPr lang="de-CH"/>
          </a:p>
        </p:txBody>
      </p:sp>
      <p:sp>
        <p:nvSpPr>
          <p:cNvPr id="10" name="Fußzeilenplatzhalter 6"/>
          <p:cNvSpPr txBox="1">
            <a:spLocks/>
          </p:cNvSpPr>
          <p:nvPr userDrawn="1"/>
        </p:nvSpPr>
        <p:spPr>
          <a:xfrm>
            <a:off x="457201" y="4933820"/>
            <a:ext cx="3120459" cy="147578"/>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339650848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nur Titel">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1" y="273844"/>
            <a:ext cx="7886085" cy="641747"/>
          </a:xfrm>
          <a:prstGeom prst="rect">
            <a:avLst/>
          </a:prstGeom>
        </p:spPr>
        <p:txBody>
          <a:bodyPr vert="horz" lIns="91440" tIns="45720" rIns="91440" bIns="45720" rtlCol="0" anchor="ctr">
            <a:normAutofit/>
          </a:bodyPr>
          <a:lstStyle/>
          <a:p>
            <a:r>
              <a:rPr lang="fr-FR"/>
              <a:t>Modifiez le style du titre</a:t>
            </a:r>
            <a:endParaRPr lang="de-CH"/>
          </a:p>
        </p:txBody>
      </p:sp>
      <p:sp>
        <p:nvSpPr>
          <p:cNvPr id="6" name="Fußzeilenplatzhalter 6"/>
          <p:cNvSpPr txBox="1">
            <a:spLocks/>
          </p:cNvSpPr>
          <p:nvPr userDrawn="1"/>
        </p:nvSpPr>
        <p:spPr>
          <a:xfrm>
            <a:off x="457201" y="4933820"/>
            <a:ext cx="3120459" cy="147578"/>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227075627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sp>
        <p:nvSpPr>
          <p:cNvPr id="4" name="Foliennummernplatzhalter 4"/>
          <p:cNvSpPr>
            <a:spLocks noGrp="1"/>
          </p:cNvSpPr>
          <p:nvPr>
            <p:ph type="sldNum" sz="quarter" idx="12"/>
          </p:nvPr>
        </p:nvSpPr>
        <p:spPr>
          <a:xfrm>
            <a:off x="8101782" y="4922074"/>
            <a:ext cx="658761" cy="154724"/>
          </a:xfrm>
          <a:prstGeom prst="rect">
            <a:avLst/>
          </a:prstGeom>
        </p:spPr>
        <p:txBody>
          <a:bodyPr vert="horz" wrap="square" lIns="91440" tIns="45720" rIns="91440" bIns="45720" numCol="1" anchor="t" anchorCtr="0" compatLnSpc="1">
            <a:prstTxWarp prst="textNoShape">
              <a:avLst/>
            </a:prstTxWarp>
          </a:bodyPr>
          <a:lstStyle>
            <a:lvl1pPr eaLnBrk="1" hangingPunct="1">
              <a:defRPr sz="600">
                <a:latin typeface="FiraSans-Light" panose="020B0403050000020004"/>
              </a:defRPr>
            </a:lvl1pPr>
          </a:lstStyle>
          <a:p>
            <a:pPr>
              <a:defRPr/>
            </a:pPr>
            <a:r>
              <a:rPr lang="de-CH" altLang="de-DE"/>
              <a:t>Page </a:t>
            </a:r>
            <a:fld id="{7E5833AD-2161-4DC1-8B2C-63F0B9D25B77}" type="slidenum">
              <a:rPr lang="de-CH" altLang="de-DE" smtClean="0"/>
              <a:pPr>
                <a:defRPr/>
              </a:pPr>
              <a:t>‹N°›</a:t>
            </a:fld>
            <a:endParaRPr lang="de-CH" altLang="de-DE"/>
          </a:p>
        </p:txBody>
      </p:sp>
      <p:sp>
        <p:nvSpPr>
          <p:cNvPr id="8" name="Espace réservé du titre 3"/>
          <p:cNvSpPr>
            <a:spLocks noGrp="1"/>
          </p:cNvSpPr>
          <p:nvPr>
            <p:ph type="title"/>
          </p:nvPr>
        </p:nvSpPr>
        <p:spPr>
          <a:xfrm>
            <a:off x="628651" y="273844"/>
            <a:ext cx="7886085" cy="641747"/>
          </a:xfrm>
          <a:prstGeom prst="rect">
            <a:avLst/>
          </a:prstGeom>
        </p:spPr>
        <p:txBody>
          <a:bodyPr vert="horz" lIns="91440" tIns="45720" rIns="91440" bIns="45720" rtlCol="0" anchor="ctr">
            <a:normAutofit/>
          </a:bodyPr>
          <a:lstStyle/>
          <a:p>
            <a:r>
              <a:rPr lang="fr-FR"/>
              <a:t>Modifiez le style du titre</a:t>
            </a:r>
            <a:endParaRPr lang="de-CH"/>
          </a:p>
        </p:txBody>
      </p:sp>
      <p:sp>
        <p:nvSpPr>
          <p:cNvPr id="9" name="Fußzeilenplatzhalter 6"/>
          <p:cNvSpPr txBox="1">
            <a:spLocks/>
          </p:cNvSpPr>
          <p:nvPr userDrawn="1"/>
        </p:nvSpPr>
        <p:spPr>
          <a:xfrm>
            <a:off x="438913" y="4922074"/>
            <a:ext cx="3120459" cy="147578"/>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224229244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468314" y="2031690"/>
            <a:ext cx="8207375" cy="2592698"/>
          </a:xfrm>
        </p:spPr>
        <p:txBody>
          <a:bodyPr>
            <a:noAutofit/>
          </a:bodyPr>
          <a:lstStyle>
            <a:lvl1pPr marL="0" indent="0" algn="l">
              <a:buNone/>
              <a:defRPr>
                <a:solidFill>
                  <a:srgbClr val="747679"/>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a:t>Formatvorlage des Untertitelmasters durch Klicken bearbeiten</a:t>
            </a:r>
            <a:endParaRPr lang="de-CH"/>
          </a:p>
        </p:txBody>
      </p:sp>
      <p:sp>
        <p:nvSpPr>
          <p:cNvPr id="5" name="Fußzeilenplatzhalter 6"/>
          <p:cNvSpPr>
            <a:spLocks noGrp="1"/>
          </p:cNvSpPr>
          <p:nvPr>
            <p:ph type="ftr" sz="quarter" idx="11"/>
          </p:nvPr>
        </p:nvSpPr>
        <p:spPr>
          <a:xfrm>
            <a:off x="468314" y="4915586"/>
            <a:ext cx="3120459" cy="147578"/>
          </a:xfrm>
          <a:prstGeom prst="rect">
            <a:avLst/>
          </a:prstGeom>
        </p:spPr>
        <p:txBody>
          <a:bodyPr/>
          <a:lstStyle>
            <a:lvl1pPr eaLnBrk="1" hangingPunct="1">
              <a:defRPr sz="675">
                <a:solidFill>
                  <a:srgbClr val="E20004"/>
                </a:solidFill>
              </a:defRPr>
            </a:lvl1pPr>
          </a:lstStyle>
          <a:p>
            <a:pPr>
              <a:defRPr/>
            </a:pPr>
            <a:endParaRPr lang="de-CH"/>
          </a:p>
        </p:txBody>
      </p:sp>
      <p:sp>
        <p:nvSpPr>
          <p:cNvPr id="7" name="Foliennummernplatzhalter 7"/>
          <p:cNvSpPr>
            <a:spLocks noGrp="1"/>
          </p:cNvSpPr>
          <p:nvPr>
            <p:ph type="sldNum" sz="quarter" idx="12"/>
          </p:nvPr>
        </p:nvSpPr>
        <p:spPr>
          <a:xfrm>
            <a:off x="7865806" y="4854239"/>
            <a:ext cx="809882" cy="270272"/>
          </a:xfrm>
          <a:prstGeom prst="rect">
            <a:avLst/>
          </a:prstGeom>
        </p:spPr>
        <p:txBody>
          <a:bodyPr vert="horz" wrap="square" lIns="91440" tIns="45720" rIns="91440" bIns="45720" numCol="1" anchor="t" anchorCtr="0" compatLnSpc="1">
            <a:prstTxWarp prst="textNoShape">
              <a:avLst/>
            </a:prstTxWarp>
          </a:bodyPr>
          <a:lstStyle>
            <a:lvl1pPr eaLnBrk="1" hangingPunct="1">
              <a:defRPr sz="675">
                <a:latin typeface="FiraSans-Light"/>
              </a:defRPr>
            </a:lvl1pPr>
          </a:lstStyle>
          <a:p>
            <a:pPr>
              <a:defRPr/>
            </a:pPr>
            <a:r>
              <a:rPr lang="de-CH" altLang="de-DE"/>
              <a:t>Page </a:t>
            </a:r>
            <a:fld id="{15E7FFDD-4FAA-422A-98C8-0B071E46E8AC}" type="slidenum">
              <a:rPr lang="de-CH" altLang="de-DE" smtClean="0"/>
              <a:pPr>
                <a:defRPr/>
              </a:pPr>
              <a:t>‹N°›</a:t>
            </a:fld>
            <a:endParaRPr lang="de-CH" altLang="de-DE"/>
          </a:p>
        </p:txBody>
      </p:sp>
      <p:sp>
        <p:nvSpPr>
          <p:cNvPr id="9" name="Espace réservé du titre 3"/>
          <p:cNvSpPr txBox="1">
            <a:spLocks/>
          </p:cNvSpPr>
          <p:nvPr userDrawn="1"/>
        </p:nvSpPr>
        <p:spPr>
          <a:xfrm>
            <a:off x="628651" y="273844"/>
            <a:ext cx="7886085" cy="641747"/>
          </a:xfrm>
          <a:prstGeom prst="rect">
            <a:avLst/>
          </a:prstGeom>
        </p:spPr>
        <p:txBody>
          <a:bodyPr vert="horz" lIns="68580" tIns="34290" rIns="68580" bIns="34290" rtlCol="0" anchor="ctr">
            <a:normAutofit/>
          </a:bodyPr>
          <a:lstStyle>
            <a:lvl1pPr algn="l" rtl="0" eaLnBrk="0" fontAlgn="base" hangingPunct="0">
              <a:spcBef>
                <a:spcPct val="0"/>
              </a:spcBef>
              <a:spcAft>
                <a:spcPct val="0"/>
              </a:spcAft>
              <a:defRPr sz="2800" i="1" kern="1200">
                <a:solidFill>
                  <a:srgbClr val="E20000"/>
                </a:solidFill>
                <a:latin typeface="Arial" pitchFamily="34" charset="0"/>
                <a:ea typeface="+mj-ea"/>
                <a:cs typeface="Arial" pitchFamily="34" charset="0"/>
              </a:defRPr>
            </a:lvl1pPr>
            <a:lvl2pPr algn="r" rtl="0" eaLnBrk="0" fontAlgn="base" hangingPunct="0">
              <a:spcBef>
                <a:spcPct val="0"/>
              </a:spcBef>
              <a:spcAft>
                <a:spcPct val="0"/>
              </a:spcAft>
              <a:defRPr sz="2800" i="1">
                <a:solidFill>
                  <a:srgbClr val="E20000"/>
                </a:solidFill>
                <a:latin typeface="Arial" charset="0"/>
                <a:cs typeface="Arial" charset="0"/>
              </a:defRPr>
            </a:lvl2pPr>
            <a:lvl3pPr algn="r" rtl="0" eaLnBrk="0" fontAlgn="base" hangingPunct="0">
              <a:spcBef>
                <a:spcPct val="0"/>
              </a:spcBef>
              <a:spcAft>
                <a:spcPct val="0"/>
              </a:spcAft>
              <a:defRPr sz="2800" i="1">
                <a:solidFill>
                  <a:srgbClr val="E20000"/>
                </a:solidFill>
                <a:latin typeface="Arial" charset="0"/>
                <a:cs typeface="Arial" charset="0"/>
              </a:defRPr>
            </a:lvl3pPr>
            <a:lvl4pPr algn="r" rtl="0" eaLnBrk="0" fontAlgn="base" hangingPunct="0">
              <a:spcBef>
                <a:spcPct val="0"/>
              </a:spcBef>
              <a:spcAft>
                <a:spcPct val="0"/>
              </a:spcAft>
              <a:defRPr sz="2800" i="1">
                <a:solidFill>
                  <a:srgbClr val="E20000"/>
                </a:solidFill>
                <a:latin typeface="Arial" charset="0"/>
                <a:cs typeface="Arial" charset="0"/>
              </a:defRPr>
            </a:lvl4pPr>
            <a:lvl5pPr algn="r" rtl="0" eaLnBrk="0" fontAlgn="base" hangingPunct="0">
              <a:spcBef>
                <a:spcPct val="0"/>
              </a:spcBef>
              <a:spcAft>
                <a:spcPct val="0"/>
              </a:spcAft>
              <a:defRPr sz="2800" i="1">
                <a:solidFill>
                  <a:srgbClr val="E20000"/>
                </a:solidFill>
                <a:latin typeface="Arial" charset="0"/>
                <a:cs typeface="Arial" charset="0"/>
              </a:defRPr>
            </a:lvl5pPr>
            <a:lvl6pPr marL="457200" algn="r" rtl="0" fontAlgn="base">
              <a:spcBef>
                <a:spcPct val="0"/>
              </a:spcBef>
              <a:spcAft>
                <a:spcPct val="0"/>
              </a:spcAft>
              <a:defRPr sz="2800" i="1">
                <a:solidFill>
                  <a:srgbClr val="E20000"/>
                </a:solidFill>
                <a:latin typeface="Arial" charset="0"/>
                <a:cs typeface="Arial" charset="0"/>
              </a:defRPr>
            </a:lvl6pPr>
            <a:lvl7pPr marL="914400" algn="r" rtl="0" fontAlgn="base">
              <a:spcBef>
                <a:spcPct val="0"/>
              </a:spcBef>
              <a:spcAft>
                <a:spcPct val="0"/>
              </a:spcAft>
              <a:defRPr sz="2800" i="1">
                <a:solidFill>
                  <a:srgbClr val="E20000"/>
                </a:solidFill>
                <a:latin typeface="Arial" charset="0"/>
                <a:cs typeface="Arial" charset="0"/>
              </a:defRPr>
            </a:lvl7pPr>
            <a:lvl8pPr marL="1371600" algn="r" rtl="0" fontAlgn="base">
              <a:spcBef>
                <a:spcPct val="0"/>
              </a:spcBef>
              <a:spcAft>
                <a:spcPct val="0"/>
              </a:spcAft>
              <a:defRPr sz="2800" i="1">
                <a:solidFill>
                  <a:srgbClr val="E20000"/>
                </a:solidFill>
                <a:latin typeface="Arial" charset="0"/>
                <a:cs typeface="Arial" charset="0"/>
              </a:defRPr>
            </a:lvl8pPr>
            <a:lvl9pPr marL="1828800" algn="r" rtl="0" fontAlgn="base">
              <a:spcBef>
                <a:spcPct val="0"/>
              </a:spcBef>
              <a:spcAft>
                <a:spcPct val="0"/>
              </a:spcAft>
              <a:defRPr sz="2800" i="1">
                <a:solidFill>
                  <a:srgbClr val="E20000"/>
                </a:solidFill>
                <a:latin typeface="Arial" charset="0"/>
                <a:cs typeface="Arial" charset="0"/>
              </a:defRPr>
            </a:lvl9pPr>
          </a:lstStyle>
          <a:p>
            <a:r>
              <a:rPr lang="fr-FR" sz="2100"/>
              <a:t>Modifiez le style du titre</a:t>
            </a:r>
            <a:endParaRPr lang="de-CH" sz="2100"/>
          </a:p>
        </p:txBody>
      </p:sp>
    </p:spTree>
    <p:extLst>
      <p:ext uri="{BB962C8B-B14F-4D97-AF65-F5344CB8AC3E}">
        <p14:creationId xmlns:p14="http://schemas.microsoft.com/office/powerpoint/2010/main" val="378874621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Espace réservé du titre 3"/>
          <p:cNvSpPr>
            <a:spLocks noGrp="1"/>
          </p:cNvSpPr>
          <p:nvPr>
            <p:ph type="title"/>
          </p:nvPr>
        </p:nvSpPr>
        <p:spPr>
          <a:xfrm>
            <a:off x="628651" y="273844"/>
            <a:ext cx="7886085" cy="641747"/>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1" y="4933820"/>
            <a:ext cx="3120459" cy="147578"/>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77714977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cxnSp>
        <p:nvCxnSpPr>
          <p:cNvPr id="4" name="Connecteur droit 3"/>
          <p:cNvCxnSpPr/>
          <p:nvPr userDrawn="1"/>
        </p:nvCxnSpPr>
        <p:spPr>
          <a:xfrm flipV="1">
            <a:off x="628650" y="1129904"/>
            <a:ext cx="7886700" cy="1905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de-CH"/>
          </a:p>
        </p:txBody>
      </p:sp>
      <p:sp>
        <p:nvSpPr>
          <p:cNvPr id="7" name="Fußzeilenplatzhalter 6"/>
          <p:cNvSpPr txBox="1">
            <a:spLocks/>
          </p:cNvSpPr>
          <p:nvPr userDrawn="1"/>
        </p:nvSpPr>
        <p:spPr>
          <a:xfrm>
            <a:off x="457201" y="4933820"/>
            <a:ext cx="3120459" cy="147578"/>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a:t>
            </a:r>
            <a:r>
              <a:rPr lang="fr-CH" sz="675" baseline="0"/>
              <a:t> </a:t>
            </a:r>
            <a:r>
              <a:rPr lang="fr-CH" sz="675"/>
              <a:t>maintenant ! voir-et-agir.ch</a:t>
            </a:r>
            <a:endParaRPr lang="de-CH" sz="675"/>
          </a:p>
        </p:txBody>
      </p:sp>
    </p:spTree>
    <p:extLst>
      <p:ext uri="{BB962C8B-B14F-4D97-AF65-F5344CB8AC3E}">
        <p14:creationId xmlns:p14="http://schemas.microsoft.com/office/powerpoint/2010/main" val="230382891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2 Spalten">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55329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ext-Bild, 3spaltig">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ABC4B2F4-86B5-624F-A0E8-878E52843967}"/>
              </a:ext>
            </a:extLst>
          </p:cNvPr>
          <p:cNvSpPr>
            <a:spLocks noGrp="1"/>
          </p:cNvSpPr>
          <p:nvPr>
            <p:ph type="pic" sz="quarter" idx="10"/>
          </p:nvPr>
        </p:nvSpPr>
        <p:spPr>
          <a:xfrm>
            <a:off x="308735" y="1946787"/>
            <a:ext cx="2736000" cy="2712527"/>
          </a:xfrm>
          <a:prstGeom prst="rect">
            <a:avLst/>
          </a:prstGeom>
        </p:spPr>
        <p:txBody>
          <a:bodyPr/>
          <a:lstStyle/>
          <a:p>
            <a:endParaRPr lang="de-DE"/>
          </a:p>
        </p:txBody>
      </p:sp>
      <p:sp>
        <p:nvSpPr>
          <p:cNvPr id="5" name="Bildplatzhalter 3">
            <a:extLst>
              <a:ext uri="{FF2B5EF4-FFF2-40B4-BE49-F238E27FC236}">
                <a16:creationId xmlns:a16="http://schemas.microsoft.com/office/drawing/2014/main" id="{E78ADC29-4A88-F648-87BA-7B7E75DD7D1F}"/>
              </a:ext>
            </a:extLst>
          </p:cNvPr>
          <p:cNvSpPr>
            <a:spLocks noGrp="1"/>
          </p:cNvSpPr>
          <p:nvPr>
            <p:ph type="pic" sz="quarter" idx="11"/>
          </p:nvPr>
        </p:nvSpPr>
        <p:spPr>
          <a:xfrm>
            <a:off x="3214177" y="1946787"/>
            <a:ext cx="2736000" cy="2712527"/>
          </a:xfrm>
          <a:prstGeom prst="rect">
            <a:avLst/>
          </a:prstGeom>
        </p:spPr>
        <p:txBody>
          <a:bodyPr/>
          <a:lstStyle/>
          <a:p>
            <a:endParaRPr lang="de-DE"/>
          </a:p>
        </p:txBody>
      </p:sp>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104764" y="1946787"/>
            <a:ext cx="2736000" cy="2712527"/>
          </a:xfrm>
          <a:prstGeom prst="rect">
            <a:avLst/>
          </a:prstGeom>
        </p:spPr>
        <p:txBody>
          <a:bodyPr/>
          <a:lstStyle/>
          <a:p>
            <a:endParaRPr lang="de-DE"/>
          </a:p>
        </p:txBody>
      </p:sp>
      <p:sp>
        <p:nvSpPr>
          <p:cNvPr id="8" name="Textplatzhalter 7">
            <a:extLst>
              <a:ext uri="{FF2B5EF4-FFF2-40B4-BE49-F238E27FC236}">
                <a16:creationId xmlns:a16="http://schemas.microsoft.com/office/drawing/2014/main" id="{1C3F2274-1976-DE4E-99E8-D8BA0107070B}"/>
              </a:ext>
            </a:extLst>
          </p:cNvPr>
          <p:cNvSpPr>
            <a:spLocks noGrp="1"/>
          </p:cNvSpPr>
          <p:nvPr>
            <p:ph type="body" sz="quarter" idx="13"/>
          </p:nvPr>
        </p:nvSpPr>
        <p:spPr>
          <a:xfrm>
            <a:off x="308735" y="1496948"/>
            <a:ext cx="2736000" cy="759021"/>
          </a:xfrm>
          <a:prstGeom prst="rect">
            <a:avLst/>
          </a:prstGeom>
          <a:ln>
            <a:noFill/>
          </a:ln>
        </p:spPr>
        <p:txBody>
          <a:bodyPr/>
          <a:lstStyle>
            <a:lvl1pPr marL="3572" indent="0">
              <a:buFontTx/>
              <a:buNone/>
              <a:defRPr>
                <a:solidFill>
                  <a:srgbClr val="5A8E22"/>
                </a:solidFill>
                <a:latin typeface="Fira Sans Light" panose="020B0403050000020004" pitchFamily="34" charset="0"/>
                <a:ea typeface="Fira Sans Light" panose="020B0403050000020004" pitchFamily="34" charset="0"/>
              </a:defRPr>
            </a:lvl1pPr>
            <a:lvl2pPr marL="244078" indent="0">
              <a:buFontTx/>
              <a:buNone/>
              <a:defRPr/>
            </a:lvl2pPr>
            <a:lvl3pPr marL="751285" indent="0">
              <a:buFontTx/>
              <a:buNone/>
              <a:defRPr/>
            </a:lvl3pPr>
            <a:lvl4pPr marL="1125140" indent="0">
              <a:buFontTx/>
              <a:buNone/>
              <a:defRPr/>
            </a:lvl4pPr>
            <a:lvl5pPr marL="1501378" indent="0">
              <a:buFontTx/>
              <a:buNone/>
              <a:defRPr/>
            </a:lvl5pPr>
          </a:lstStyle>
          <a:p>
            <a:pPr lvl="0"/>
            <a:r>
              <a:rPr lang="de-DE"/>
              <a:t>Mastertextformat bearbeiten</a:t>
            </a:r>
          </a:p>
        </p:txBody>
      </p:sp>
      <p:sp>
        <p:nvSpPr>
          <p:cNvPr id="10" name="Textplatzhalter 7">
            <a:extLst>
              <a:ext uri="{FF2B5EF4-FFF2-40B4-BE49-F238E27FC236}">
                <a16:creationId xmlns:a16="http://schemas.microsoft.com/office/drawing/2014/main" id="{59F93739-144E-4247-8CE1-44EF0C6C7EAE}"/>
              </a:ext>
            </a:extLst>
          </p:cNvPr>
          <p:cNvSpPr>
            <a:spLocks noGrp="1"/>
          </p:cNvSpPr>
          <p:nvPr>
            <p:ph type="body" sz="quarter" idx="14"/>
          </p:nvPr>
        </p:nvSpPr>
        <p:spPr>
          <a:xfrm>
            <a:off x="3214176" y="1496948"/>
            <a:ext cx="2736000" cy="759021"/>
          </a:xfrm>
          <a:prstGeom prst="rect">
            <a:avLst/>
          </a:prstGeom>
          <a:ln>
            <a:noFill/>
          </a:ln>
        </p:spPr>
        <p:txBody>
          <a:bodyPr/>
          <a:lstStyle>
            <a:lvl1pPr marL="3572" indent="0">
              <a:buFontTx/>
              <a:buNone/>
              <a:defRPr>
                <a:solidFill>
                  <a:srgbClr val="5A8E22"/>
                </a:solidFill>
                <a:latin typeface="Fira Sans Light" panose="020B0403050000020004" pitchFamily="34" charset="0"/>
                <a:ea typeface="Fira Sans Light" panose="020B0403050000020004" pitchFamily="34" charset="0"/>
              </a:defRPr>
            </a:lvl1pPr>
            <a:lvl2pPr marL="244078" indent="0">
              <a:buFontTx/>
              <a:buNone/>
              <a:defRPr/>
            </a:lvl2pPr>
            <a:lvl3pPr marL="751285" indent="0">
              <a:buFontTx/>
              <a:buNone/>
              <a:defRPr/>
            </a:lvl3pPr>
            <a:lvl4pPr marL="1125140" indent="0">
              <a:buFontTx/>
              <a:buNone/>
              <a:defRPr/>
            </a:lvl4pPr>
            <a:lvl5pPr marL="1501378" indent="0">
              <a:buFontTx/>
              <a:buNone/>
              <a:defRPr/>
            </a:lvl5pPr>
          </a:lstStyle>
          <a:p>
            <a:pPr lvl="0"/>
            <a:r>
              <a:rPr lang="de-DE"/>
              <a:t>Mastertextformat bearbeiten</a:t>
            </a:r>
          </a:p>
        </p:txBody>
      </p:sp>
      <p:sp>
        <p:nvSpPr>
          <p:cNvPr id="11" name="Textplatzhalter 7">
            <a:extLst>
              <a:ext uri="{FF2B5EF4-FFF2-40B4-BE49-F238E27FC236}">
                <a16:creationId xmlns:a16="http://schemas.microsoft.com/office/drawing/2014/main" id="{A6502A92-529A-6B46-931F-764B02BFEAD4}"/>
              </a:ext>
            </a:extLst>
          </p:cNvPr>
          <p:cNvSpPr>
            <a:spLocks noGrp="1"/>
          </p:cNvSpPr>
          <p:nvPr>
            <p:ph type="body" sz="quarter" idx="15"/>
          </p:nvPr>
        </p:nvSpPr>
        <p:spPr>
          <a:xfrm>
            <a:off x="6105806" y="1496948"/>
            <a:ext cx="2736000" cy="759021"/>
          </a:xfrm>
          <a:prstGeom prst="rect">
            <a:avLst/>
          </a:prstGeom>
          <a:ln>
            <a:noFill/>
          </a:ln>
        </p:spPr>
        <p:txBody>
          <a:bodyPr/>
          <a:lstStyle>
            <a:lvl1pPr marL="3572" indent="0">
              <a:buFontTx/>
              <a:buNone/>
              <a:defRPr>
                <a:solidFill>
                  <a:srgbClr val="5A8E22"/>
                </a:solidFill>
                <a:latin typeface="Fira Sans Light" panose="020B0403050000020004" pitchFamily="34" charset="0"/>
                <a:ea typeface="Fira Sans Light" panose="020B0403050000020004" pitchFamily="34" charset="0"/>
              </a:defRPr>
            </a:lvl1pPr>
            <a:lvl2pPr marL="244078" indent="0">
              <a:buFontTx/>
              <a:buNone/>
              <a:defRPr/>
            </a:lvl2pPr>
            <a:lvl3pPr marL="751285" indent="0">
              <a:buFontTx/>
              <a:buNone/>
              <a:defRPr/>
            </a:lvl3pPr>
            <a:lvl4pPr marL="1125140" indent="0">
              <a:buFontTx/>
              <a:buNone/>
              <a:defRPr/>
            </a:lvl4pPr>
            <a:lvl5pPr marL="1501378" indent="0">
              <a:buFontTx/>
              <a:buNone/>
              <a:defRPr/>
            </a:lvl5pPr>
          </a:lstStyle>
          <a:p>
            <a:pPr lvl="0"/>
            <a:r>
              <a:rPr lang="de-DE"/>
              <a:t>Mastertextformat bearbeiten</a:t>
            </a:r>
          </a:p>
        </p:txBody>
      </p:sp>
      <p:sp>
        <p:nvSpPr>
          <p:cNvPr id="9" name="Titelplatzhalter 16">
            <a:extLst>
              <a:ext uri="{FF2B5EF4-FFF2-40B4-BE49-F238E27FC236}">
                <a16:creationId xmlns:a16="http://schemas.microsoft.com/office/drawing/2014/main" id="{2D254EF6-C889-A346-BBBF-0A4E8C7B23EB}"/>
              </a:ext>
            </a:extLst>
          </p:cNvPr>
          <p:cNvSpPr>
            <a:spLocks noGrp="1"/>
          </p:cNvSpPr>
          <p:nvPr>
            <p:ph type="title"/>
          </p:nvPr>
        </p:nvSpPr>
        <p:spPr>
          <a:xfrm>
            <a:off x="298726" y="1"/>
            <a:ext cx="7906733" cy="855519"/>
          </a:xfrm>
          <a:prstGeom prst="rect">
            <a:avLst/>
          </a:prstGeom>
        </p:spPr>
        <p:txBody>
          <a:bodyPr vert="horz" lIns="0" tIns="0" rIns="0" bIns="0" rtlCol="0" anchor="b" anchorCtr="0">
            <a:normAutofit/>
          </a:bodyPr>
          <a:lstStyle>
            <a:lvl1pPr>
              <a:defRPr>
                <a:latin typeface="Fira Sans Medium" panose="020B0603050000020004" pitchFamily="34" charset="0"/>
                <a:ea typeface="Fira Sans Medium" panose="020B0603050000020004" pitchFamily="34" charset="0"/>
              </a:defRPr>
            </a:lvl1pPr>
          </a:lstStyle>
          <a:p>
            <a:r>
              <a:rPr lang="de-DE"/>
              <a:t>Mastertitelformat bearbeiten</a:t>
            </a:r>
          </a:p>
        </p:txBody>
      </p:sp>
    </p:spTree>
    <p:extLst>
      <p:ext uri="{BB962C8B-B14F-4D97-AF65-F5344CB8AC3E}">
        <p14:creationId xmlns:p14="http://schemas.microsoft.com/office/powerpoint/2010/main" val="189285900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extLst>
    <p:ext uri="{DCECCB84-F9BA-43D5-87BE-67443E8EF086}">
      <p15:sldGuideLst xmlns:p15="http://schemas.microsoft.com/office/powerpoint/2012/main">
        <p15:guide id="1" pos="1927" userDrawn="1">
          <p15:clr>
            <a:srgbClr val="FBAE40"/>
          </p15:clr>
        </p15:guide>
        <p15:guide id="2" pos="3833" userDrawn="1">
          <p15:clr>
            <a:srgbClr val="FBAE40"/>
          </p15:clr>
        </p15:guide>
        <p15:guide id="4" pos="2018" userDrawn="1">
          <p15:clr>
            <a:srgbClr val="FBAE40"/>
          </p15:clr>
        </p15:guide>
        <p15:guide id="5" pos="3742"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 Bild, 2-spalti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099B736-D048-E349-9A50-078C678770E1}"/>
              </a:ext>
            </a:extLst>
          </p:cNvPr>
          <p:cNvSpPr>
            <a:spLocks noGrp="1"/>
          </p:cNvSpPr>
          <p:nvPr>
            <p:ph idx="1"/>
          </p:nvPr>
        </p:nvSpPr>
        <p:spPr>
          <a:xfrm>
            <a:off x="318735" y="1493999"/>
            <a:ext cx="4405199" cy="3165313"/>
          </a:xfrm>
          <a:prstGeom prst="rect">
            <a:avLst/>
          </a:prstGeom>
        </p:spPr>
        <p:txBody>
          <a:bodyPr/>
          <a:lstStyle>
            <a:lvl1pPr marL="223832" indent="-219070">
              <a:buClr>
                <a:srgbClr val="E00032"/>
              </a:buClr>
              <a:tabLst/>
              <a:defRPr/>
            </a:lvl1pPr>
            <a:lvl2pPr marL="449252" indent="-225419">
              <a:buClr>
                <a:srgbClr val="E00032"/>
              </a:buClr>
              <a:tabLst/>
              <a:defRPr/>
            </a:lvl2pPr>
            <a:lvl3pPr marL="668321" indent="-219070">
              <a:buClr>
                <a:srgbClr val="E00032"/>
              </a:buClr>
              <a:tabLst/>
              <a:defRPr/>
            </a:lvl3pPr>
            <a:lvl4pPr marL="892153" indent="-223832">
              <a:buClr>
                <a:srgbClr val="E00032"/>
              </a:buClr>
              <a:tabLst/>
              <a:defRPr/>
            </a:lvl4pPr>
            <a:lvl5pPr marL="1111223" indent="-219070">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8" name="Bildplatzhalter 7">
            <a:extLst>
              <a:ext uri="{FF2B5EF4-FFF2-40B4-BE49-F238E27FC236}">
                <a16:creationId xmlns:a16="http://schemas.microsoft.com/office/drawing/2014/main" id="{49D096C5-D829-C045-BF46-C52884C46DCF}"/>
              </a:ext>
            </a:extLst>
          </p:cNvPr>
          <p:cNvSpPr>
            <a:spLocks noGrp="1"/>
          </p:cNvSpPr>
          <p:nvPr>
            <p:ph type="pic" sz="quarter" idx="10"/>
          </p:nvPr>
        </p:nvSpPr>
        <p:spPr>
          <a:xfrm>
            <a:off x="5012474" y="1492251"/>
            <a:ext cx="3807677" cy="3167062"/>
          </a:xfrm>
          <a:prstGeom prst="rect">
            <a:avLst/>
          </a:prstGeom>
        </p:spPr>
        <p:txBody>
          <a:bodyPr/>
          <a:lstStyle/>
          <a:p>
            <a:endParaRPr lang="de-DE"/>
          </a:p>
        </p:txBody>
      </p:sp>
      <p:sp>
        <p:nvSpPr>
          <p:cNvPr id="5" name="Titelplatzhalter 16">
            <a:extLst>
              <a:ext uri="{FF2B5EF4-FFF2-40B4-BE49-F238E27FC236}">
                <a16:creationId xmlns:a16="http://schemas.microsoft.com/office/drawing/2014/main" id="{39AAED21-C224-DB40-9E29-BBDB71B9AD04}"/>
              </a:ext>
            </a:extLst>
          </p:cNvPr>
          <p:cNvSpPr>
            <a:spLocks noGrp="1"/>
          </p:cNvSpPr>
          <p:nvPr>
            <p:ph type="title"/>
          </p:nvPr>
        </p:nvSpPr>
        <p:spPr>
          <a:xfrm>
            <a:off x="298725" y="1"/>
            <a:ext cx="7906733" cy="855519"/>
          </a:xfrm>
          <a:prstGeom prst="rect">
            <a:avLst/>
          </a:prstGeom>
        </p:spPr>
        <p:txBody>
          <a:bodyPr vert="horz" lIns="0" tIns="0" rIns="0" bIns="0" rtlCol="0" anchor="b" anchorCtr="0">
            <a:normAutofit/>
          </a:bodyPr>
          <a:lstStyle/>
          <a:p>
            <a:r>
              <a:rPr lang="de-DE"/>
              <a:t>Mastertitelformat bearbeiten</a:t>
            </a:r>
          </a:p>
        </p:txBody>
      </p:sp>
      <p:sp>
        <p:nvSpPr>
          <p:cNvPr id="4" name="Textplatzhalter 3">
            <a:extLst>
              <a:ext uri="{FF2B5EF4-FFF2-40B4-BE49-F238E27FC236}">
                <a16:creationId xmlns:a16="http://schemas.microsoft.com/office/drawing/2014/main" id="{2790EFC4-528F-6A4F-AE8E-B8D5A8EE87B9}"/>
              </a:ext>
            </a:extLst>
          </p:cNvPr>
          <p:cNvSpPr>
            <a:spLocks noGrp="1"/>
          </p:cNvSpPr>
          <p:nvPr>
            <p:ph type="body" sz="quarter" idx="11"/>
          </p:nvPr>
        </p:nvSpPr>
        <p:spPr>
          <a:xfrm>
            <a:off x="5012055" y="1308734"/>
            <a:ext cx="3806190" cy="177165"/>
          </a:xfrm>
        </p:spPr>
        <p:txBody>
          <a:bodyPr/>
          <a:lstStyle>
            <a:lvl1pPr marL="4763" indent="0" algn="r">
              <a:buFontTx/>
              <a:buNone/>
              <a:defRPr sz="1000" b="0" i="1">
                <a:latin typeface="Arial" panose="020B0604020202020204" pitchFamily="34" charset="0"/>
              </a:defRPr>
            </a:lvl1pPr>
            <a:lvl2pPr marL="268281" indent="0">
              <a:buFontTx/>
              <a:buNone/>
              <a:defRPr sz="1000" b="0" i="1">
                <a:latin typeface="Arial" panose="020B0604020202020204" pitchFamily="34" charset="0"/>
              </a:defRPr>
            </a:lvl2pPr>
            <a:lvl3pPr marL="449251" indent="0">
              <a:buFontTx/>
              <a:buNone/>
              <a:defRPr sz="1000" b="0" i="1">
                <a:latin typeface="Arial" panose="020B0604020202020204" pitchFamily="34" charset="0"/>
              </a:defRPr>
            </a:lvl3pPr>
            <a:lvl4pPr marL="623872" indent="0">
              <a:buFontTx/>
              <a:buNone/>
              <a:defRPr sz="1000" b="0" i="1">
                <a:latin typeface="Arial" panose="020B0604020202020204" pitchFamily="34" charset="0"/>
              </a:defRPr>
            </a:lvl4pPr>
            <a:lvl5pPr marL="800080" indent="0">
              <a:buFontTx/>
              <a:buNone/>
              <a:defRPr sz="1000" b="0" i="1">
                <a:latin typeface="Arial" panose="020B0604020202020204" pitchFamily="34" charset="0"/>
              </a:defRPr>
            </a:lvl5pPr>
          </a:lstStyle>
          <a:p>
            <a:pPr lvl="0"/>
            <a:r>
              <a:rPr lang="de-DE"/>
              <a:t>Mastertextformat bearbeiten</a:t>
            </a:r>
          </a:p>
        </p:txBody>
      </p:sp>
    </p:spTree>
    <p:extLst>
      <p:ext uri="{BB962C8B-B14F-4D97-AF65-F5344CB8AC3E}">
        <p14:creationId xmlns:p14="http://schemas.microsoft.com/office/powerpoint/2010/main" val="136570301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Bild, 3spaltig">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1C3F2274-1976-DE4E-99E8-D8BA0107070B}"/>
              </a:ext>
            </a:extLst>
          </p:cNvPr>
          <p:cNvSpPr>
            <a:spLocks noGrp="1"/>
          </p:cNvSpPr>
          <p:nvPr>
            <p:ph type="body" sz="quarter" idx="13"/>
          </p:nvPr>
        </p:nvSpPr>
        <p:spPr>
          <a:xfrm>
            <a:off x="308735" y="1496948"/>
            <a:ext cx="2736000" cy="759021"/>
          </a:xfrm>
          <a:prstGeom prst="rect">
            <a:avLst/>
          </a:prstGeom>
          <a:ln>
            <a:noFill/>
          </a:ln>
        </p:spPr>
        <p:txBody>
          <a:bodyPr/>
          <a:lstStyle>
            <a:lvl1pPr marL="4763" indent="0">
              <a:buFontTx/>
              <a:buNone/>
              <a:defRPr>
                <a:solidFill>
                  <a:srgbClr val="5A8E22"/>
                </a:solidFill>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10" name="Textplatzhalter 7">
            <a:extLst>
              <a:ext uri="{FF2B5EF4-FFF2-40B4-BE49-F238E27FC236}">
                <a16:creationId xmlns:a16="http://schemas.microsoft.com/office/drawing/2014/main" id="{59F93739-144E-4247-8CE1-44EF0C6C7EAE}"/>
              </a:ext>
            </a:extLst>
          </p:cNvPr>
          <p:cNvSpPr>
            <a:spLocks noGrp="1"/>
          </p:cNvSpPr>
          <p:nvPr>
            <p:ph type="body" sz="quarter" idx="14"/>
          </p:nvPr>
        </p:nvSpPr>
        <p:spPr>
          <a:xfrm>
            <a:off x="3214176" y="1496948"/>
            <a:ext cx="2736000" cy="759021"/>
          </a:xfrm>
          <a:prstGeom prst="rect">
            <a:avLst/>
          </a:prstGeom>
          <a:ln>
            <a:noFill/>
          </a:ln>
        </p:spPr>
        <p:txBody>
          <a:bodyPr/>
          <a:lstStyle>
            <a:lvl1pPr marL="4763" indent="0">
              <a:buFontTx/>
              <a:buNone/>
              <a:defRPr>
                <a:solidFill>
                  <a:srgbClr val="5A8E22"/>
                </a:solidFill>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11" name="Textplatzhalter 7">
            <a:extLst>
              <a:ext uri="{FF2B5EF4-FFF2-40B4-BE49-F238E27FC236}">
                <a16:creationId xmlns:a16="http://schemas.microsoft.com/office/drawing/2014/main" id="{A6502A92-529A-6B46-931F-764B02BFEAD4}"/>
              </a:ext>
            </a:extLst>
          </p:cNvPr>
          <p:cNvSpPr>
            <a:spLocks noGrp="1"/>
          </p:cNvSpPr>
          <p:nvPr>
            <p:ph type="body" sz="quarter" idx="15"/>
          </p:nvPr>
        </p:nvSpPr>
        <p:spPr>
          <a:xfrm>
            <a:off x="6105806" y="1496948"/>
            <a:ext cx="2736000" cy="759021"/>
          </a:xfrm>
          <a:prstGeom prst="rect">
            <a:avLst/>
          </a:prstGeom>
          <a:ln>
            <a:noFill/>
          </a:ln>
        </p:spPr>
        <p:txBody>
          <a:bodyPr/>
          <a:lstStyle>
            <a:lvl1pPr marL="4763" indent="0">
              <a:buFontTx/>
              <a:buNone/>
              <a:defRPr>
                <a:solidFill>
                  <a:srgbClr val="5A8E22"/>
                </a:solidFill>
              </a:defRPr>
            </a:lvl1pPr>
            <a:lvl2pPr marL="325437" indent="0">
              <a:buFontTx/>
              <a:buNone/>
              <a:defRPr/>
            </a:lvl2pPr>
            <a:lvl3pPr marL="1001713" indent="0">
              <a:buFontTx/>
              <a:buNone/>
              <a:defRPr/>
            </a:lvl3pPr>
            <a:lvl4pPr marL="1500187" indent="0">
              <a:buFontTx/>
              <a:buNone/>
              <a:defRPr/>
            </a:lvl4pPr>
            <a:lvl5pPr marL="2001837" indent="0">
              <a:buFontTx/>
              <a:buNone/>
              <a:defRPr/>
            </a:lvl5pPr>
          </a:lstStyle>
          <a:p>
            <a:pPr lvl="0"/>
            <a:r>
              <a:rPr lang="de-DE"/>
              <a:t>Mastertextformat bearbeiten</a:t>
            </a:r>
          </a:p>
        </p:txBody>
      </p:sp>
      <p:sp>
        <p:nvSpPr>
          <p:cNvPr id="9" name="Titelplatzhalter 16">
            <a:extLst>
              <a:ext uri="{FF2B5EF4-FFF2-40B4-BE49-F238E27FC236}">
                <a16:creationId xmlns:a16="http://schemas.microsoft.com/office/drawing/2014/main" id="{2D254EF6-C889-A346-BBBF-0A4E8C7B23EB}"/>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a:t>Mastertitelformat bearbeiten</a:t>
            </a:r>
          </a:p>
        </p:txBody>
      </p:sp>
      <p:sp>
        <p:nvSpPr>
          <p:cNvPr id="12" name="Inhaltsplatzhalter 2">
            <a:extLst>
              <a:ext uri="{FF2B5EF4-FFF2-40B4-BE49-F238E27FC236}">
                <a16:creationId xmlns:a16="http://schemas.microsoft.com/office/drawing/2014/main" id="{839A847E-57A4-46D7-90AF-277AE69C524C}"/>
              </a:ext>
            </a:extLst>
          </p:cNvPr>
          <p:cNvSpPr>
            <a:spLocks noGrp="1"/>
          </p:cNvSpPr>
          <p:nvPr>
            <p:ph idx="1"/>
          </p:nvPr>
        </p:nvSpPr>
        <p:spPr>
          <a:xfrm>
            <a:off x="298723" y="1946786"/>
            <a:ext cx="2746012" cy="2712527"/>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13" name="Inhaltsplatzhalter 2">
            <a:extLst>
              <a:ext uri="{FF2B5EF4-FFF2-40B4-BE49-F238E27FC236}">
                <a16:creationId xmlns:a16="http://schemas.microsoft.com/office/drawing/2014/main" id="{D2D8F529-0F2C-49EE-8B99-58096F2CCDC1}"/>
              </a:ext>
            </a:extLst>
          </p:cNvPr>
          <p:cNvSpPr>
            <a:spLocks noGrp="1"/>
          </p:cNvSpPr>
          <p:nvPr>
            <p:ph idx="16"/>
          </p:nvPr>
        </p:nvSpPr>
        <p:spPr>
          <a:xfrm>
            <a:off x="3214176" y="1952078"/>
            <a:ext cx="2746012" cy="2712527"/>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14" name="Inhaltsplatzhalter 2">
            <a:extLst>
              <a:ext uri="{FF2B5EF4-FFF2-40B4-BE49-F238E27FC236}">
                <a16:creationId xmlns:a16="http://schemas.microsoft.com/office/drawing/2014/main" id="{7C7009EE-F98D-487E-B51C-A5C665D0228D}"/>
              </a:ext>
            </a:extLst>
          </p:cNvPr>
          <p:cNvSpPr>
            <a:spLocks noGrp="1"/>
          </p:cNvSpPr>
          <p:nvPr>
            <p:ph idx="17"/>
          </p:nvPr>
        </p:nvSpPr>
        <p:spPr>
          <a:xfrm>
            <a:off x="6119617" y="1946785"/>
            <a:ext cx="2746012" cy="2712527"/>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Tree>
    <p:extLst>
      <p:ext uri="{BB962C8B-B14F-4D97-AF65-F5344CB8AC3E}">
        <p14:creationId xmlns:p14="http://schemas.microsoft.com/office/powerpoint/2010/main" val="2841819859"/>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extLst>
    <p:ext uri="{DCECCB84-F9BA-43D5-87BE-67443E8EF086}">
      <p15:sldGuideLst xmlns:p15="http://schemas.microsoft.com/office/powerpoint/2012/main">
        <p15:guide id="1" pos="1927" userDrawn="1">
          <p15:clr>
            <a:srgbClr val="FBAE40"/>
          </p15:clr>
        </p15:guide>
        <p15:guide id="2" pos="3833" userDrawn="1">
          <p15:clr>
            <a:srgbClr val="FBAE40"/>
          </p15:clr>
        </p15:guide>
        <p15:guide id="4" pos="2018" userDrawn="1">
          <p15:clr>
            <a:srgbClr val="FBAE40"/>
          </p15:clr>
        </p15:guide>
        <p15:guide id="5" pos="374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elle-Bild">
    <p:spTree>
      <p:nvGrpSpPr>
        <p:cNvPr id="1" name=""/>
        <p:cNvGrpSpPr/>
        <p:nvPr/>
      </p:nvGrpSpPr>
      <p:grpSpPr>
        <a:xfrm>
          <a:off x="0" y="0"/>
          <a:ext cx="0" cy="0"/>
          <a:chOff x="0" y="0"/>
          <a:chExt cx="0" cy="0"/>
        </a:xfrm>
      </p:grpSpPr>
      <p:sp>
        <p:nvSpPr>
          <p:cNvPr id="7" name="Tabellenplatzhalter 6">
            <a:extLst>
              <a:ext uri="{FF2B5EF4-FFF2-40B4-BE49-F238E27FC236}">
                <a16:creationId xmlns:a16="http://schemas.microsoft.com/office/drawing/2014/main" id="{E63A185F-C1C7-284B-A9D8-C755F17D3B3D}"/>
              </a:ext>
            </a:extLst>
          </p:cNvPr>
          <p:cNvSpPr>
            <a:spLocks noGrp="1"/>
          </p:cNvSpPr>
          <p:nvPr>
            <p:ph type="tbl" sz="quarter" idx="10"/>
          </p:nvPr>
        </p:nvSpPr>
        <p:spPr>
          <a:xfrm>
            <a:off x="324410" y="1482725"/>
            <a:ext cx="4176000" cy="3200787"/>
          </a:xfrm>
          <a:prstGeom prst="rect">
            <a:avLst/>
          </a:prstGeom>
        </p:spPr>
        <p:txBody>
          <a:bodyPr/>
          <a:lstStyle/>
          <a:p>
            <a:endParaRPr lang="de-DE"/>
          </a:p>
        </p:txBody>
      </p:sp>
      <p:sp>
        <p:nvSpPr>
          <p:cNvPr id="10" name="Bildplatzhalter 7">
            <a:extLst>
              <a:ext uri="{FF2B5EF4-FFF2-40B4-BE49-F238E27FC236}">
                <a16:creationId xmlns:a16="http://schemas.microsoft.com/office/drawing/2014/main" id="{644EB998-86AF-524A-8DA3-4984E402DC49}"/>
              </a:ext>
            </a:extLst>
          </p:cNvPr>
          <p:cNvSpPr>
            <a:spLocks noGrp="1"/>
          </p:cNvSpPr>
          <p:nvPr>
            <p:ph type="pic" sz="quarter" idx="11"/>
          </p:nvPr>
        </p:nvSpPr>
        <p:spPr>
          <a:xfrm>
            <a:off x="4657162" y="1492250"/>
            <a:ext cx="4176000" cy="3167062"/>
          </a:xfrm>
          <a:prstGeom prst="rect">
            <a:avLst/>
          </a:prstGeom>
        </p:spPr>
        <p:txBody>
          <a:bodyPr/>
          <a:lstStyle/>
          <a:p>
            <a:endParaRPr lang="de-DE"/>
          </a:p>
        </p:txBody>
      </p:sp>
      <p:sp>
        <p:nvSpPr>
          <p:cNvPr id="5" name="Titelplatzhalter 16">
            <a:extLst>
              <a:ext uri="{FF2B5EF4-FFF2-40B4-BE49-F238E27FC236}">
                <a16:creationId xmlns:a16="http://schemas.microsoft.com/office/drawing/2014/main" id="{75BF5DB1-A7F3-0B48-BCBC-D12CE9F4EC5A}"/>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a:t>Mastertitelformat bearbeiten</a:t>
            </a:r>
          </a:p>
        </p:txBody>
      </p:sp>
    </p:spTree>
    <p:extLst>
      <p:ext uri="{BB962C8B-B14F-4D97-AF65-F5344CB8AC3E}">
        <p14:creationId xmlns:p14="http://schemas.microsoft.com/office/powerpoint/2010/main" val="46476998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breit – Bild schmal ">
    <p:spTree>
      <p:nvGrpSpPr>
        <p:cNvPr id="1" name=""/>
        <p:cNvGrpSpPr/>
        <p:nvPr/>
      </p:nvGrpSpPr>
      <p:grpSpPr>
        <a:xfrm>
          <a:off x="0" y="0"/>
          <a:ext cx="0" cy="0"/>
          <a:chOff x="0" y="0"/>
          <a:chExt cx="0" cy="0"/>
        </a:xfrm>
      </p:grpSpPr>
      <p:sp>
        <p:nvSpPr>
          <p:cNvPr id="6" name="Bildplatzhalter 3">
            <a:extLst>
              <a:ext uri="{FF2B5EF4-FFF2-40B4-BE49-F238E27FC236}">
                <a16:creationId xmlns:a16="http://schemas.microsoft.com/office/drawing/2014/main" id="{48A4E975-06EC-4744-9AF6-18046FE1733D}"/>
              </a:ext>
            </a:extLst>
          </p:cNvPr>
          <p:cNvSpPr>
            <a:spLocks noGrp="1"/>
          </p:cNvSpPr>
          <p:nvPr>
            <p:ph type="pic" sz="quarter" idx="12"/>
          </p:nvPr>
        </p:nvSpPr>
        <p:spPr>
          <a:xfrm>
            <a:off x="6093674" y="1495778"/>
            <a:ext cx="2722260" cy="3163536"/>
          </a:xfrm>
          <a:prstGeom prst="rect">
            <a:avLst/>
          </a:prstGeom>
        </p:spPr>
        <p:txBody>
          <a:bodyPr/>
          <a:lstStyle/>
          <a:p>
            <a:endParaRPr lang="de-DE"/>
          </a:p>
        </p:txBody>
      </p:sp>
      <p:sp>
        <p:nvSpPr>
          <p:cNvPr id="7" name="Inhaltsplatzhalter 2">
            <a:extLst>
              <a:ext uri="{FF2B5EF4-FFF2-40B4-BE49-F238E27FC236}">
                <a16:creationId xmlns:a16="http://schemas.microsoft.com/office/drawing/2014/main" id="{AC3E996A-74D9-CA48-A3A9-D10E14C4ABE8}"/>
              </a:ext>
            </a:extLst>
          </p:cNvPr>
          <p:cNvSpPr>
            <a:spLocks noGrp="1"/>
          </p:cNvSpPr>
          <p:nvPr>
            <p:ph idx="1"/>
          </p:nvPr>
        </p:nvSpPr>
        <p:spPr>
          <a:xfrm>
            <a:off x="318228" y="1493999"/>
            <a:ext cx="5642821" cy="3165313"/>
          </a:xfrm>
          <a:prstGeom prst="rect">
            <a:avLst/>
          </a:prstGeom>
        </p:spPr>
        <p:txBody>
          <a:bodyPr/>
          <a:lstStyle>
            <a:lvl1pPr marL="223838" indent="-219075">
              <a:buClr>
                <a:srgbClr val="E00032"/>
              </a:buClr>
              <a:tabLst/>
              <a:defRPr/>
            </a:lvl1pPr>
            <a:lvl2pPr marL="449263" indent="-225425">
              <a:buClr>
                <a:srgbClr val="E00032"/>
              </a:buClr>
              <a:tabLst/>
              <a:defRPr/>
            </a:lvl2pPr>
            <a:lvl3pPr marL="668338" indent="-219075">
              <a:buClr>
                <a:srgbClr val="E00032"/>
              </a:buClr>
              <a:tabLst/>
              <a:defRPr/>
            </a:lvl3pPr>
            <a:lvl4pPr marL="892175" indent="-223838">
              <a:buClr>
                <a:srgbClr val="E00032"/>
              </a:buClr>
              <a:tabLst/>
              <a:defRPr/>
            </a:lvl4pPr>
            <a:lvl5pPr marL="1111250" indent="-219075">
              <a:buClr>
                <a:srgbClr val="E00032"/>
              </a:buClr>
              <a:tabLst/>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8" name="Titelplatzhalter 16">
            <a:extLst>
              <a:ext uri="{FF2B5EF4-FFF2-40B4-BE49-F238E27FC236}">
                <a16:creationId xmlns:a16="http://schemas.microsoft.com/office/drawing/2014/main" id="{4124B850-F742-F248-80FD-CB569C35A6B4}"/>
              </a:ext>
            </a:extLst>
          </p:cNvPr>
          <p:cNvSpPr>
            <a:spLocks noGrp="1"/>
          </p:cNvSpPr>
          <p:nvPr>
            <p:ph type="title"/>
          </p:nvPr>
        </p:nvSpPr>
        <p:spPr>
          <a:xfrm>
            <a:off x="298724" y="0"/>
            <a:ext cx="7906733" cy="855519"/>
          </a:xfrm>
          <a:prstGeom prst="rect">
            <a:avLst/>
          </a:prstGeom>
        </p:spPr>
        <p:txBody>
          <a:bodyPr vert="horz" lIns="0" tIns="0" rIns="0" bIns="0" rtlCol="0" anchor="b" anchorCtr="0">
            <a:normAutofit/>
          </a:bodyPr>
          <a:lstStyle/>
          <a:p>
            <a:r>
              <a:rPr lang="de-DE"/>
              <a:t>Mastertitelformat bearbeiten</a:t>
            </a:r>
          </a:p>
        </p:txBody>
      </p:sp>
    </p:spTree>
    <p:extLst>
      <p:ext uri="{BB962C8B-B14F-4D97-AF65-F5344CB8AC3E}">
        <p14:creationId xmlns:p14="http://schemas.microsoft.com/office/powerpoint/2010/main" val="356552102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extLst>
    <p:ext uri="{DCECCB84-F9BA-43D5-87BE-67443E8EF086}">
      <p15:sldGuideLst xmlns:p15="http://schemas.microsoft.com/office/powerpoint/2012/main">
        <p15:guide id="1" pos="2154">
          <p15:clr>
            <a:srgbClr val="FBAE40"/>
          </p15:clr>
        </p15:guide>
        <p15:guide id="2" pos="3855">
          <p15:clr>
            <a:srgbClr val="FBAE40"/>
          </p15:clr>
        </p15:guide>
        <p15:guide id="3" pos="3991">
          <p15:clr>
            <a:srgbClr val="FBAE40"/>
          </p15:clr>
        </p15:guide>
        <p15:guide id="4" pos="229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7" name="Inhaltsplatzhalter 6"/>
          <p:cNvSpPr>
            <a:spLocks noGrp="1"/>
          </p:cNvSpPr>
          <p:nvPr>
            <p:ph sz="quarter" idx="13"/>
          </p:nvPr>
        </p:nvSpPr>
        <p:spPr>
          <a:xfrm>
            <a:off x="470222" y="2139702"/>
            <a:ext cx="8207376" cy="2700300"/>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Espace réservé du titre 3"/>
          <p:cNvSpPr>
            <a:spLocks noGrp="1"/>
          </p:cNvSpPr>
          <p:nvPr>
            <p:ph type="title"/>
          </p:nvPr>
        </p:nvSpPr>
        <p:spPr>
          <a:xfrm>
            <a:off x="628651" y="273844"/>
            <a:ext cx="7886085" cy="641747"/>
          </a:xfrm>
          <a:prstGeom prst="rect">
            <a:avLst/>
          </a:prstGeom>
        </p:spPr>
        <p:txBody>
          <a:bodyPr vert="horz" lIns="91440" tIns="45720" rIns="91440" bIns="45720" rtlCol="0" anchor="ctr">
            <a:normAutofit/>
          </a:bodyPr>
          <a:lstStyle/>
          <a:p>
            <a:r>
              <a:rPr lang="fr-FR"/>
              <a:t>Modifiez le style du titre</a:t>
            </a:r>
            <a:endParaRPr lang="de-CH"/>
          </a:p>
        </p:txBody>
      </p:sp>
      <p:sp>
        <p:nvSpPr>
          <p:cNvPr id="8" name="Fußzeilenplatzhalter 6"/>
          <p:cNvSpPr txBox="1">
            <a:spLocks/>
          </p:cNvSpPr>
          <p:nvPr userDrawn="1"/>
        </p:nvSpPr>
        <p:spPr>
          <a:xfrm>
            <a:off x="457201" y="4933820"/>
            <a:ext cx="3120459" cy="147578"/>
          </a:xfrm>
          <a:prstGeom prst="rect">
            <a:avLst/>
          </a:prstGeom>
          <a:noFill/>
        </p:spPr>
        <p:txBody>
          <a:bodyPr vert="horz" lIns="68580" tIns="34290" rIns="68580" bIns="34290" rtlCol="0" anchor="ctr"/>
          <a:lstStyle>
            <a:defPPr>
              <a:defRPr lang="de-DE"/>
            </a:defPPr>
            <a:lvl1pPr marL="0" algn="l" defTabSz="914400" rtl="0" eaLnBrk="1" latinLnBrk="0" hangingPunct="1">
              <a:defRPr sz="900" kern="1200">
                <a:solidFill>
                  <a:srgbClr val="E20004"/>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fr-CH" sz="675"/>
              <a:t>Justice climatique, maintenant ! voir-et-agir.ch</a:t>
            </a:r>
            <a:endParaRPr lang="de-CH" sz="675"/>
          </a:p>
        </p:txBody>
      </p:sp>
    </p:spTree>
    <p:extLst>
      <p:ext uri="{BB962C8B-B14F-4D97-AF65-F5344CB8AC3E}">
        <p14:creationId xmlns:p14="http://schemas.microsoft.com/office/powerpoint/2010/main" val="297636407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88F670-D2B0-F6C1-EF13-30322F6E5AD3}"/>
              </a:ext>
            </a:extLst>
          </p:cNvPr>
          <p:cNvSpPr>
            <a:spLocks noGrp="1"/>
          </p:cNvSpPr>
          <p:nvPr>
            <p:ph type="ctrTitle"/>
          </p:nvPr>
        </p:nvSpPr>
        <p:spPr>
          <a:xfrm>
            <a:off x="1143000" y="841772"/>
            <a:ext cx="6858000" cy="1790700"/>
          </a:xfrm>
        </p:spPr>
        <p:txBody>
          <a:bodyPr anchor="b"/>
          <a:lstStyle>
            <a:lvl1pPr algn="ctr">
              <a:defRPr sz="3375"/>
            </a:lvl1pPr>
          </a:lstStyle>
          <a:p>
            <a:r>
              <a:rPr lang="fr-FR"/>
              <a:t>Modifiez le style du titre</a:t>
            </a:r>
            <a:endParaRPr lang="fr-CH"/>
          </a:p>
        </p:txBody>
      </p:sp>
      <p:sp>
        <p:nvSpPr>
          <p:cNvPr id="3" name="Sous-titre 2">
            <a:extLst>
              <a:ext uri="{FF2B5EF4-FFF2-40B4-BE49-F238E27FC236}">
                <a16:creationId xmlns:a16="http://schemas.microsoft.com/office/drawing/2014/main" id="{FA627C13-EEE0-C231-6A1D-4D0FBE115988}"/>
              </a:ext>
            </a:extLst>
          </p:cNvPr>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E74672CC-00C0-A0F7-A3C6-011BF9ADB4EF}"/>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5" name="Espace réservé du pied de page 4">
            <a:extLst>
              <a:ext uri="{FF2B5EF4-FFF2-40B4-BE49-F238E27FC236}">
                <a16:creationId xmlns:a16="http://schemas.microsoft.com/office/drawing/2014/main" id="{948AEE2C-065A-3822-6260-6763ED4C89FB}"/>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F34848D9-C0E3-F9C6-DB1A-28C2F3EC444F}"/>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341986549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6086BA-4B90-F0A2-AB09-A0E54B4AA2BA}"/>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C51899D0-FB36-F1CC-0AD7-9639334F1FC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FFD0FE0-272A-59DC-21D1-3357F64443B4}"/>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5" name="Espace réservé du pied de page 4">
            <a:extLst>
              <a:ext uri="{FF2B5EF4-FFF2-40B4-BE49-F238E27FC236}">
                <a16:creationId xmlns:a16="http://schemas.microsoft.com/office/drawing/2014/main" id="{24A98CE3-CDE4-D7FF-2184-EED0318BD05E}"/>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73582F27-748E-EB92-2944-2CEB0BA19F07}"/>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183614605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7F5789-AF4C-0A54-4576-EC597521FBD0}"/>
              </a:ext>
            </a:extLst>
          </p:cNvPr>
          <p:cNvSpPr>
            <a:spLocks noGrp="1"/>
          </p:cNvSpPr>
          <p:nvPr>
            <p:ph type="title"/>
          </p:nvPr>
        </p:nvSpPr>
        <p:spPr>
          <a:xfrm>
            <a:off x="623888" y="1282305"/>
            <a:ext cx="7886700" cy="2139553"/>
          </a:xfrm>
        </p:spPr>
        <p:txBody>
          <a:bodyPr anchor="b"/>
          <a:lstStyle>
            <a:lvl1pPr>
              <a:defRPr sz="3375"/>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01C7E0A2-F8BE-9533-1F15-40D6B929509F}"/>
              </a:ext>
            </a:extLst>
          </p:cNvPr>
          <p:cNvSpPr>
            <a:spLocks noGrp="1"/>
          </p:cNvSpPr>
          <p:nvPr>
            <p:ph type="body" idx="1"/>
          </p:nvPr>
        </p:nvSpPr>
        <p:spPr>
          <a:xfrm>
            <a:off x="623888" y="3442099"/>
            <a:ext cx="7886700" cy="1125140"/>
          </a:xfrm>
        </p:spPr>
        <p:txBody>
          <a:bodyPr/>
          <a:lstStyle>
            <a:lvl1pPr marL="0" indent="0">
              <a:buNone/>
              <a:defRPr sz="1350">
                <a:solidFill>
                  <a:schemeClr val="tx1">
                    <a:tint val="82000"/>
                  </a:schemeClr>
                </a:solidFill>
              </a:defRPr>
            </a:lvl1pPr>
            <a:lvl2pPr marL="257175" indent="0">
              <a:buNone/>
              <a:defRPr sz="1125">
                <a:solidFill>
                  <a:schemeClr val="tx1">
                    <a:tint val="82000"/>
                  </a:schemeClr>
                </a:solidFill>
              </a:defRPr>
            </a:lvl2pPr>
            <a:lvl3pPr marL="514350" indent="0">
              <a:buNone/>
              <a:defRPr sz="1013">
                <a:solidFill>
                  <a:schemeClr val="tx1">
                    <a:tint val="82000"/>
                  </a:schemeClr>
                </a:solidFill>
              </a:defRPr>
            </a:lvl3pPr>
            <a:lvl4pPr marL="771525" indent="0">
              <a:buNone/>
              <a:defRPr sz="900">
                <a:solidFill>
                  <a:schemeClr val="tx1">
                    <a:tint val="82000"/>
                  </a:schemeClr>
                </a:solidFill>
              </a:defRPr>
            </a:lvl4pPr>
            <a:lvl5pPr marL="1028700" indent="0">
              <a:buNone/>
              <a:defRPr sz="900">
                <a:solidFill>
                  <a:schemeClr val="tx1">
                    <a:tint val="82000"/>
                  </a:schemeClr>
                </a:solidFill>
              </a:defRPr>
            </a:lvl5pPr>
            <a:lvl6pPr marL="1285875" indent="0">
              <a:buNone/>
              <a:defRPr sz="900">
                <a:solidFill>
                  <a:schemeClr val="tx1">
                    <a:tint val="82000"/>
                  </a:schemeClr>
                </a:solidFill>
              </a:defRPr>
            </a:lvl6pPr>
            <a:lvl7pPr marL="1543050" indent="0">
              <a:buNone/>
              <a:defRPr sz="900">
                <a:solidFill>
                  <a:schemeClr val="tx1">
                    <a:tint val="82000"/>
                  </a:schemeClr>
                </a:solidFill>
              </a:defRPr>
            </a:lvl7pPr>
            <a:lvl8pPr marL="1800225" indent="0">
              <a:buNone/>
              <a:defRPr sz="900">
                <a:solidFill>
                  <a:schemeClr val="tx1">
                    <a:tint val="82000"/>
                  </a:schemeClr>
                </a:solidFill>
              </a:defRPr>
            </a:lvl8pPr>
            <a:lvl9pPr marL="2057400" indent="0">
              <a:buNone/>
              <a:defRPr sz="9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5865F435-C110-ACE8-854A-4C28387F941F}"/>
              </a:ext>
            </a:extLst>
          </p:cNvPr>
          <p:cNvSpPr>
            <a:spLocks noGrp="1"/>
          </p:cNvSpPr>
          <p:nvPr>
            <p:ph type="dt" sz="half" idx="10"/>
          </p:nvPr>
        </p:nvSpPr>
        <p:spPr/>
        <p:txBody>
          <a:bodyPr/>
          <a:lstStyle/>
          <a:p>
            <a:fld id="{D863E214-DEA2-4524-94F3-9A0B273F60B7}" type="datetimeFigureOut">
              <a:rPr lang="fr-CH" smtClean="0"/>
              <a:t>26.11.2024</a:t>
            </a:fld>
            <a:endParaRPr lang="fr-CH"/>
          </a:p>
        </p:txBody>
      </p:sp>
      <p:sp>
        <p:nvSpPr>
          <p:cNvPr id="5" name="Espace réservé du pied de page 4">
            <a:extLst>
              <a:ext uri="{FF2B5EF4-FFF2-40B4-BE49-F238E27FC236}">
                <a16:creationId xmlns:a16="http://schemas.microsoft.com/office/drawing/2014/main" id="{C9A69B24-B9DE-DC42-3CA4-B759ACB9FA83}"/>
              </a:ext>
            </a:extLst>
          </p:cNvPr>
          <p:cNvSpPr>
            <a:spLocks noGrp="1"/>
          </p:cNvSpPr>
          <p:nvPr>
            <p:ph type="ftr" sz="quarter" idx="11"/>
          </p:nvPr>
        </p:nvSpPr>
        <p:spPr/>
        <p:txBody>
          <a:bodyPr/>
          <a:lstStyle/>
          <a:p>
            <a:endParaRPr lang="de-CH"/>
          </a:p>
        </p:txBody>
      </p:sp>
      <p:sp>
        <p:nvSpPr>
          <p:cNvPr id="6" name="Espace réservé du numéro de diapositive 5">
            <a:extLst>
              <a:ext uri="{FF2B5EF4-FFF2-40B4-BE49-F238E27FC236}">
                <a16:creationId xmlns:a16="http://schemas.microsoft.com/office/drawing/2014/main" id="{826737E2-0CC4-9886-0C3F-F4A2E540A74A}"/>
              </a:ext>
            </a:extLst>
          </p:cNvPr>
          <p:cNvSpPr>
            <a:spLocks noGrp="1"/>
          </p:cNvSpPr>
          <p:nvPr>
            <p:ph type="sldNum" sz="quarter" idx="12"/>
          </p:nvPr>
        </p:nvSpPr>
        <p:spPr/>
        <p:txBody>
          <a:bodyPr/>
          <a:lstStyle/>
          <a:p>
            <a:fld id="{40E5E9BA-979F-47C8-B1E8-6B5FDE8D4D29}" type="slidenum">
              <a:rPr lang="fr-CH" smtClean="0"/>
              <a:t>‹N°›</a:t>
            </a:fld>
            <a:endParaRPr lang="fr-CH"/>
          </a:p>
        </p:txBody>
      </p:sp>
    </p:spTree>
    <p:extLst>
      <p:ext uri="{BB962C8B-B14F-4D97-AF65-F5344CB8AC3E}">
        <p14:creationId xmlns:p14="http://schemas.microsoft.com/office/powerpoint/2010/main" val="22370508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image" Target="../media/image3.jpeg"/><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theme" Target="../theme/theme2.xml"/><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0E2C2D-C063-3545-BAB0-E6802CEF752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6693565" y="0"/>
            <a:ext cx="2306371" cy="1090747"/>
          </a:xfrm>
          <a:prstGeom prst="rect">
            <a:avLst/>
          </a:prstGeom>
        </p:spPr>
      </p:pic>
      <p:sp>
        <p:nvSpPr>
          <p:cNvPr id="11" name="Line 33">
            <a:extLst>
              <a:ext uri="{FF2B5EF4-FFF2-40B4-BE49-F238E27FC236}">
                <a16:creationId xmlns:a16="http://schemas.microsoft.com/office/drawing/2014/main" id="{415BF127-FCF7-C14F-A5AD-39A0AF29774E}"/>
              </a:ext>
            </a:extLst>
          </p:cNvPr>
          <p:cNvSpPr>
            <a:spLocks noChangeShapeType="1"/>
          </p:cNvSpPr>
          <p:nvPr userDrawn="1"/>
        </p:nvSpPr>
        <p:spPr bwMode="auto">
          <a:xfrm>
            <a:off x="318735" y="4847878"/>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a:latin typeface="Arial" panose="020B0604020202020204" pitchFamily="34" charset="0"/>
            </a:endParaRPr>
          </a:p>
        </p:txBody>
      </p:sp>
      <p:sp>
        <p:nvSpPr>
          <p:cNvPr id="17" name="Titelplatzhalter 16">
            <a:extLst>
              <a:ext uri="{FF2B5EF4-FFF2-40B4-BE49-F238E27FC236}">
                <a16:creationId xmlns:a16="http://schemas.microsoft.com/office/drawing/2014/main" id="{626FEB39-0939-FA4D-A3C6-71822F56BFFB}"/>
              </a:ext>
            </a:extLst>
          </p:cNvPr>
          <p:cNvSpPr>
            <a:spLocks noGrp="1"/>
          </p:cNvSpPr>
          <p:nvPr>
            <p:ph type="title"/>
          </p:nvPr>
        </p:nvSpPr>
        <p:spPr>
          <a:xfrm>
            <a:off x="298724" y="0"/>
            <a:ext cx="6371017" cy="855519"/>
          </a:xfrm>
          <a:prstGeom prst="rect">
            <a:avLst/>
          </a:prstGeom>
        </p:spPr>
        <p:txBody>
          <a:bodyPr vert="horz" lIns="0" tIns="0" rIns="0" bIns="0" rtlCol="0" anchor="b" anchorCtr="0">
            <a:normAutofit/>
          </a:bodyPr>
          <a:lstStyle/>
          <a:p>
            <a:r>
              <a:rPr lang="de-DE"/>
              <a:t>Mastertitelformat bearbeiten</a:t>
            </a:r>
          </a:p>
        </p:txBody>
      </p:sp>
      <p:sp>
        <p:nvSpPr>
          <p:cNvPr id="21" name="Line 33">
            <a:extLst>
              <a:ext uri="{FF2B5EF4-FFF2-40B4-BE49-F238E27FC236}">
                <a16:creationId xmlns:a16="http://schemas.microsoft.com/office/drawing/2014/main" id="{388345EA-745D-5444-A248-78459851B2C4}"/>
              </a:ext>
            </a:extLst>
          </p:cNvPr>
          <p:cNvSpPr>
            <a:spLocks noChangeShapeType="1"/>
          </p:cNvSpPr>
          <p:nvPr userDrawn="1"/>
        </p:nvSpPr>
        <p:spPr bwMode="auto">
          <a:xfrm>
            <a:off x="318735" y="915566"/>
            <a:ext cx="8518144" cy="0"/>
          </a:xfrm>
          <a:prstGeom prst="line">
            <a:avLst/>
          </a:prstGeom>
          <a:noFill/>
          <a:ln w="6350">
            <a:solidFill>
              <a:srgbClr val="E00032"/>
            </a:solidFill>
            <a:round/>
            <a:headEnd/>
            <a:tailEnd/>
          </a:ln>
          <a:extLst>
            <a:ext uri="{909E8E84-426E-40DD-AFC4-6F175D3DCCD1}">
              <a14:hiddenFill xmlns:a14="http://schemas.microsoft.com/office/drawing/2010/main">
                <a:noFill/>
              </a14:hiddenFill>
            </a:ext>
          </a:extLst>
        </p:spPr>
        <p:txBody>
          <a:bodyPr wrap="none" anchor="ctr"/>
          <a:lstStyle/>
          <a:p>
            <a:endParaRPr lang="de-CH" b="0" i="0">
              <a:latin typeface="Arial" panose="020B0604020202020204" pitchFamily="34" charset="0"/>
            </a:endParaRPr>
          </a:p>
        </p:txBody>
      </p:sp>
      <p:sp>
        <p:nvSpPr>
          <p:cNvPr id="23" name="Rectangle 26">
            <a:extLst>
              <a:ext uri="{FF2B5EF4-FFF2-40B4-BE49-F238E27FC236}">
                <a16:creationId xmlns:a16="http://schemas.microsoft.com/office/drawing/2014/main" id="{053F95B8-007F-9440-9693-95DA113322FD}"/>
              </a:ext>
            </a:extLst>
          </p:cNvPr>
          <p:cNvSpPr>
            <a:spLocks noGrp="1" noChangeArrowheads="1"/>
          </p:cNvSpPr>
          <p:nvPr>
            <p:ph type="body" idx="1"/>
          </p:nvPr>
        </p:nvSpPr>
        <p:spPr bwMode="auto">
          <a:xfrm>
            <a:off x="313472" y="1538603"/>
            <a:ext cx="8511793" cy="3057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13" name="Rectangle 28">
            <a:extLst>
              <a:ext uri="{FF2B5EF4-FFF2-40B4-BE49-F238E27FC236}">
                <a16:creationId xmlns:a16="http://schemas.microsoft.com/office/drawing/2014/main" id="{42D3674C-8F90-804A-9E8D-2DE376B9DF9A}"/>
              </a:ext>
            </a:extLst>
          </p:cNvPr>
          <p:cNvSpPr>
            <a:spLocks noChangeArrowheads="1"/>
          </p:cNvSpPr>
          <p:nvPr userDrawn="1"/>
        </p:nvSpPr>
        <p:spPr bwMode="auto">
          <a:xfrm>
            <a:off x="315692" y="4884125"/>
            <a:ext cx="3949181" cy="176486"/>
          </a:xfrm>
          <a:prstGeom prst="rect">
            <a:avLst/>
          </a:prstGeom>
          <a:noFill/>
          <a:ln w="9525">
            <a:noFill/>
            <a:miter lim="800000"/>
            <a:headEnd/>
            <a:tailEnd/>
          </a:ln>
          <a:effectLst/>
        </p:spPr>
        <p:txBody>
          <a:bodyPr lIns="0" tIns="0" rIns="0" bIns="0"/>
          <a:lstStyle>
            <a:lvl1pPr eaLnBrk="0" hangingPunct="0">
              <a:defRPr sz="2400">
                <a:solidFill>
                  <a:schemeClr val="tx1"/>
                </a:solidFill>
                <a:latin typeface="MetaPlusNormal-Roman" charset="0"/>
                <a:ea typeface="ＭＳ Ｐゴシック" charset="-128"/>
              </a:defRPr>
            </a:lvl1pPr>
            <a:lvl2pPr marL="37931725" indent="-37474525" eaLnBrk="0" hangingPunct="0">
              <a:defRPr sz="2400">
                <a:solidFill>
                  <a:schemeClr val="tx1"/>
                </a:solidFill>
                <a:latin typeface="MetaPlusNormal-Roman" charset="0"/>
                <a:ea typeface="ＭＳ Ｐゴシック" charset="-128"/>
              </a:defRPr>
            </a:lvl2pPr>
            <a:lvl3pPr eaLnBrk="0" hangingPunct="0">
              <a:defRPr sz="2400">
                <a:solidFill>
                  <a:schemeClr val="tx1"/>
                </a:solidFill>
                <a:latin typeface="MetaPlusNormal-Roman" charset="0"/>
                <a:ea typeface="ＭＳ Ｐゴシック" charset="-128"/>
              </a:defRPr>
            </a:lvl3pPr>
            <a:lvl4pPr eaLnBrk="0" hangingPunct="0">
              <a:defRPr sz="2400">
                <a:solidFill>
                  <a:schemeClr val="tx1"/>
                </a:solidFill>
                <a:latin typeface="MetaPlusNormal-Roman" charset="0"/>
                <a:ea typeface="ＭＳ Ｐゴシック" charset="-128"/>
              </a:defRPr>
            </a:lvl4pPr>
            <a:lvl5pPr eaLnBrk="0" hangingPunct="0">
              <a:defRPr sz="2400">
                <a:solidFill>
                  <a:schemeClr val="tx1"/>
                </a:solidFill>
                <a:latin typeface="MetaPlusNormal-Roman" charset="0"/>
                <a:ea typeface="ＭＳ Ｐゴシック" charset="-128"/>
              </a:defRPr>
            </a:lvl5pPr>
            <a:lvl6pPr marL="457200" eaLnBrk="0" fontAlgn="base" hangingPunct="0">
              <a:spcBef>
                <a:spcPct val="0"/>
              </a:spcBef>
              <a:spcAft>
                <a:spcPct val="0"/>
              </a:spcAft>
              <a:defRPr sz="2400">
                <a:solidFill>
                  <a:schemeClr val="tx1"/>
                </a:solidFill>
                <a:latin typeface="MetaPlusNormal-Roman" charset="0"/>
                <a:ea typeface="ＭＳ Ｐゴシック" charset="-128"/>
              </a:defRPr>
            </a:lvl6pPr>
            <a:lvl7pPr marL="914400" eaLnBrk="0" fontAlgn="base" hangingPunct="0">
              <a:spcBef>
                <a:spcPct val="0"/>
              </a:spcBef>
              <a:spcAft>
                <a:spcPct val="0"/>
              </a:spcAft>
              <a:defRPr sz="2400">
                <a:solidFill>
                  <a:schemeClr val="tx1"/>
                </a:solidFill>
                <a:latin typeface="MetaPlusNormal-Roman" charset="0"/>
                <a:ea typeface="ＭＳ Ｐゴシック" charset="-128"/>
              </a:defRPr>
            </a:lvl7pPr>
            <a:lvl8pPr marL="1371600" eaLnBrk="0" fontAlgn="base" hangingPunct="0">
              <a:spcBef>
                <a:spcPct val="0"/>
              </a:spcBef>
              <a:spcAft>
                <a:spcPct val="0"/>
              </a:spcAft>
              <a:defRPr sz="2400">
                <a:solidFill>
                  <a:schemeClr val="tx1"/>
                </a:solidFill>
                <a:latin typeface="MetaPlusNormal-Roman" charset="0"/>
                <a:ea typeface="ＭＳ Ｐゴシック" charset="-128"/>
              </a:defRPr>
            </a:lvl8pPr>
            <a:lvl9pPr marL="1828800" eaLnBrk="0" fontAlgn="base" hangingPunct="0">
              <a:spcBef>
                <a:spcPct val="0"/>
              </a:spcBef>
              <a:spcAft>
                <a:spcPct val="0"/>
              </a:spcAft>
              <a:defRPr sz="2400">
                <a:solidFill>
                  <a:schemeClr val="tx1"/>
                </a:solidFill>
                <a:latin typeface="MetaPlusNormal-Roman" charset="0"/>
                <a:ea typeface="ＭＳ Ｐゴシック" charset="-128"/>
              </a:defRPr>
            </a:lvl9pPr>
          </a:lstStyle>
          <a:p>
            <a:pPr eaLnBrk="1" hangingPunct="1">
              <a:buClr>
                <a:schemeClr val="tx1"/>
              </a:buClr>
              <a:defRPr/>
            </a:pPr>
            <a:r>
              <a:rPr lang="de-CH" altLang="x-none" sz="700" b="0" i="0" baseline="0">
                <a:latin typeface="Fira Sans Light" panose="020B0403050000020004" pitchFamily="34" charset="0"/>
                <a:ea typeface="Fira Sans Light" panose="020B0403050000020004" pitchFamily="34" charset="0"/>
              </a:rPr>
              <a:t>materiel.voir-et-agir.ch</a:t>
            </a:r>
          </a:p>
        </p:txBody>
      </p:sp>
    </p:spTree>
    <p:extLst>
      <p:ext uri="{BB962C8B-B14F-4D97-AF65-F5344CB8AC3E}">
        <p14:creationId xmlns:p14="http://schemas.microsoft.com/office/powerpoint/2010/main" val="3992407495"/>
      </p:ext>
    </p:extLst>
  </p:cSld>
  <p:clrMap bg1="lt1" tx1="dk1" bg2="lt2" tx2="dk2" accent1="accent1" accent2="accent2" accent3="accent3" accent4="accent4" accent5="accent5" accent6="accent6" hlink="hlink" folHlink="folHlink"/>
  <p:sldLayoutIdLst>
    <p:sldLayoutId id="2147483842" r:id="rId1"/>
    <p:sldLayoutId id="2147483844" r:id="rId2"/>
    <p:sldLayoutId id="2147483850" r:id="rId3"/>
    <p:sldLayoutId id="2147483737" r:id="rId4"/>
    <p:sldLayoutId id="2147483849" r:id="rId5"/>
    <p:sldLayoutId id="2147483851" r:id="rId6"/>
  </p:sldLayoutIdLst>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txStyles>
    <p:title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p:titleStyle>
    <p:bodyStyle>
      <a:lvl1pPr marL="223838" indent="-219075" algn="l" defTabSz="685800" rtl="0" eaLnBrk="1" latinLnBrk="0" hangingPunct="1">
        <a:lnSpc>
          <a:spcPct val="90000"/>
        </a:lnSpc>
        <a:spcBef>
          <a:spcPts val="750"/>
        </a:spcBef>
        <a:spcAft>
          <a:spcPts val="600"/>
        </a:spcAft>
        <a:buClr>
          <a:srgbClr val="E00032"/>
        </a:buClr>
        <a:buSzPct val="110000"/>
        <a:buFont typeface="Wingdings" pitchFamily="2" charset="2"/>
        <a:buChar char="§"/>
        <a:tabLst/>
        <a:defRPr sz="2200" kern="1400" spc="0" baseline="0">
          <a:solidFill>
            <a:schemeClr val="tx1"/>
          </a:solidFill>
          <a:latin typeface="Fira Sans Light" panose="020B0403050000020004" pitchFamily="34" charset="0"/>
          <a:ea typeface="Fira Sans Light" panose="020B0403050000020004" pitchFamily="34" charset="0"/>
          <a:cs typeface="+mn-cs"/>
        </a:defRPr>
      </a:lvl1pPr>
      <a:lvl2pPr marL="449263" indent="-180975"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800" kern="1200">
          <a:solidFill>
            <a:schemeClr val="tx1"/>
          </a:solidFill>
          <a:latin typeface="Fira Sans Light" panose="020B0403050000020004" pitchFamily="34" charset="0"/>
          <a:ea typeface="Fira Sans Light" panose="020B0403050000020004" pitchFamily="34" charset="0"/>
          <a:cs typeface="+mn-cs"/>
        </a:defRPr>
      </a:lvl2pPr>
      <a:lvl3pPr marL="622300" indent="-173038"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500" kern="1200">
          <a:solidFill>
            <a:schemeClr val="tx1"/>
          </a:solidFill>
          <a:latin typeface="Fira Sans Light" panose="020B0403050000020004" pitchFamily="34" charset="0"/>
          <a:ea typeface="Fira Sans Light" panose="020B0403050000020004" pitchFamily="34" charset="0"/>
          <a:cs typeface="+mn-cs"/>
        </a:defRPr>
      </a:lvl3pPr>
      <a:lvl4pPr marL="800100" indent="-176213"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4pPr>
      <a:lvl5pPr marL="977900" indent="-177800" algn="l" defTabSz="685800" rtl="0" eaLnBrk="1" latinLnBrk="0" hangingPunct="1">
        <a:lnSpc>
          <a:spcPct val="90000"/>
        </a:lnSpc>
        <a:spcBef>
          <a:spcPts val="375"/>
        </a:spcBef>
        <a:spcAft>
          <a:spcPts val="600"/>
        </a:spcAft>
        <a:buClr>
          <a:srgbClr val="E00032"/>
        </a:buClr>
        <a:buSzPct val="110000"/>
        <a:buFont typeface="Wingdings" pitchFamily="2" charset="2"/>
        <a:buChar char="§"/>
        <a:tabLst/>
        <a:defRPr sz="1350" kern="1200">
          <a:solidFill>
            <a:schemeClr val="tx1"/>
          </a:solidFill>
          <a:latin typeface="Fira Sans Light" panose="020B0403050000020004" pitchFamily="34" charset="0"/>
          <a:ea typeface="Fira Sans Light" panose="020B0403050000020004" pitchFamily="34"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486" userDrawn="1">
          <p15:clr>
            <a:srgbClr val="F26B43"/>
          </p15:clr>
        </p15:guide>
        <p15:guide id="4" orient="horz" pos="940" userDrawn="1">
          <p15:clr>
            <a:srgbClr val="F26B43"/>
          </p15:clr>
        </p15:guide>
        <p15:guide id="5" orient="horz" pos="293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4A975B7-865A-7BA0-19EB-A63544C1B4DA}"/>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8CB70453-D1BB-1713-B3ED-491A3DF579A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7D8CEEA-2BA3-3442-1643-FCEBB328EA30}"/>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82000"/>
                  </a:schemeClr>
                </a:solidFill>
              </a:defRPr>
            </a:lvl1pPr>
          </a:lstStyle>
          <a:p>
            <a:fld id="{D863E214-DEA2-4524-94F3-9A0B273F60B7}" type="datetimeFigureOut">
              <a:rPr lang="fr-CH" smtClean="0"/>
              <a:t>26.11.2024</a:t>
            </a:fld>
            <a:endParaRPr lang="fr-CH"/>
          </a:p>
        </p:txBody>
      </p:sp>
      <p:sp>
        <p:nvSpPr>
          <p:cNvPr id="5" name="Espace réservé du pied de page 4">
            <a:extLst>
              <a:ext uri="{FF2B5EF4-FFF2-40B4-BE49-F238E27FC236}">
                <a16:creationId xmlns:a16="http://schemas.microsoft.com/office/drawing/2014/main" id="{FCDF819E-5B41-864E-F16E-44D3FB92BC33}"/>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82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76DD29C7-73B8-B09A-7D29-E0CE9EF53AF6}"/>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82000"/>
                  </a:schemeClr>
                </a:solidFill>
              </a:defRPr>
            </a:lvl1pPr>
          </a:lstStyle>
          <a:p>
            <a:fld id="{40E5E9BA-979F-47C8-B1E8-6B5FDE8D4D29}" type="slidenum">
              <a:rPr lang="fr-CH" smtClean="0"/>
              <a:t>‹N°›</a:t>
            </a:fld>
            <a:endParaRPr lang="fr-CH"/>
          </a:p>
        </p:txBody>
      </p:sp>
      <p:cxnSp>
        <p:nvCxnSpPr>
          <p:cNvPr id="7" name="Gerade Verbindung 9">
            <a:extLst>
              <a:ext uri="{FF2B5EF4-FFF2-40B4-BE49-F238E27FC236}">
                <a16:creationId xmlns:a16="http://schemas.microsoft.com/office/drawing/2014/main" id="{1B903421-5A74-C423-A626-20AEFCB45DFB}"/>
              </a:ext>
            </a:extLst>
          </p:cNvPr>
          <p:cNvCxnSpPr/>
          <p:nvPr userDrawn="1"/>
        </p:nvCxnSpPr>
        <p:spPr>
          <a:xfrm>
            <a:off x="474665" y="951310"/>
            <a:ext cx="8201025" cy="0"/>
          </a:xfrm>
          <a:prstGeom prst="line">
            <a:avLst/>
          </a:prstGeom>
          <a:ln w="9525">
            <a:solidFill>
              <a:srgbClr val="E20004"/>
            </a:solidFill>
          </a:ln>
        </p:spPr>
        <p:style>
          <a:lnRef idx="1">
            <a:schemeClr val="accent1"/>
          </a:lnRef>
          <a:fillRef idx="0">
            <a:schemeClr val="accent1"/>
          </a:fillRef>
          <a:effectRef idx="0">
            <a:schemeClr val="accent1"/>
          </a:effectRef>
          <a:fontRef idx="minor">
            <a:schemeClr val="tx1"/>
          </a:fontRef>
        </p:style>
      </p:cxnSp>
      <p:sp>
        <p:nvSpPr>
          <p:cNvPr id="8" name="Titel 1">
            <a:extLst>
              <a:ext uri="{FF2B5EF4-FFF2-40B4-BE49-F238E27FC236}">
                <a16:creationId xmlns:a16="http://schemas.microsoft.com/office/drawing/2014/main" id="{70C25370-81E2-B828-7749-2DCBB7973C44}"/>
              </a:ext>
            </a:extLst>
          </p:cNvPr>
          <p:cNvSpPr txBox="1">
            <a:spLocks/>
          </p:cNvSpPr>
          <p:nvPr userDrawn="1"/>
        </p:nvSpPr>
        <p:spPr>
          <a:xfrm>
            <a:off x="468315" y="1221583"/>
            <a:ext cx="8207375" cy="432197"/>
          </a:xfrm>
          <a:prstGeom prst="rect">
            <a:avLst/>
          </a:prstGeom>
        </p:spPr>
        <p:txBody>
          <a:bodyPr/>
          <a:lstStyle>
            <a:lvl1pPr algn="r" defTabSz="914400" rtl="0" eaLnBrk="1" latinLnBrk="0" hangingPunct="1">
              <a:spcBef>
                <a:spcPct val="0"/>
              </a:spcBef>
              <a:buNone/>
              <a:defRPr sz="3200" i="1" kern="1200" baseline="0">
                <a:solidFill>
                  <a:srgbClr val="E20000"/>
                </a:solidFill>
                <a:latin typeface="Arial" pitchFamily="34" charset="0"/>
                <a:ea typeface="+mj-ea"/>
                <a:cs typeface="Arial" pitchFamily="34" charset="0"/>
              </a:defRPr>
            </a:lvl1pPr>
          </a:lstStyle>
          <a:p>
            <a:pPr algn="l" fontAlgn="auto">
              <a:spcAft>
                <a:spcPts val="0"/>
              </a:spcAft>
              <a:defRPr/>
            </a:pPr>
            <a:endParaRPr lang="de-CH" sz="2400"/>
          </a:p>
        </p:txBody>
      </p:sp>
      <p:pic>
        <p:nvPicPr>
          <p:cNvPr id="9" name="Image 8">
            <a:extLst>
              <a:ext uri="{FF2B5EF4-FFF2-40B4-BE49-F238E27FC236}">
                <a16:creationId xmlns:a16="http://schemas.microsoft.com/office/drawing/2014/main" id="{17B499B3-DE9C-1628-77CC-7E247CC5261B}"/>
              </a:ext>
            </a:extLst>
          </p:cNvPr>
          <p:cNvPicPr>
            <a:picLocks noChangeAspect="1"/>
          </p:cNvPicPr>
          <p:nvPr userDrawn="1"/>
        </p:nvPicPr>
        <p:blipFill rotWithShape="1">
          <a:blip r:embed="rId24" cstate="print">
            <a:extLst>
              <a:ext uri="{28A0092B-C50C-407E-A947-70E740481C1C}">
                <a14:useLocalDpi xmlns:a14="http://schemas.microsoft.com/office/drawing/2010/main" val="0"/>
              </a:ext>
            </a:extLst>
          </a:blip>
          <a:srcRect l="5035" t="10278" r="4416" b="10235"/>
          <a:stretch/>
        </p:blipFill>
        <p:spPr>
          <a:xfrm>
            <a:off x="6213988" y="87369"/>
            <a:ext cx="2703870" cy="832595"/>
          </a:xfrm>
          <a:prstGeom prst="rect">
            <a:avLst/>
          </a:prstGeom>
        </p:spPr>
      </p:pic>
      <p:cxnSp>
        <p:nvCxnSpPr>
          <p:cNvPr id="10" name="Gerade Verbindung 9">
            <a:extLst>
              <a:ext uri="{FF2B5EF4-FFF2-40B4-BE49-F238E27FC236}">
                <a16:creationId xmlns:a16="http://schemas.microsoft.com/office/drawing/2014/main" id="{33C39E0A-9B32-F806-672D-BC2E36E6FF54}"/>
              </a:ext>
            </a:extLst>
          </p:cNvPr>
          <p:cNvCxnSpPr/>
          <p:nvPr userDrawn="1"/>
        </p:nvCxnSpPr>
        <p:spPr>
          <a:xfrm>
            <a:off x="474665" y="4833823"/>
            <a:ext cx="8201025" cy="0"/>
          </a:xfrm>
          <a:prstGeom prst="line">
            <a:avLst/>
          </a:prstGeom>
          <a:ln w="9525">
            <a:solidFill>
              <a:srgbClr val="E200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47279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30" r:id="rId12"/>
    <p:sldLayoutId id="2147483731" r:id="rId13"/>
    <p:sldLayoutId id="2147483732" r:id="rId14"/>
    <p:sldLayoutId id="2147483733" r:id="rId15"/>
    <p:sldLayoutId id="2147483734" r:id="rId16"/>
    <p:sldLayoutId id="2147483662" r:id="rId17"/>
    <p:sldLayoutId id="2147483667" r:id="rId18"/>
    <p:sldLayoutId id="2147483670" r:id="rId19"/>
    <p:sldLayoutId id="2147483716" r:id="rId20"/>
    <p:sldLayoutId id="2147483735" r:id="rId21"/>
    <p:sldLayoutId id="2147483736" r:id="rId22"/>
  </p:sldLayoutIdLst>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7.png"/><Relationship Id="rId7" Type="http://schemas.openxmlformats.org/officeDocument/2006/relationships/diagramColors" Target="../diagrams/colors5.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materiel.voir-et-agir.ch/" TargetMode="Externa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Autofit/>
          </a:bodyPr>
          <a:lstStyle/>
          <a:p>
            <a:pPr algn="ctr"/>
            <a:br>
              <a:rPr lang="fr-CH" sz="1600"/>
            </a:br>
            <a:r>
              <a:rPr lang="fr-CH" sz="1600" b="1">
                <a:latin typeface="Fira Sans Light"/>
              </a:rPr>
              <a:t>Samedi 23 novembre 2024</a:t>
            </a:r>
            <a:br>
              <a:rPr lang="fr-CH" sz="1600" b="1">
                <a:latin typeface="Fira Sans Light"/>
              </a:rPr>
            </a:br>
            <a:br>
              <a:rPr lang="fr-CH" sz="1600" b="1">
                <a:latin typeface="Fira Sans Light"/>
              </a:rPr>
            </a:br>
            <a:r>
              <a:rPr lang="fr-CH" sz="1600" b="1">
                <a:latin typeface="Fira Sans Light"/>
              </a:rPr>
              <a:t>Rencontre annuelle </a:t>
            </a:r>
            <a:br>
              <a:rPr lang="fr-CH" sz="1600" b="1">
                <a:latin typeface="Fira Sans Light"/>
              </a:rPr>
            </a:br>
            <a:r>
              <a:rPr lang="fr-CH" sz="1600" b="1">
                <a:latin typeface="Fira Sans Light"/>
              </a:rPr>
              <a:t>Découvertes et retrouvailles</a:t>
            </a:r>
          </a:p>
        </p:txBody>
      </p:sp>
      <p:grpSp>
        <p:nvGrpSpPr>
          <p:cNvPr id="6" name="Group 6">
            <a:extLst>
              <a:ext uri="{FF2B5EF4-FFF2-40B4-BE49-F238E27FC236}">
                <a16:creationId xmlns:a16="http://schemas.microsoft.com/office/drawing/2014/main" id="{29590E95-6891-49F2-A20C-25EAE55CAA31}"/>
              </a:ext>
            </a:extLst>
          </p:cNvPr>
          <p:cNvGrpSpPr>
            <a:grpSpLocks/>
          </p:cNvGrpSpPr>
          <p:nvPr/>
        </p:nvGrpSpPr>
        <p:grpSpPr bwMode="auto">
          <a:xfrm>
            <a:off x="0" y="1"/>
            <a:ext cx="9144000" cy="3517490"/>
            <a:chOff x="0" y="0"/>
            <a:chExt cx="11906" cy="8448"/>
          </a:xfrm>
        </p:grpSpPr>
        <p:pic>
          <p:nvPicPr>
            <p:cNvPr id="1031" name="Picture 7">
              <a:extLst>
                <a:ext uri="{FF2B5EF4-FFF2-40B4-BE49-F238E27FC236}">
                  <a16:creationId xmlns:a16="http://schemas.microsoft.com/office/drawing/2014/main" id="{40ACA3D9-53F3-443D-94E8-F90648306C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906" cy="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a:extLst>
                <a:ext uri="{FF2B5EF4-FFF2-40B4-BE49-F238E27FC236}">
                  <a16:creationId xmlns:a16="http://schemas.microsoft.com/office/drawing/2014/main" id="{718CD747-697A-49FF-95DD-B10530C7B409}"/>
                </a:ext>
              </a:extLst>
            </p:cNvPr>
            <p:cNvSpPr>
              <a:spLocks/>
            </p:cNvSpPr>
            <p:nvPr/>
          </p:nvSpPr>
          <p:spPr bwMode="auto">
            <a:xfrm>
              <a:off x="4358" y="2074"/>
              <a:ext cx="2570" cy="3652"/>
            </a:xfrm>
            <a:custGeom>
              <a:avLst/>
              <a:gdLst>
                <a:gd name="T0" fmla="+- 0 4434 4359"/>
                <a:gd name="T1" fmla="*/ T0 w 2570"/>
                <a:gd name="T2" fmla="+- 0 5566 2075"/>
                <a:gd name="T3" fmla="*/ 5566 h 3652"/>
                <a:gd name="T4" fmla="+- 0 4512 4359"/>
                <a:gd name="T5" fmla="*/ T4 w 2570"/>
                <a:gd name="T6" fmla="+- 0 5671 2075"/>
                <a:gd name="T7" fmla="*/ 5671 h 3652"/>
                <a:gd name="T8" fmla="+- 0 6928 4359"/>
                <a:gd name="T9" fmla="*/ T8 w 2570"/>
                <a:gd name="T10" fmla="+- 0 2435 2075"/>
                <a:gd name="T11" fmla="*/ 2435 h 3652"/>
                <a:gd name="T12" fmla="+- 0 6863 4359"/>
                <a:gd name="T13" fmla="*/ T12 w 2570"/>
                <a:gd name="T14" fmla="+- 0 2315 2075"/>
                <a:gd name="T15" fmla="*/ 2315 h 3652"/>
                <a:gd name="T16" fmla="+- 0 6772 4359"/>
                <a:gd name="T17" fmla="*/ T16 w 2570"/>
                <a:gd name="T18" fmla="+- 0 2735 2075"/>
                <a:gd name="T19" fmla="*/ 2735 h 3652"/>
                <a:gd name="T20" fmla="+- 0 6737 4359"/>
                <a:gd name="T21" fmla="*/ T20 w 2570"/>
                <a:gd name="T22" fmla="+- 0 3115 2075"/>
                <a:gd name="T23" fmla="*/ 3115 h 3652"/>
                <a:gd name="T24" fmla="+- 0 6676 4359"/>
                <a:gd name="T25" fmla="*/ T24 w 2570"/>
                <a:gd name="T26" fmla="+- 0 3535 2075"/>
                <a:gd name="T27" fmla="*/ 3535 h 3652"/>
                <a:gd name="T28" fmla="+- 0 6583 4359"/>
                <a:gd name="T29" fmla="*/ T28 w 2570"/>
                <a:gd name="T30" fmla="+- 0 3935 2075"/>
                <a:gd name="T31" fmla="*/ 3935 h 3652"/>
                <a:gd name="T32" fmla="+- 0 6475 4359"/>
                <a:gd name="T33" fmla="*/ T32 w 2570"/>
                <a:gd name="T34" fmla="+- 0 4255 2075"/>
                <a:gd name="T35" fmla="*/ 4255 h 3652"/>
                <a:gd name="T36" fmla="+- 0 6279 4359"/>
                <a:gd name="T37" fmla="*/ T36 w 2570"/>
                <a:gd name="T38" fmla="+- 0 4475 2075"/>
                <a:gd name="T39" fmla="*/ 4475 h 3652"/>
                <a:gd name="T40" fmla="+- 0 5725 4359"/>
                <a:gd name="T41" fmla="*/ T40 w 2570"/>
                <a:gd name="T42" fmla="+- 0 4555 2075"/>
                <a:gd name="T43" fmla="*/ 4555 h 3652"/>
                <a:gd name="T44" fmla="+- 0 5333 4359"/>
                <a:gd name="T45" fmla="*/ T44 w 2570"/>
                <a:gd name="T46" fmla="+- 0 4455 2075"/>
                <a:gd name="T47" fmla="*/ 4455 h 3652"/>
                <a:gd name="T48" fmla="+- 0 5177 4359"/>
                <a:gd name="T49" fmla="*/ T48 w 2570"/>
                <a:gd name="T50" fmla="+- 0 4215 2075"/>
                <a:gd name="T51" fmla="*/ 4215 h 3652"/>
                <a:gd name="T52" fmla="+- 0 5067 4359"/>
                <a:gd name="T53" fmla="*/ T52 w 2570"/>
                <a:gd name="T54" fmla="+- 0 3875 2075"/>
                <a:gd name="T55" fmla="*/ 3875 h 3652"/>
                <a:gd name="T56" fmla="+- 0 4979 4359"/>
                <a:gd name="T57" fmla="*/ T56 w 2570"/>
                <a:gd name="T58" fmla="+- 0 3435 2075"/>
                <a:gd name="T59" fmla="*/ 3435 h 3652"/>
                <a:gd name="T60" fmla="+- 0 4925 4359"/>
                <a:gd name="T61" fmla="*/ T60 w 2570"/>
                <a:gd name="T62" fmla="+- 0 3015 2075"/>
                <a:gd name="T63" fmla="*/ 3015 h 3652"/>
                <a:gd name="T64" fmla="+- 0 4898 4359"/>
                <a:gd name="T65" fmla="*/ T64 w 2570"/>
                <a:gd name="T66" fmla="+- 0 2655 2075"/>
                <a:gd name="T67" fmla="*/ 2655 h 3652"/>
                <a:gd name="T68" fmla="+- 0 4984 4359"/>
                <a:gd name="T69" fmla="*/ T68 w 2570"/>
                <a:gd name="T70" fmla="+- 0 2655 2075"/>
                <a:gd name="T71" fmla="*/ 2655 h 3652"/>
                <a:gd name="T72" fmla="+- 0 5324 4359"/>
                <a:gd name="T73" fmla="*/ T72 w 2570"/>
                <a:gd name="T74" fmla="+- 0 2755 2075"/>
                <a:gd name="T75" fmla="*/ 2755 h 3652"/>
                <a:gd name="T76" fmla="+- 0 6020 4359"/>
                <a:gd name="T77" fmla="*/ T76 w 2570"/>
                <a:gd name="T78" fmla="+- 0 2795 2075"/>
                <a:gd name="T79" fmla="*/ 2795 h 3652"/>
                <a:gd name="T80" fmla="+- 0 6432 4359"/>
                <a:gd name="T81" fmla="*/ T80 w 2570"/>
                <a:gd name="T82" fmla="+- 0 2735 2075"/>
                <a:gd name="T83" fmla="*/ 2735 h 3652"/>
                <a:gd name="T84" fmla="+- 0 6719 4359"/>
                <a:gd name="T85" fmla="*/ T84 w 2570"/>
                <a:gd name="T86" fmla="+- 0 2635 2075"/>
                <a:gd name="T87" fmla="*/ 2635 h 3652"/>
                <a:gd name="T88" fmla="+- 0 6775 4359"/>
                <a:gd name="T89" fmla="*/ T88 w 2570"/>
                <a:gd name="T90" fmla="+- 0 2255 2075"/>
                <a:gd name="T91" fmla="*/ 2255 h 3652"/>
                <a:gd name="T92" fmla="+- 0 6743 4359"/>
                <a:gd name="T93" fmla="*/ T92 w 2570"/>
                <a:gd name="T94" fmla="+- 0 2455 2075"/>
                <a:gd name="T95" fmla="*/ 2455 h 3652"/>
                <a:gd name="T96" fmla="+- 0 6620 4359"/>
                <a:gd name="T97" fmla="*/ T96 w 2570"/>
                <a:gd name="T98" fmla="+- 0 2555 2075"/>
                <a:gd name="T99" fmla="*/ 2555 h 3652"/>
                <a:gd name="T100" fmla="+- 0 6264 4359"/>
                <a:gd name="T101" fmla="*/ T100 w 2570"/>
                <a:gd name="T102" fmla="+- 0 2655 2075"/>
                <a:gd name="T103" fmla="*/ 2655 h 3652"/>
                <a:gd name="T104" fmla="+- 0 5662 4359"/>
                <a:gd name="T105" fmla="*/ T104 w 2570"/>
                <a:gd name="T106" fmla="+- 0 2675 2075"/>
                <a:gd name="T107" fmla="*/ 2675 h 3652"/>
                <a:gd name="T108" fmla="+- 0 5200 4359"/>
                <a:gd name="T109" fmla="*/ T108 w 2570"/>
                <a:gd name="T110" fmla="+- 0 2615 2075"/>
                <a:gd name="T111" fmla="*/ 2615 h 3652"/>
                <a:gd name="T112" fmla="+- 0 4953 4359"/>
                <a:gd name="T113" fmla="*/ T112 w 2570"/>
                <a:gd name="T114" fmla="+- 0 2475 2075"/>
                <a:gd name="T115" fmla="*/ 2475 h 3652"/>
                <a:gd name="T116" fmla="+- 0 4931 4359"/>
                <a:gd name="T117" fmla="*/ T116 w 2570"/>
                <a:gd name="T118" fmla="+- 0 2415 2075"/>
                <a:gd name="T119" fmla="*/ 2415 h 3652"/>
                <a:gd name="T120" fmla="+- 0 4957 4359"/>
                <a:gd name="T121" fmla="*/ T120 w 2570"/>
                <a:gd name="T122" fmla="+- 0 2355 2075"/>
                <a:gd name="T123" fmla="*/ 2355 h 3652"/>
                <a:gd name="T124" fmla="+- 0 5037 4359"/>
                <a:gd name="T125" fmla="*/ T124 w 2570"/>
                <a:gd name="T126" fmla="+- 0 2295 2075"/>
                <a:gd name="T127" fmla="*/ 2295 h 3652"/>
                <a:gd name="T128" fmla="+- 0 5164 4359"/>
                <a:gd name="T129" fmla="*/ T128 w 2570"/>
                <a:gd name="T130" fmla="+- 0 2255 2075"/>
                <a:gd name="T131" fmla="*/ 2255 h 3652"/>
                <a:gd name="T132" fmla="+- 0 5629 4359"/>
                <a:gd name="T133" fmla="*/ T132 w 2570"/>
                <a:gd name="T134" fmla="+- 0 2175 2075"/>
                <a:gd name="T135" fmla="*/ 2175 h 3652"/>
                <a:gd name="T136" fmla="+- 0 6216 4359"/>
                <a:gd name="T137" fmla="*/ T136 w 2570"/>
                <a:gd name="T138" fmla="+- 0 2195 2075"/>
                <a:gd name="T139" fmla="*/ 2195 h 3652"/>
                <a:gd name="T140" fmla="+- 0 6590 4359"/>
                <a:gd name="T141" fmla="*/ T140 w 2570"/>
                <a:gd name="T142" fmla="+- 0 2275 2075"/>
                <a:gd name="T143" fmla="*/ 2275 h 3652"/>
                <a:gd name="T144" fmla="+- 0 6748 4359"/>
                <a:gd name="T145" fmla="*/ T144 w 2570"/>
                <a:gd name="T146" fmla="+- 0 2415 2075"/>
                <a:gd name="T147" fmla="*/ 2415 h 3652"/>
                <a:gd name="T148" fmla="+- 0 6510 4359"/>
                <a:gd name="T149" fmla="*/ T148 w 2570"/>
                <a:gd name="T150" fmla="+- 0 2155 2075"/>
                <a:gd name="T151" fmla="*/ 2155 h 3652"/>
                <a:gd name="T152" fmla="+- 0 6050 4359"/>
                <a:gd name="T153" fmla="*/ T152 w 2570"/>
                <a:gd name="T154" fmla="+- 0 2075 2075"/>
                <a:gd name="T155" fmla="*/ 2075 h 3652"/>
                <a:gd name="T156" fmla="+- 0 5256 4359"/>
                <a:gd name="T157" fmla="*/ T156 w 2570"/>
                <a:gd name="T158" fmla="+- 0 2135 2075"/>
                <a:gd name="T159" fmla="*/ 2135 h 3652"/>
                <a:gd name="T160" fmla="+- 0 4909 4359"/>
                <a:gd name="T161" fmla="*/ T160 w 2570"/>
                <a:gd name="T162" fmla="+- 0 2235 2075"/>
                <a:gd name="T163" fmla="*/ 2235 h 3652"/>
                <a:gd name="T164" fmla="+- 0 4754 4359"/>
                <a:gd name="T165" fmla="*/ T164 w 2570"/>
                <a:gd name="T166" fmla="+- 0 2395 2075"/>
                <a:gd name="T167" fmla="*/ 2395 h 3652"/>
                <a:gd name="T168" fmla="+- 0 4753 4359"/>
                <a:gd name="T169" fmla="*/ T168 w 2570"/>
                <a:gd name="T170" fmla="+- 0 2455 2075"/>
                <a:gd name="T171" fmla="*/ 2455 h 3652"/>
                <a:gd name="T172" fmla="+- 0 4773 4359"/>
                <a:gd name="T173" fmla="*/ T172 w 2570"/>
                <a:gd name="T174" fmla="+- 0 2695 2075"/>
                <a:gd name="T175" fmla="*/ 2695 h 3652"/>
                <a:gd name="T176" fmla="+- 0 4819 4359"/>
                <a:gd name="T177" fmla="*/ T176 w 2570"/>
                <a:gd name="T178" fmla="+- 0 3095 2075"/>
                <a:gd name="T179" fmla="*/ 3095 h 3652"/>
                <a:gd name="T180" fmla="+- 0 4896 4359"/>
                <a:gd name="T181" fmla="*/ T180 w 2570"/>
                <a:gd name="T182" fmla="+- 0 3575 2075"/>
                <a:gd name="T183" fmla="*/ 3575 h 3652"/>
                <a:gd name="T184" fmla="+- 0 5011 4359"/>
                <a:gd name="T185" fmla="*/ T184 w 2570"/>
                <a:gd name="T186" fmla="+- 0 4055 2075"/>
                <a:gd name="T187" fmla="*/ 4055 h 3652"/>
                <a:gd name="T188" fmla="+- 0 5162 4359"/>
                <a:gd name="T189" fmla="*/ T188 w 2570"/>
                <a:gd name="T190" fmla="+- 0 4455 2075"/>
                <a:gd name="T191" fmla="*/ 4455 h 3652"/>
                <a:gd name="T192" fmla="+- 0 5403 4359"/>
                <a:gd name="T193" fmla="*/ T192 w 2570"/>
                <a:gd name="T194" fmla="+- 0 4635 2075"/>
                <a:gd name="T195" fmla="*/ 4635 h 3652"/>
                <a:gd name="T196" fmla="+- 0 6126 4359"/>
                <a:gd name="T197" fmla="*/ T196 w 2570"/>
                <a:gd name="T198" fmla="+- 0 4655 2075"/>
                <a:gd name="T199" fmla="*/ 4655 h 3652"/>
                <a:gd name="T200" fmla="+- 0 6418 4359"/>
                <a:gd name="T201" fmla="*/ T200 w 2570"/>
                <a:gd name="T202" fmla="+- 0 4555 2075"/>
                <a:gd name="T203" fmla="*/ 4555 h 3652"/>
                <a:gd name="T204" fmla="+- 0 6578 4359"/>
                <a:gd name="T205" fmla="*/ T204 w 2570"/>
                <a:gd name="T206" fmla="+- 0 4315 2075"/>
                <a:gd name="T207" fmla="*/ 4315 h 3652"/>
                <a:gd name="T208" fmla="+- 0 6719 4359"/>
                <a:gd name="T209" fmla="*/ T208 w 2570"/>
                <a:gd name="T210" fmla="+- 0 3855 2075"/>
                <a:gd name="T211" fmla="*/ 3855 h 3652"/>
                <a:gd name="T212" fmla="+- 0 6818 4359"/>
                <a:gd name="T213" fmla="*/ T212 w 2570"/>
                <a:gd name="T214" fmla="+- 0 3375 2075"/>
                <a:gd name="T215" fmla="*/ 3375 h 3652"/>
                <a:gd name="T216" fmla="+- 0 6882 4359"/>
                <a:gd name="T217" fmla="*/ T216 w 2570"/>
                <a:gd name="T218" fmla="+- 0 2915 2075"/>
                <a:gd name="T219" fmla="*/ 2915 h 3652"/>
                <a:gd name="T220" fmla="+- 0 6913 4359"/>
                <a:gd name="T221" fmla="*/ T220 w 2570"/>
                <a:gd name="T222" fmla="+- 0 2615 2075"/>
                <a:gd name="T223" fmla="*/ 2615 h 3652"/>
                <a:gd name="T224" fmla="+- 0 6927 4359"/>
                <a:gd name="T225" fmla="*/ T224 w 2570"/>
                <a:gd name="T226" fmla="+- 0 2435 2075"/>
                <a:gd name="T227" fmla="*/ 2435 h 36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570" h="3652">
                  <a:moveTo>
                    <a:pt x="237" y="2886"/>
                  </a:moveTo>
                  <a:lnTo>
                    <a:pt x="91" y="2886"/>
                  </a:lnTo>
                  <a:lnTo>
                    <a:pt x="91" y="3402"/>
                  </a:lnTo>
                  <a:lnTo>
                    <a:pt x="88" y="3452"/>
                  </a:lnTo>
                  <a:lnTo>
                    <a:pt x="75" y="3491"/>
                  </a:lnTo>
                  <a:lnTo>
                    <a:pt x="48" y="3522"/>
                  </a:lnTo>
                  <a:lnTo>
                    <a:pt x="0" y="3548"/>
                  </a:lnTo>
                  <a:lnTo>
                    <a:pt x="39" y="3651"/>
                  </a:lnTo>
                  <a:lnTo>
                    <a:pt x="99" y="3628"/>
                  </a:lnTo>
                  <a:lnTo>
                    <a:pt x="153" y="3596"/>
                  </a:lnTo>
                  <a:lnTo>
                    <a:pt x="197" y="3551"/>
                  </a:lnTo>
                  <a:lnTo>
                    <a:pt x="226" y="3490"/>
                  </a:lnTo>
                  <a:lnTo>
                    <a:pt x="237" y="3408"/>
                  </a:lnTo>
                  <a:lnTo>
                    <a:pt x="237" y="2886"/>
                  </a:lnTo>
                  <a:close/>
                  <a:moveTo>
                    <a:pt x="2569" y="360"/>
                  </a:moveTo>
                  <a:lnTo>
                    <a:pt x="2569" y="340"/>
                  </a:lnTo>
                  <a:lnTo>
                    <a:pt x="2567" y="340"/>
                  </a:lnTo>
                  <a:lnTo>
                    <a:pt x="2555" y="300"/>
                  </a:lnTo>
                  <a:lnTo>
                    <a:pt x="2534" y="260"/>
                  </a:lnTo>
                  <a:lnTo>
                    <a:pt x="2504" y="240"/>
                  </a:lnTo>
                  <a:lnTo>
                    <a:pt x="2464" y="200"/>
                  </a:lnTo>
                  <a:lnTo>
                    <a:pt x="2421" y="182"/>
                  </a:lnTo>
                  <a:lnTo>
                    <a:pt x="2421" y="540"/>
                  </a:lnTo>
                  <a:lnTo>
                    <a:pt x="2417" y="600"/>
                  </a:lnTo>
                  <a:lnTo>
                    <a:pt x="2413" y="660"/>
                  </a:lnTo>
                  <a:lnTo>
                    <a:pt x="2407" y="740"/>
                  </a:lnTo>
                  <a:lnTo>
                    <a:pt x="2401" y="800"/>
                  </a:lnTo>
                  <a:lnTo>
                    <a:pt x="2394" y="880"/>
                  </a:lnTo>
                  <a:lnTo>
                    <a:pt x="2386" y="960"/>
                  </a:lnTo>
                  <a:lnTo>
                    <a:pt x="2378" y="1040"/>
                  </a:lnTo>
                  <a:lnTo>
                    <a:pt x="2368" y="1120"/>
                  </a:lnTo>
                  <a:lnTo>
                    <a:pt x="2357" y="1220"/>
                  </a:lnTo>
                  <a:lnTo>
                    <a:pt x="2345" y="1300"/>
                  </a:lnTo>
                  <a:lnTo>
                    <a:pt x="2331" y="1380"/>
                  </a:lnTo>
                  <a:lnTo>
                    <a:pt x="2317" y="1460"/>
                  </a:lnTo>
                  <a:lnTo>
                    <a:pt x="2301" y="1540"/>
                  </a:lnTo>
                  <a:lnTo>
                    <a:pt x="2284" y="1640"/>
                  </a:lnTo>
                  <a:lnTo>
                    <a:pt x="2265" y="1720"/>
                  </a:lnTo>
                  <a:lnTo>
                    <a:pt x="2245" y="1800"/>
                  </a:lnTo>
                  <a:lnTo>
                    <a:pt x="2224" y="1860"/>
                  </a:lnTo>
                  <a:lnTo>
                    <a:pt x="2200" y="1940"/>
                  </a:lnTo>
                  <a:lnTo>
                    <a:pt x="2176" y="2020"/>
                  </a:lnTo>
                  <a:lnTo>
                    <a:pt x="2157" y="2080"/>
                  </a:lnTo>
                  <a:lnTo>
                    <a:pt x="2137" y="2140"/>
                  </a:lnTo>
                  <a:lnTo>
                    <a:pt x="2116" y="2180"/>
                  </a:lnTo>
                  <a:lnTo>
                    <a:pt x="2094" y="2240"/>
                  </a:lnTo>
                  <a:lnTo>
                    <a:pt x="2065" y="2280"/>
                  </a:lnTo>
                  <a:lnTo>
                    <a:pt x="2026" y="2340"/>
                  </a:lnTo>
                  <a:lnTo>
                    <a:pt x="1978" y="2380"/>
                  </a:lnTo>
                  <a:lnTo>
                    <a:pt x="1920" y="2400"/>
                  </a:lnTo>
                  <a:lnTo>
                    <a:pt x="1852" y="2440"/>
                  </a:lnTo>
                  <a:lnTo>
                    <a:pt x="1774" y="2460"/>
                  </a:lnTo>
                  <a:lnTo>
                    <a:pt x="1686" y="2460"/>
                  </a:lnTo>
                  <a:lnTo>
                    <a:pt x="1587" y="2480"/>
                  </a:lnTo>
                  <a:lnTo>
                    <a:pt x="1366" y="2480"/>
                  </a:lnTo>
                  <a:lnTo>
                    <a:pt x="1267" y="2460"/>
                  </a:lnTo>
                  <a:lnTo>
                    <a:pt x="1178" y="2460"/>
                  </a:lnTo>
                  <a:lnTo>
                    <a:pt x="1100" y="2440"/>
                  </a:lnTo>
                  <a:lnTo>
                    <a:pt x="1032" y="2400"/>
                  </a:lnTo>
                  <a:lnTo>
                    <a:pt x="974" y="2380"/>
                  </a:lnTo>
                  <a:lnTo>
                    <a:pt x="926" y="2340"/>
                  </a:lnTo>
                  <a:lnTo>
                    <a:pt x="888" y="2280"/>
                  </a:lnTo>
                  <a:lnTo>
                    <a:pt x="858" y="2240"/>
                  </a:lnTo>
                  <a:lnTo>
                    <a:pt x="838" y="2180"/>
                  </a:lnTo>
                  <a:lnTo>
                    <a:pt x="818" y="2140"/>
                  </a:lnTo>
                  <a:lnTo>
                    <a:pt x="799" y="2080"/>
                  </a:lnTo>
                  <a:lnTo>
                    <a:pt x="781" y="2020"/>
                  </a:lnTo>
                  <a:lnTo>
                    <a:pt x="755" y="1960"/>
                  </a:lnTo>
                  <a:lnTo>
                    <a:pt x="730" y="1880"/>
                  </a:lnTo>
                  <a:lnTo>
                    <a:pt x="708" y="1800"/>
                  </a:lnTo>
                  <a:lnTo>
                    <a:pt x="687" y="1720"/>
                  </a:lnTo>
                  <a:lnTo>
                    <a:pt x="668" y="1620"/>
                  </a:lnTo>
                  <a:lnTo>
                    <a:pt x="650" y="1540"/>
                  </a:lnTo>
                  <a:lnTo>
                    <a:pt x="634" y="1440"/>
                  </a:lnTo>
                  <a:lnTo>
                    <a:pt x="620" y="1360"/>
                  </a:lnTo>
                  <a:lnTo>
                    <a:pt x="606" y="1280"/>
                  </a:lnTo>
                  <a:lnTo>
                    <a:pt x="595" y="1180"/>
                  </a:lnTo>
                  <a:lnTo>
                    <a:pt x="584" y="1100"/>
                  </a:lnTo>
                  <a:lnTo>
                    <a:pt x="574" y="1020"/>
                  </a:lnTo>
                  <a:lnTo>
                    <a:pt x="566" y="940"/>
                  </a:lnTo>
                  <a:lnTo>
                    <a:pt x="559" y="860"/>
                  </a:lnTo>
                  <a:lnTo>
                    <a:pt x="552" y="780"/>
                  </a:lnTo>
                  <a:lnTo>
                    <a:pt x="547" y="720"/>
                  </a:lnTo>
                  <a:lnTo>
                    <a:pt x="543" y="640"/>
                  </a:lnTo>
                  <a:lnTo>
                    <a:pt x="539" y="580"/>
                  </a:lnTo>
                  <a:lnTo>
                    <a:pt x="536" y="540"/>
                  </a:lnTo>
                  <a:lnTo>
                    <a:pt x="556" y="540"/>
                  </a:lnTo>
                  <a:lnTo>
                    <a:pt x="578" y="560"/>
                  </a:lnTo>
                  <a:lnTo>
                    <a:pt x="601" y="560"/>
                  </a:lnTo>
                  <a:lnTo>
                    <a:pt x="625" y="580"/>
                  </a:lnTo>
                  <a:lnTo>
                    <a:pt x="684" y="600"/>
                  </a:lnTo>
                  <a:lnTo>
                    <a:pt x="748" y="620"/>
                  </a:lnTo>
                  <a:lnTo>
                    <a:pt x="816" y="640"/>
                  </a:lnTo>
                  <a:lnTo>
                    <a:pt x="888" y="660"/>
                  </a:lnTo>
                  <a:lnTo>
                    <a:pt x="965" y="680"/>
                  </a:lnTo>
                  <a:lnTo>
                    <a:pt x="1044" y="680"/>
                  </a:lnTo>
                  <a:lnTo>
                    <a:pt x="1127" y="700"/>
                  </a:lnTo>
                  <a:lnTo>
                    <a:pt x="1212" y="700"/>
                  </a:lnTo>
                  <a:lnTo>
                    <a:pt x="1300" y="720"/>
                  </a:lnTo>
                  <a:lnTo>
                    <a:pt x="1661" y="720"/>
                  </a:lnTo>
                  <a:lnTo>
                    <a:pt x="1749" y="700"/>
                  </a:lnTo>
                  <a:lnTo>
                    <a:pt x="1834" y="700"/>
                  </a:lnTo>
                  <a:lnTo>
                    <a:pt x="1917" y="680"/>
                  </a:lnTo>
                  <a:lnTo>
                    <a:pt x="1997" y="680"/>
                  </a:lnTo>
                  <a:lnTo>
                    <a:pt x="2073" y="660"/>
                  </a:lnTo>
                  <a:lnTo>
                    <a:pt x="2145" y="640"/>
                  </a:lnTo>
                  <a:lnTo>
                    <a:pt x="2214" y="620"/>
                  </a:lnTo>
                  <a:lnTo>
                    <a:pt x="2278" y="600"/>
                  </a:lnTo>
                  <a:lnTo>
                    <a:pt x="2337" y="580"/>
                  </a:lnTo>
                  <a:lnTo>
                    <a:pt x="2360" y="560"/>
                  </a:lnTo>
                  <a:lnTo>
                    <a:pt x="2381" y="560"/>
                  </a:lnTo>
                  <a:lnTo>
                    <a:pt x="2402" y="540"/>
                  </a:lnTo>
                  <a:lnTo>
                    <a:pt x="2421" y="540"/>
                  </a:lnTo>
                  <a:lnTo>
                    <a:pt x="2421" y="182"/>
                  </a:lnTo>
                  <a:lnTo>
                    <a:pt x="2416" y="180"/>
                  </a:lnTo>
                  <a:lnTo>
                    <a:pt x="2389" y="160"/>
                  </a:lnTo>
                  <a:lnTo>
                    <a:pt x="2389" y="340"/>
                  </a:lnTo>
                  <a:lnTo>
                    <a:pt x="2389" y="360"/>
                  </a:lnTo>
                  <a:lnTo>
                    <a:pt x="2388" y="360"/>
                  </a:lnTo>
                  <a:lnTo>
                    <a:pt x="2384" y="380"/>
                  </a:lnTo>
                  <a:lnTo>
                    <a:pt x="2377" y="400"/>
                  </a:lnTo>
                  <a:lnTo>
                    <a:pt x="2367" y="400"/>
                  </a:lnTo>
                  <a:lnTo>
                    <a:pt x="2353" y="420"/>
                  </a:lnTo>
                  <a:lnTo>
                    <a:pt x="2313" y="460"/>
                  </a:lnTo>
                  <a:lnTo>
                    <a:pt x="2261" y="480"/>
                  </a:lnTo>
                  <a:lnTo>
                    <a:pt x="2196" y="520"/>
                  </a:lnTo>
                  <a:lnTo>
                    <a:pt x="2120" y="540"/>
                  </a:lnTo>
                  <a:lnTo>
                    <a:pt x="2053" y="560"/>
                  </a:lnTo>
                  <a:lnTo>
                    <a:pt x="1981" y="560"/>
                  </a:lnTo>
                  <a:lnTo>
                    <a:pt x="1905" y="580"/>
                  </a:lnTo>
                  <a:lnTo>
                    <a:pt x="1826" y="600"/>
                  </a:lnTo>
                  <a:lnTo>
                    <a:pt x="1658" y="600"/>
                  </a:lnTo>
                  <a:lnTo>
                    <a:pt x="1570" y="620"/>
                  </a:lnTo>
                  <a:lnTo>
                    <a:pt x="1391" y="620"/>
                  </a:lnTo>
                  <a:lnTo>
                    <a:pt x="1303" y="600"/>
                  </a:lnTo>
                  <a:lnTo>
                    <a:pt x="1135" y="600"/>
                  </a:lnTo>
                  <a:lnTo>
                    <a:pt x="1055" y="580"/>
                  </a:lnTo>
                  <a:lnTo>
                    <a:pt x="980" y="560"/>
                  </a:lnTo>
                  <a:lnTo>
                    <a:pt x="908" y="560"/>
                  </a:lnTo>
                  <a:lnTo>
                    <a:pt x="841" y="540"/>
                  </a:lnTo>
                  <a:lnTo>
                    <a:pt x="765" y="520"/>
                  </a:lnTo>
                  <a:lnTo>
                    <a:pt x="700" y="480"/>
                  </a:lnTo>
                  <a:lnTo>
                    <a:pt x="647" y="460"/>
                  </a:lnTo>
                  <a:lnTo>
                    <a:pt x="608" y="420"/>
                  </a:lnTo>
                  <a:lnTo>
                    <a:pt x="594" y="400"/>
                  </a:lnTo>
                  <a:lnTo>
                    <a:pt x="583" y="400"/>
                  </a:lnTo>
                  <a:lnTo>
                    <a:pt x="576" y="380"/>
                  </a:lnTo>
                  <a:lnTo>
                    <a:pt x="573" y="360"/>
                  </a:lnTo>
                  <a:lnTo>
                    <a:pt x="572" y="360"/>
                  </a:lnTo>
                  <a:lnTo>
                    <a:pt x="572" y="340"/>
                  </a:lnTo>
                  <a:lnTo>
                    <a:pt x="574" y="340"/>
                  </a:lnTo>
                  <a:lnTo>
                    <a:pt x="577" y="320"/>
                  </a:lnTo>
                  <a:lnTo>
                    <a:pt x="582" y="300"/>
                  </a:lnTo>
                  <a:lnTo>
                    <a:pt x="594" y="300"/>
                  </a:lnTo>
                  <a:lnTo>
                    <a:pt x="598" y="280"/>
                  </a:lnTo>
                  <a:lnTo>
                    <a:pt x="614" y="280"/>
                  </a:lnTo>
                  <a:lnTo>
                    <a:pt x="618" y="260"/>
                  </a:lnTo>
                  <a:lnTo>
                    <a:pt x="642" y="260"/>
                  </a:lnTo>
                  <a:lnTo>
                    <a:pt x="674" y="240"/>
                  </a:lnTo>
                  <a:lnTo>
                    <a:pt x="678" y="220"/>
                  </a:lnTo>
                  <a:lnTo>
                    <a:pt x="686" y="220"/>
                  </a:lnTo>
                  <a:lnTo>
                    <a:pt x="739" y="200"/>
                  </a:lnTo>
                  <a:lnTo>
                    <a:pt x="759" y="200"/>
                  </a:lnTo>
                  <a:lnTo>
                    <a:pt x="768" y="180"/>
                  </a:lnTo>
                  <a:lnTo>
                    <a:pt x="805" y="180"/>
                  </a:lnTo>
                  <a:lnTo>
                    <a:pt x="880" y="160"/>
                  </a:lnTo>
                  <a:lnTo>
                    <a:pt x="962" y="140"/>
                  </a:lnTo>
                  <a:lnTo>
                    <a:pt x="1051" y="120"/>
                  </a:lnTo>
                  <a:lnTo>
                    <a:pt x="1147" y="100"/>
                  </a:lnTo>
                  <a:lnTo>
                    <a:pt x="1270" y="100"/>
                  </a:lnTo>
                  <a:lnTo>
                    <a:pt x="1457" y="80"/>
                  </a:lnTo>
                  <a:lnTo>
                    <a:pt x="1503" y="80"/>
                  </a:lnTo>
                  <a:lnTo>
                    <a:pt x="1640" y="100"/>
                  </a:lnTo>
                  <a:lnTo>
                    <a:pt x="1837" y="100"/>
                  </a:lnTo>
                  <a:lnTo>
                    <a:pt x="1857" y="120"/>
                  </a:lnTo>
                  <a:lnTo>
                    <a:pt x="1876" y="120"/>
                  </a:lnTo>
                  <a:lnTo>
                    <a:pt x="1981" y="140"/>
                  </a:lnTo>
                  <a:lnTo>
                    <a:pt x="2075" y="160"/>
                  </a:lnTo>
                  <a:lnTo>
                    <a:pt x="2159" y="180"/>
                  </a:lnTo>
                  <a:lnTo>
                    <a:pt x="2231" y="200"/>
                  </a:lnTo>
                  <a:lnTo>
                    <a:pt x="2291" y="240"/>
                  </a:lnTo>
                  <a:lnTo>
                    <a:pt x="2337" y="260"/>
                  </a:lnTo>
                  <a:lnTo>
                    <a:pt x="2369" y="300"/>
                  </a:lnTo>
                  <a:lnTo>
                    <a:pt x="2386" y="340"/>
                  </a:lnTo>
                  <a:lnTo>
                    <a:pt x="2389" y="340"/>
                  </a:lnTo>
                  <a:lnTo>
                    <a:pt x="2389" y="160"/>
                  </a:lnTo>
                  <a:lnTo>
                    <a:pt x="2360" y="140"/>
                  </a:lnTo>
                  <a:lnTo>
                    <a:pt x="2297" y="120"/>
                  </a:lnTo>
                  <a:lnTo>
                    <a:pt x="2227" y="100"/>
                  </a:lnTo>
                  <a:lnTo>
                    <a:pt x="2151" y="80"/>
                  </a:lnTo>
                  <a:lnTo>
                    <a:pt x="2068" y="60"/>
                  </a:lnTo>
                  <a:lnTo>
                    <a:pt x="1981" y="40"/>
                  </a:lnTo>
                  <a:lnTo>
                    <a:pt x="1888" y="20"/>
                  </a:lnTo>
                  <a:lnTo>
                    <a:pt x="1792" y="20"/>
                  </a:lnTo>
                  <a:lnTo>
                    <a:pt x="1691" y="0"/>
                  </a:lnTo>
                  <a:lnTo>
                    <a:pt x="1272" y="0"/>
                  </a:lnTo>
                  <a:lnTo>
                    <a:pt x="1172" y="20"/>
                  </a:lnTo>
                  <a:lnTo>
                    <a:pt x="1076" y="20"/>
                  </a:lnTo>
                  <a:lnTo>
                    <a:pt x="985" y="40"/>
                  </a:lnTo>
                  <a:lnTo>
                    <a:pt x="897" y="60"/>
                  </a:lnTo>
                  <a:lnTo>
                    <a:pt x="815" y="80"/>
                  </a:lnTo>
                  <a:lnTo>
                    <a:pt x="739" y="100"/>
                  </a:lnTo>
                  <a:lnTo>
                    <a:pt x="669" y="120"/>
                  </a:lnTo>
                  <a:lnTo>
                    <a:pt x="606" y="140"/>
                  </a:lnTo>
                  <a:lnTo>
                    <a:pt x="550" y="160"/>
                  </a:lnTo>
                  <a:lnTo>
                    <a:pt x="501" y="200"/>
                  </a:lnTo>
                  <a:lnTo>
                    <a:pt x="461" y="220"/>
                  </a:lnTo>
                  <a:lnTo>
                    <a:pt x="430" y="260"/>
                  </a:lnTo>
                  <a:lnTo>
                    <a:pt x="407" y="300"/>
                  </a:lnTo>
                  <a:lnTo>
                    <a:pt x="395" y="320"/>
                  </a:lnTo>
                  <a:lnTo>
                    <a:pt x="393" y="340"/>
                  </a:lnTo>
                  <a:lnTo>
                    <a:pt x="392" y="340"/>
                  </a:lnTo>
                  <a:lnTo>
                    <a:pt x="392" y="360"/>
                  </a:lnTo>
                  <a:lnTo>
                    <a:pt x="394" y="380"/>
                  </a:lnTo>
                  <a:lnTo>
                    <a:pt x="396" y="420"/>
                  </a:lnTo>
                  <a:lnTo>
                    <a:pt x="399" y="460"/>
                  </a:lnTo>
                  <a:lnTo>
                    <a:pt x="403" y="500"/>
                  </a:lnTo>
                  <a:lnTo>
                    <a:pt x="408" y="560"/>
                  </a:lnTo>
                  <a:lnTo>
                    <a:pt x="414" y="620"/>
                  </a:lnTo>
                  <a:lnTo>
                    <a:pt x="421" y="680"/>
                  </a:lnTo>
                  <a:lnTo>
                    <a:pt x="429" y="760"/>
                  </a:lnTo>
                  <a:lnTo>
                    <a:pt x="438" y="840"/>
                  </a:lnTo>
                  <a:lnTo>
                    <a:pt x="448" y="920"/>
                  </a:lnTo>
                  <a:lnTo>
                    <a:pt x="460" y="1020"/>
                  </a:lnTo>
                  <a:lnTo>
                    <a:pt x="472" y="1100"/>
                  </a:lnTo>
                  <a:lnTo>
                    <a:pt x="487" y="1200"/>
                  </a:lnTo>
                  <a:lnTo>
                    <a:pt x="502" y="1300"/>
                  </a:lnTo>
                  <a:lnTo>
                    <a:pt x="519" y="1400"/>
                  </a:lnTo>
                  <a:lnTo>
                    <a:pt x="537" y="1500"/>
                  </a:lnTo>
                  <a:lnTo>
                    <a:pt x="557" y="1600"/>
                  </a:lnTo>
                  <a:lnTo>
                    <a:pt x="578" y="1700"/>
                  </a:lnTo>
                  <a:lnTo>
                    <a:pt x="601" y="1780"/>
                  </a:lnTo>
                  <a:lnTo>
                    <a:pt x="626" y="1880"/>
                  </a:lnTo>
                  <a:lnTo>
                    <a:pt x="652" y="1980"/>
                  </a:lnTo>
                  <a:lnTo>
                    <a:pt x="680" y="2080"/>
                  </a:lnTo>
                  <a:lnTo>
                    <a:pt x="710" y="2160"/>
                  </a:lnTo>
                  <a:lnTo>
                    <a:pt x="741" y="2240"/>
                  </a:lnTo>
                  <a:lnTo>
                    <a:pt x="775" y="2320"/>
                  </a:lnTo>
                  <a:lnTo>
                    <a:pt x="803" y="2380"/>
                  </a:lnTo>
                  <a:lnTo>
                    <a:pt x="837" y="2420"/>
                  </a:lnTo>
                  <a:lnTo>
                    <a:pt x="878" y="2460"/>
                  </a:lnTo>
                  <a:lnTo>
                    <a:pt x="926" y="2500"/>
                  </a:lnTo>
                  <a:lnTo>
                    <a:pt x="981" y="2520"/>
                  </a:lnTo>
                  <a:lnTo>
                    <a:pt x="1044" y="2560"/>
                  </a:lnTo>
                  <a:lnTo>
                    <a:pt x="1115" y="2580"/>
                  </a:lnTo>
                  <a:lnTo>
                    <a:pt x="1194" y="2580"/>
                  </a:lnTo>
                  <a:lnTo>
                    <a:pt x="1281" y="2600"/>
                  </a:lnTo>
                  <a:lnTo>
                    <a:pt x="1680" y="2600"/>
                  </a:lnTo>
                  <a:lnTo>
                    <a:pt x="1767" y="2580"/>
                  </a:lnTo>
                  <a:lnTo>
                    <a:pt x="1846" y="2580"/>
                  </a:lnTo>
                  <a:lnTo>
                    <a:pt x="1916" y="2560"/>
                  </a:lnTo>
                  <a:lnTo>
                    <a:pt x="1979" y="2520"/>
                  </a:lnTo>
                  <a:lnTo>
                    <a:pt x="2035" y="2500"/>
                  </a:lnTo>
                  <a:lnTo>
                    <a:pt x="2059" y="2480"/>
                  </a:lnTo>
                  <a:lnTo>
                    <a:pt x="2083" y="2460"/>
                  </a:lnTo>
                  <a:lnTo>
                    <a:pt x="2124" y="2420"/>
                  </a:lnTo>
                  <a:lnTo>
                    <a:pt x="2158" y="2380"/>
                  </a:lnTo>
                  <a:lnTo>
                    <a:pt x="2186" y="2320"/>
                  </a:lnTo>
                  <a:lnTo>
                    <a:pt x="2219" y="2240"/>
                  </a:lnTo>
                  <a:lnTo>
                    <a:pt x="2251" y="2160"/>
                  </a:lnTo>
                  <a:lnTo>
                    <a:pt x="2281" y="2080"/>
                  </a:lnTo>
                  <a:lnTo>
                    <a:pt x="2309" y="1980"/>
                  </a:lnTo>
                  <a:lnTo>
                    <a:pt x="2335" y="1880"/>
                  </a:lnTo>
                  <a:lnTo>
                    <a:pt x="2360" y="1780"/>
                  </a:lnTo>
                  <a:lnTo>
                    <a:pt x="2383" y="1700"/>
                  </a:lnTo>
                  <a:lnTo>
                    <a:pt x="2404" y="1600"/>
                  </a:lnTo>
                  <a:lnTo>
                    <a:pt x="2424" y="1500"/>
                  </a:lnTo>
                  <a:lnTo>
                    <a:pt x="2442" y="1400"/>
                  </a:lnTo>
                  <a:lnTo>
                    <a:pt x="2459" y="1300"/>
                  </a:lnTo>
                  <a:lnTo>
                    <a:pt x="2474" y="1200"/>
                  </a:lnTo>
                  <a:lnTo>
                    <a:pt x="2488" y="1100"/>
                  </a:lnTo>
                  <a:lnTo>
                    <a:pt x="2501" y="1020"/>
                  </a:lnTo>
                  <a:lnTo>
                    <a:pt x="2513" y="920"/>
                  </a:lnTo>
                  <a:lnTo>
                    <a:pt x="2523" y="840"/>
                  </a:lnTo>
                  <a:lnTo>
                    <a:pt x="2532" y="760"/>
                  </a:lnTo>
                  <a:lnTo>
                    <a:pt x="2540" y="680"/>
                  </a:lnTo>
                  <a:lnTo>
                    <a:pt x="2547" y="620"/>
                  </a:lnTo>
                  <a:lnTo>
                    <a:pt x="2553" y="560"/>
                  </a:lnTo>
                  <a:lnTo>
                    <a:pt x="2554" y="540"/>
                  </a:lnTo>
                  <a:lnTo>
                    <a:pt x="2558" y="500"/>
                  </a:lnTo>
                  <a:lnTo>
                    <a:pt x="2562" y="460"/>
                  </a:lnTo>
                  <a:lnTo>
                    <a:pt x="2565" y="420"/>
                  </a:lnTo>
                  <a:lnTo>
                    <a:pt x="2567" y="380"/>
                  </a:lnTo>
                  <a:lnTo>
                    <a:pt x="2568" y="360"/>
                  </a:lnTo>
                  <a:lnTo>
                    <a:pt x="2569"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H"/>
            </a:p>
          </p:txBody>
        </p:sp>
      </p:grpSp>
      <p:pic>
        <p:nvPicPr>
          <p:cNvPr id="13" name="Espace réservé pour une image  7"/>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tretch>
            <a:fillRect/>
          </a:stretch>
        </p:blipFill>
        <p:spPr>
          <a:xfrm>
            <a:off x="3153661" y="271298"/>
            <a:ext cx="2481181" cy="2974896"/>
          </a:xfrm>
        </p:spPr>
      </p:pic>
    </p:spTree>
    <p:extLst>
      <p:ext uri="{BB962C8B-B14F-4D97-AF65-F5344CB8AC3E}">
        <p14:creationId xmlns:p14="http://schemas.microsoft.com/office/powerpoint/2010/main" val="198469480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p:cNvSpPr>
            <a:spLocks noGrp="1"/>
          </p:cNvSpPr>
          <p:nvPr>
            <p:ph type="title"/>
          </p:nvPr>
        </p:nvSpPr>
        <p:spPr/>
        <p:txBody>
          <a:bodyPr>
            <a:normAutofit fontScale="90000"/>
          </a:bodyPr>
          <a:lstStyle/>
          <a:p>
            <a:pPr algn="ctr"/>
            <a:br>
              <a:rPr lang="fr-CH"/>
            </a:br>
            <a:r>
              <a:rPr lang="fr-CH" sz="3600" b="1">
                <a:latin typeface="Fira Sans Light"/>
              </a:rPr>
              <a:t>Projets soutenus par les groupes de jeûne</a:t>
            </a:r>
            <a:endParaRPr lang="fr-CH" sz="3100">
              <a:latin typeface="Fira Sans Light"/>
            </a:endParaRPr>
          </a:p>
        </p:txBody>
      </p:sp>
      <p:grpSp>
        <p:nvGrpSpPr>
          <p:cNvPr id="6" name="Group 6">
            <a:extLst>
              <a:ext uri="{FF2B5EF4-FFF2-40B4-BE49-F238E27FC236}">
                <a16:creationId xmlns:a16="http://schemas.microsoft.com/office/drawing/2014/main" id="{29590E95-6891-49F2-A20C-25EAE55CAA31}"/>
              </a:ext>
            </a:extLst>
          </p:cNvPr>
          <p:cNvGrpSpPr>
            <a:grpSpLocks/>
          </p:cNvGrpSpPr>
          <p:nvPr/>
        </p:nvGrpSpPr>
        <p:grpSpPr bwMode="auto">
          <a:xfrm>
            <a:off x="0" y="1"/>
            <a:ext cx="9144000" cy="3517490"/>
            <a:chOff x="0" y="0"/>
            <a:chExt cx="11906" cy="8448"/>
          </a:xfrm>
        </p:grpSpPr>
        <p:pic>
          <p:nvPicPr>
            <p:cNvPr id="1031" name="Picture 7">
              <a:extLst>
                <a:ext uri="{FF2B5EF4-FFF2-40B4-BE49-F238E27FC236}">
                  <a16:creationId xmlns:a16="http://schemas.microsoft.com/office/drawing/2014/main" id="{40ACA3D9-53F3-443D-94E8-F90648306CE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1906" cy="8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8">
              <a:extLst>
                <a:ext uri="{FF2B5EF4-FFF2-40B4-BE49-F238E27FC236}">
                  <a16:creationId xmlns:a16="http://schemas.microsoft.com/office/drawing/2014/main" id="{718CD747-697A-49FF-95DD-B10530C7B409}"/>
                </a:ext>
              </a:extLst>
            </p:cNvPr>
            <p:cNvSpPr>
              <a:spLocks/>
            </p:cNvSpPr>
            <p:nvPr/>
          </p:nvSpPr>
          <p:spPr bwMode="auto">
            <a:xfrm>
              <a:off x="4358" y="2074"/>
              <a:ext cx="2570" cy="3652"/>
            </a:xfrm>
            <a:custGeom>
              <a:avLst/>
              <a:gdLst>
                <a:gd name="T0" fmla="+- 0 4434 4359"/>
                <a:gd name="T1" fmla="*/ T0 w 2570"/>
                <a:gd name="T2" fmla="+- 0 5566 2075"/>
                <a:gd name="T3" fmla="*/ 5566 h 3652"/>
                <a:gd name="T4" fmla="+- 0 4512 4359"/>
                <a:gd name="T5" fmla="*/ T4 w 2570"/>
                <a:gd name="T6" fmla="+- 0 5671 2075"/>
                <a:gd name="T7" fmla="*/ 5671 h 3652"/>
                <a:gd name="T8" fmla="+- 0 6928 4359"/>
                <a:gd name="T9" fmla="*/ T8 w 2570"/>
                <a:gd name="T10" fmla="+- 0 2435 2075"/>
                <a:gd name="T11" fmla="*/ 2435 h 3652"/>
                <a:gd name="T12" fmla="+- 0 6863 4359"/>
                <a:gd name="T13" fmla="*/ T12 w 2570"/>
                <a:gd name="T14" fmla="+- 0 2315 2075"/>
                <a:gd name="T15" fmla="*/ 2315 h 3652"/>
                <a:gd name="T16" fmla="+- 0 6772 4359"/>
                <a:gd name="T17" fmla="*/ T16 w 2570"/>
                <a:gd name="T18" fmla="+- 0 2735 2075"/>
                <a:gd name="T19" fmla="*/ 2735 h 3652"/>
                <a:gd name="T20" fmla="+- 0 6737 4359"/>
                <a:gd name="T21" fmla="*/ T20 w 2570"/>
                <a:gd name="T22" fmla="+- 0 3115 2075"/>
                <a:gd name="T23" fmla="*/ 3115 h 3652"/>
                <a:gd name="T24" fmla="+- 0 6676 4359"/>
                <a:gd name="T25" fmla="*/ T24 w 2570"/>
                <a:gd name="T26" fmla="+- 0 3535 2075"/>
                <a:gd name="T27" fmla="*/ 3535 h 3652"/>
                <a:gd name="T28" fmla="+- 0 6583 4359"/>
                <a:gd name="T29" fmla="*/ T28 w 2570"/>
                <a:gd name="T30" fmla="+- 0 3935 2075"/>
                <a:gd name="T31" fmla="*/ 3935 h 3652"/>
                <a:gd name="T32" fmla="+- 0 6475 4359"/>
                <a:gd name="T33" fmla="*/ T32 w 2570"/>
                <a:gd name="T34" fmla="+- 0 4255 2075"/>
                <a:gd name="T35" fmla="*/ 4255 h 3652"/>
                <a:gd name="T36" fmla="+- 0 6279 4359"/>
                <a:gd name="T37" fmla="*/ T36 w 2570"/>
                <a:gd name="T38" fmla="+- 0 4475 2075"/>
                <a:gd name="T39" fmla="*/ 4475 h 3652"/>
                <a:gd name="T40" fmla="+- 0 5725 4359"/>
                <a:gd name="T41" fmla="*/ T40 w 2570"/>
                <a:gd name="T42" fmla="+- 0 4555 2075"/>
                <a:gd name="T43" fmla="*/ 4555 h 3652"/>
                <a:gd name="T44" fmla="+- 0 5333 4359"/>
                <a:gd name="T45" fmla="*/ T44 w 2570"/>
                <a:gd name="T46" fmla="+- 0 4455 2075"/>
                <a:gd name="T47" fmla="*/ 4455 h 3652"/>
                <a:gd name="T48" fmla="+- 0 5177 4359"/>
                <a:gd name="T49" fmla="*/ T48 w 2570"/>
                <a:gd name="T50" fmla="+- 0 4215 2075"/>
                <a:gd name="T51" fmla="*/ 4215 h 3652"/>
                <a:gd name="T52" fmla="+- 0 5067 4359"/>
                <a:gd name="T53" fmla="*/ T52 w 2570"/>
                <a:gd name="T54" fmla="+- 0 3875 2075"/>
                <a:gd name="T55" fmla="*/ 3875 h 3652"/>
                <a:gd name="T56" fmla="+- 0 4979 4359"/>
                <a:gd name="T57" fmla="*/ T56 w 2570"/>
                <a:gd name="T58" fmla="+- 0 3435 2075"/>
                <a:gd name="T59" fmla="*/ 3435 h 3652"/>
                <a:gd name="T60" fmla="+- 0 4925 4359"/>
                <a:gd name="T61" fmla="*/ T60 w 2570"/>
                <a:gd name="T62" fmla="+- 0 3015 2075"/>
                <a:gd name="T63" fmla="*/ 3015 h 3652"/>
                <a:gd name="T64" fmla="+- 0 4898 4359"/>
                <a:gd name="T65" fmla="*/ T64 w 2570"/>
                <a:gd name="T66" fmla="+- 0 2655 2075"/>
                <a:gd name="T67" fmla="*/ 2655 h 3652"/>
                <a:gd name="T68" fmla="+- 0 4984 4359"/>
                <a:gd name="T69" fmla="*/ T68 w 2570"/>
                <a:gd name="T70" fmla="+- 0 2655 2075"/>
                <a:gd name="T71" fmla="*/ 2655 h 3652"/>
                <a:gd name="T72" fmla="+- 0 5324 4359"/>
                <a:gd name="T73" fmla="*/ T72 w 2570"/>
                <a:gd name="T74" fmla="+- 0 2755 2075"/>
                <a:gd name="T75" fmla="*/ 2755 h 3652"/>
                <a:gd name="T76" fmla="+- 0 6020 4359"/>
                <a:gd name="T77" fmla="*/ T76 w 2570"/>
                <a:gd name="T78" fmla="+- 0 2795 2075"/>
                <a:gd name="T79" fmla="*/ 2795 h 3652"/>
                <a:gd name="T80" fmla="+- 0 6432 4359"/>
                <a:gd name="T81" fmla="*/ T80 w 2570"/>
                <a:gd name="T82" fmla="+- 0 2735 2075"/>
                <a:gd name="T83" fmla="*/ 2735 h 3652"/>
                <a:gd name="T84" fmla="+- 0 6719 4359"/>
                <a:gd name="T85" fmla="*/ T84 w 2570"/>
                <a:gd name="T86" fmla="+- 0 2635 2075"/>
                <a:gd name="T87" fmla="*/ 2635 h 3652"/>
                <a:gd name="T88" fmla="+- 0 6775 4359"/>
                <a:gd name="T89" fmla="*/ T88 w 2570"/>
                <a:gd name="T90" fmla="+- 0 2255 2075"/>
                <a:gd name="T91" fmla="*/ 2255 h 3652"/>
                <a:gd name="T92" fmla="+- 0 6743 4359"/>
                <a:gd name="T93" fmla="*/ T92 w 2570"/>
                <a:gd name="T94" fmla="+- 0 2455 2075"/>
                <a:gd name="T95" fmla="*/ 2455 h 3652"/>
                <a:gd name="T96" fmla="+- 0 6620 4359"/>
                <a:gd name="T97" fmla="*/ T96 w 2570"/>
                <a:gd name="T98" fmla="+- 0 2555 2075"/>
                <a:gd name="T99" fmla="*/ 2555 h 3652"/>
                <a:gd name="T100" fmla="+- 0 6264 4359"/>
                <a:gd name="T101" fmla="*/ T100 w 2570"/>
                <a:gd name="T102" fmla="+- 0 2655 2075"/>
                <a:gd name="T103" fmla="*/ 2655 h 3652"/>
                <a:gd name="T104" fmla="+- 0 5662 4359"/>
                <a:gd name="T105" fmla="*/ T104 w 2570"/>
                <a:gd name="T106" fmla="+- 0 2675 2075"/>
                <a:gd name="T107" fmla="*/ 2675 h 3652"/>
                <a:gd name="T108" fmla="+- 0 5200 4359"/>
                <a:gd name="T109" fmla="*/ T108 w 2570"/>
                <a:gd name="T110" fmla="+- 0 2615 2075"/>
                <a:gd name="T111" fmla="*/ 2615 h 3652"/>
                <a:gd name="T112" fmla="+- 0 4953 4359"/>
                <a:gd name="T113" fmla="*/ T112 w 2570"/>
                <a:gd name="T114" fmla="+- 0 2475 2075"/>
                <a:gd name="T115" fmla="*/ 2475 h 3652"/>
                <a:gd name="T116" fmla="+- 0 4931 4359"/>
                <a:gd name="T117" fmla="*/ T116 w 2570"/>
                <a:gd name="T118" fmla="+- 0 2415 2075"/>
                <a:gd name="T119" fmla="*/ 2415 h 3652"/>
                <a:gd name="T120" fmla="+- 0 4957 4359"/>
                <a:gd name="T121" fmla="*/ T120 w 2570"/>
                <a:gd name="T122" fmla="+- 0 2355 2075"/>
                <a:gd name="T123" fmla="*/ 2355 h 3652"/>
                <a:gd name="T124" fmla="+- 0 5037 4359"/>
                <a:gd name="T125" fmla="*/ T124 w 2570"/>
                <a:gd name="T126" fmla="+- 0 2295 2075"/>
                <a:gd name="T127" fmla="*/ 2295 h 3652"/>
                <a:gd name="T128" fmla="+- 0 5164 4359"/>
                <a:gd name="T129" fmla="*/ T128 w 2570"/>
                <a:gd name="T130" fmla="+- 0 2255 2075"/>
                <a:gd name="T131" fmla="*/ 2255 h 3652"/>
                <a:gd name="T132" fmla="+- 0 5629 4359"/>
                <a:gd name="T133" fmla="*/ T132 w 2570"/>
                <a:gd name="T134" fmla="+- 0 2175 2075"/>
                <a:gd name="T135" fmla="*/ 2175 h 3652"/>
                <a:gd name="T136" fmla="+- 0 6216 4359"/>
                <a:gd name="T137" fmla="*/ T136 w 2570"/>
                <a:gd name="T138" fmla="+- 0 2195 2075"/>
                <a:gd name="T139" fmla="*/ 2195 h 3652"/>
                <a:gd name="T140" fmla="+- 0 6590 4359"/>
                <a:gd name="T141" fmla="*/ T140 w 2570"/>
                <a:gd name="T142" fmla="+- 0 2275 2075"/>
                <a:gd name="T143" fmla="*/ 2275 h 3652"/>
                <a:gd name="T144" fmla="+- 0 6748 4359"/>
                <a:gd name="T145" fmla="*/ T144 w 2570"/>
                <a:gd name="T146" fmla="+- 0 2415 2075"/>
                <a:gd name="T147" fmla="*/ 2415 h 3652"/>
                <a:gd name="T148" fmla="+- 0 6510 4359"/>
                <a:gd name="T149" fmla="*/ T148 w 2570"/>
                <a:gd name="T150" fmla="+- 0 2155 2075"/>
                <a:gd name="T151" fmla="*/ 2155 h 3652"/>
                <a:gd name="T152" fmla="+- 0 6050 4359"/>
                <a:gd name="T153" fmla="*/ T152 w 2570"/>
                <a:gd name="T154" fmla="+- 0 2075 2075"/>
                <a:gd name="T155" fmla="*/ 2075 h 3652"/>
                <a:gd name="T156" fmla="+- 0 5256 4359"/>
                <a:gd name="T157" fmla="*/ T156 w 2570"/>
                <a:gd name="T158" fmla="+- 0 2135 2075"/>
                <a:gd name="T159" fmla="*/ 2135 h 3652"/>
                <a:gd name="T160" fmla="+- 0 4909 4359"/>
                <a:gd name="T161" fmla="*/ T160 w 2570"/>
                <a:gd name="T162" fmla="+- 0 2235 2075"/>
                <a:gd name="T163" fmla="*/ 2235 h 3652"/>
                <a:gd name="T164" fmla="+- 0 4754 4359"/>
                <a:gd name="T165" fmla="*/ T164 w 2570"/>
                <a:gd name="T166" fmla="+- 0 2395 2075"/>
                <a:gd name="T167" fmla="*/ 2395 h 3652"/>
                <a:gd name="T168" fmla="+- 0 4753 4359"/>
                <a:gd name="T169" fmla="*/ T168 w 2570"/>
                <a:gd name="T170" fmla="+- 0 2455 2075"/>
                <a:gd name="T171" fmla="*/ 2455 h 3652"/>
                <a:gd name="T172" fmla="+- 0 4773 4359"/>
                <a:gd name="T173" fmla="*/ T172 w 2570"/>
                <a:gd name="T174" fmla="+- 0 2695 2075"/>
                <a:gd name="T175" fmla="*/ 2695 h 3652"/>
                <a:gd name="T176" fmla="+- 0 4819 4359"/>
                <a:gd name="T177" fmla="*/ T176 w 2570"/>
                <a:gd name="T178" fmla="+- 0 3095 2075"/>
                <a:gd name="T179" fmla="*/ 3095 h 3652"/>
                <a:gd name="T180" fmla="+- 0 4896 4359"/>
                <a:gd name="T181" fmla="*/ T180 w 2570"/>
                <a:gd name="T182" fmla="+- 0 3575 2075"/>
                <a:gd name="T183" fmla="*/ 3575 h 3652"/>
                <a:gd name="T184" fmla="+- 0 5011 4359"/>
                <a:gd name="T185" fmla="*/ T184 w 2570"/>
                <a:gd name="T186" fmla="+- 0 4055 2075"/>
                <a:gd name="T187" fmla="*/ 4055 h 3652"/>
                <a:gd name="T188" fmla="+- 0 5162 4359"/>
                <a:gd name="T189" fmla="*/ T188 w 2570"/>
                <a:gd name="T190" fmla="+- 0 4455 2075"/>
                <a:gd name="T191" fmla="*/ 4455 h 3652"/>
                <a:gd name="T192" fmla="+- 0 5403 4359"/>
                <a:gd name="T193" fmla="*/ T192 w 2570"/>
                <a:gd name="T194" fmla="+- 0 4635 2075"/>
                <a:gd name="T195" fmla="*/ 4635 h 3652"/>
                <a:gd name="T196" fmla="+- 0 6126 4359"/>
                <a:gd name="T197" fmla="*/ T196 w 2570"/>
                <a:gd name="T198" fmla="+- 0 4655 2075"/>
                <a:gd name="T199" fmla="*/ 4655 h 3652"/>
                <a:gd name="T200" fmla="+- 0 6418 4359"/>
                <a:gd name="T201" fmla="*/ T200 w 2570"/>
                <a:gd name="T202" fmla="+- 0 4555 2075"/>
                <a:gd name="T203" fmla="*/ 4555 h 3652"/>
                <a:gd name="T204" fmla="+- 0 6578 4359"/>
                <a:gd name="T205" fmla="*/ T204 w 2570"/>
                <a:gd name="T206" fmla="+- 0 4315 2075"/>
                <a:gd name="T207" fmla="*/ 4315 h 3652"/>
                <a:gd name="T208" fmla="+- 0 6719 4359"/>
                <a:gd name="T209" fmla="*/ T208 w 2570"/>
                <a:gd name="T210" fmla="+- 0 3855 2075"/>
                <a:gd name="T211" fmla="*/ 3855 h 3652"/>
                <a:gd name="T212" fmla="+- 0 6818 4359"/>
                <a:gd name="T213" fmla="*/ T212 w 2570"/>
                <a:gd name="T214" fmla="+- 0 3375 2075"/>
                <a:gd name="T215" fmla="*/ 3375 h 3652"/>
                <a:gd name="T216" fmla="+- 0 6882 4359"/>
                <a:gd name="T217" fmla="*/ T216 w 2570"/>
                <a:gd name="T218" fmla="+- 0 2915 2075"/>
                <a:gd name="T219" fmla="*/ 2915 h 3652"/>
                <a:gd name="T220" fmla="+- 0 6913 4359"/>
                <a:gd name="T221" fmla="*/ T220 w 2570"/>
                <a:gd name="T222" fmla="+- 0 2615 2075"/>
                <a:gd name="T223" fmla="*/ 2615 h 3652"/>
                <a:gd name="T224" fmla="+- 0 6927 4359"/>
                <a:gd name="T225" fmla="*/ T224 w 2570"/>
                <a:gd name="T226" fmla="+- 0 2435 2075"/>
                <a:gd name="T227" fmla="*/ 2435 h 365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Lst>
              <a:rect l="0" t="0" r="r" b="b"/>
              <a:pathLst>
                <a:path w="2570" h="3652">
                  <a:moveTo>
                    <a:pt x="237" y="2886"/>
                  </a:moveTo>
                  <a:lnTo>
                    <a:pt x="91" y="2886"/>
                  </a:lnTo>
                  <a:lnTo>
                    <a:pt x="91" y="3402"/>
                  </a:lnTo>
                  <a:lnTo>
                    <a:pt x="88" y="3452"/>
                  </a:lnTo>
                  <a:lnTo>
                    <a:pt x="75" y="3491"/>
                  </a:lnTo>
                  <a:lnTo>
                    <a:pt x="48" y="3522"/>
                  </a:lnTo>
                  <a:lnTo>
                    <a:pt x="0" y="3548"/>
                  </a:lnTo>
                  <a:lnTo>
                    <a:pt x="39" y="3651"/>
                  </a:lnTo>
                  <a:lnTo>
                    <a:pt x="99" y="3628"/>
                  </a:lnTo>
                  <a:lnTo>
                    <a:pt x="153" y="3596"/>
                  </a:lnTo>
                  <a:lnTo>
                    <a:pt x="197" y="3551"/>
                  </a:lnTo>
                  <a:lnTo>
                    <a:pt x="226" y="3490"/>
                  </a:lnTo>
                  <a:lnTo>
                    <a:pt x="237" y="3408"/>
                  </a:lnTo>
                  <a:lnTo>
                    <a:pt x="237" y="2886"/>
                  </a:lnTo>
                  <a:close/>
                  <a:moveTo>
                    <a:pt x="2569" y="360"/>
                  </a:moveTo>
                  <a:lnTo>
                    <a:pt x="2569" y="340"/>
                  </a:lnTo>
                  <a:lnTo>
                    <a:pt x="2567" y="340"/>
                  </a:lnTo>
                  <a:lnTo>
                    <a:pt x="2555" y="300"/>
                  </a:lnTo>
                  <a:lnTo>
                    <a:pt x="2534" y="260"/>
                  </a:lnTo>
                  <a:lnTo>
                    <a:pt x="2504" y="240"/>
                  </a:lnTo>
                  <a:lnTo>
                    <a:pt x="2464" y="200"/>
                  </a:lnTo>
                  <a:lnTo>
                    <a:pt x="2421" y="182"/>
                  </a:lnTo>
                  <a:lnTo>
                    <a:pt x="2421" y="540"/>
                  </a:lnTo>
                  <a:lnTo>
                    <a:pt x="2417" y="600"/>
                  </a:lnTo>
                  <a:lnTo>
                    <a:pt x="2413" y="660"/>
                  </a:lnTo>
                  <a:lnTo>
                    <a:pt x="2407" y="740"/>
                  </a:lnTo>
                  <a:lnTo>
                    <a:pt x="2401" y="800"/>
                  </a:lnTo>
                  <a:lnTo>
                    <a:pt x="2394" y="880"/>
                  </a:lnTo>
                  <a:lnTo>
                    <a:pt x="2386" y="960"/>
                  </a:lnTo>
                  <a:lnTo>
                    <a:pt x="2378" y="1040"/>
                  </a:lnTo>
                  <a:lnTo>
                    <a:pt x="2368" y="1120"/>
                  </a:lnTo>
                  <a:lnTo>
                    <a:pt x="2357" y="1220"/>
                  </a:lnTo>
                  <a:lnTo>
                    <a:pt x="2345" y="1300"/>
                  </a:lnTo>
                  <a:lnTo>
                    <a:pt x="2331" y="1380"/>
                  </a:lnTo>
                  <a:lnTo>
                    <a:pt x="2317" y="1460"/>
                  </a:lnTo>
                  <a:lnTo>
                    <a:pt x="2301" y="1540"/>
                  </a:lnTo>
                  <a:lnTo>
                    <a:pt x="2284" y="1640"/>
                  </a:lnTo>
                  <a:lnTo>
                    <a:pt x="2265" y="1720"/>
                  </a:lnTo>
                  <a:lnTo>
                    <a:pt x="2245" y="1800"/>
                  </a:lnTo>
                  <a:lnTo>
                    <a:pt x="2224" y="1860"/>
                  </a:lnTo>
                  <a:lnTo>
                    <a:pt x="2200" y="1940"/>
                  </a:lnTo>
                  <a:lnTo>
                    <a:pt x="2176" y="2020"/>
                  </a:lnTo>
                  <a:lnTo>
                    <a:pt x="2157" y="2080"/>
                  </a:lnTo>
                  <a:lnTo>
                    <a:pt x="2137" y="2140"/>
                  </a:lnTo>
                  <a:lnTo>
                    <a:pt x="2116" y="2180"/>
                  </a:lnTo>
                  <a:lnTo>
                    <a:pt x="2094" y="2240"/>
                  </a:lnTo>
                  <a:lnTo>
                    <a:pt x="2065" y="2280"/>
                  </a:lnTo>
                  <a:lnTo>
                    <a:pt x="2026" y="2340"/>
                  </a:lnTo>
                  <a:lnTo>
                    <a:pt x="1978" y="2380"/>
                  </a:lnTo>
                  <a:lnTo>
                    <a:pt x="1920" y="2400"/>
                  </a:lnTo>
                  <a:lnTo>
                    <a:pt x="1852" y="2440"/>
                  </a:lnTo>
                  <a:lnTo>
                    <a:pt x="1774" y="2460"/>
                  </a:lnTo>
                  <a:lnTo>
                    <a:pt x="1686" y="2460"/>
                  </a:lnTo>
                  <a:lnTo>
                    <a:pt x="1587" y="2480"/>
                  </a:lnTo>
                  <a:lnTo>
                    <a:pt x="1366" y="2480"/>
                  </a:lnTo>
                  <a:lnTo>
                    <a:pt x="1267" y="2460"/>
                  </a:lnTo>
                  <a:lnTo>
                    <a:pt x="1178" y="2460"/>
                  </a:lnTo>
                  <a:lnTo>
                    <a:pt x="1100" y="2440"/>
                  </a:lnTo>
                  <a:lnTo>
                    <a:pt x="1032" y="2400"/>
                  </a:lnTo>
                  <a:lnTo>
                    <a:pt x="974" y="2380"/>
                  </a:lnTo>
                  <a:lnTo>
                    <a:pt x="926" y="2340"/>
                  </a:lnTo>
                  <a:lnTo>
                    <a:pt x="888" y="2280"/>
                  </a:lnTo>
                  <a:lnTo>
                    <a:pt x="858" y="2240"/>
                  </a:lnTo>
                  <a:lnTo>
                    <a:pt x="838" y="2180"/>
                  </a:lnTo>
                  <a:lnTo>
                    <a:pt x="818" y="2140"/>
                  </a:lnTo>
                  <a:lnTo>
                    <a:pt x="799" y="2080"/>
                  </a:lnTo>
                  <a:lnTo>
                    <a:pt x="781" y="2020"/>
                  </a:lnTo>
                  <a:lnTo>
                    <a:pt x="755" y="1960"/>
                  </a:lnTo>
                  <a:lnTo>
                    <a:pt x="730" y="1880"/>
                  </a:lnTo>
                  <a:lnTo>
                    <a:pt x="708" y="1800"/>
                  </a:lnTo>
                  <a:lnTo>
                    <a:pt x="687" y="1720"/>
                  </a:lnTo>
                  <a:lnTo>
                    <a:pt x="668" y="1620"/>
                  </a:lnTo>
                  <a:lnTo>
                    <a:pt x="650" y="1540"/>
                  </a:lnTo>
                  <a:lnTo>
                    <a:pt x="634" y="1440"/>
                  </a:lnTo>
                  <a:lnTo>
                    <a:pt x="620" y="1360"/>
                  </a:lnTo>
                  <a:lnTo>
                    <a:pt x="606" y="1280"/>
                  </a:lnTo>
                  <a:lnTo>
                    <a:pt x="595" y="1180"/>
                  </a:lnTo>
                  <a:lnTo>
                    <a:pt x="584" y="1100"/>
                  </a:lnTo>
                  <a:lnTo>
                    <a:pt x="574" y="1020"/>
                  </a:lnTo>
                  <a:lnTo>
                    <a:pt x="566" y="940"/>
                  </a:lnTo>
                  <a:lnTo>
                    <a:pt x="559" y="860"/>
                  </a:lnTo>
                  <a:lnTo>
                    <a:pt x="552" y="780"/>
                  </a:lnTo>
                  <a:lnTo>
                    <a:pt x="547" y="720"/>
                  </a:lnTo>
                  <a:lnTo>
                    <a:pt x="543" y="640"/>
                  </a:lnTo>
                  <a:lnTo>
                    <a:pt x="539" y="580"/>
                  </a:lnTo>
                  <a:lnTo>
                    <a:pt x="536" y="540"/>
                  </a:lnTo>
                  <a:lnTo>
                    <a:pt x="556" y="540"/>
                  </a:lnTo>
                  <a:lnTo>
                    <a:pt x="578" y="560"/>
                  </a:lnTo>
                  <a:lnTo>
                    <a:pt x="601" y="560"/>
                  </a:lnTo>
                  <a:lnTo>
                    <a:pt x="625" y="580"/>
                  </a:lnTo>
                  <a:lnTo>
                    <a:pt x="684" y="600"/>
                  </a:lnTo>
                  <a:lnTo>
                    <a:pt x="748" y="620"/>
                  </a:lnTo>
                  <a:lnTo>
                    <a:pt x="816" y="640"/>
                  </a:lnTo>
                  <a:lnTo>
                    <a:pt x="888" y="660"/>
                  </a:lnTo>
                  <a:lnTo>
                    <a:pt x="965" y="680"/>
                  </a:lnTo>
                  <a:lnTo>
                    <a:pt x="1044" y="680"/>
                  </a:lnTo>
                  <a:lnTo>
                    <a:pt x="1127" y="700"/>
                  </a:lnTo>
                  <a:lnTo>
                    <a:pt x="1212" y="700"/>
                  </a:lnTo>
                  <a:lnTo>
                    <a:pt x="1300" y="720"/>
                  </a:lnTo>
                  <a:lnTo>
                    <a:pt x="1661" y="720"/>
                  </a:lnTo>
                  <a:lnTo>
                    <a:pt x="1749" y="700"/>
                  </a:lnTo>
                  <a:lnTo>
                    <a:pt x="1834" y="700"/>
                  </a:lnTo>
                  <a:lnTo>
                    <a:pt x="1917" y="680"/>
                  </a:lnTo>
                  <a:lnTo>
                    <a:pt x="1997" y="680"/>
                  </a:lnTo>
                  <a:lnTo>
                    <a:pt x="2073" y="660"/>
                  </a:lnTo>
                  <a:lnTo>
                    <a:pt x="2145" y="640"/>
                  </a:lnTo>
                  <a:lnTo>
                    <a:pt x="2214" y="620"/>
                  </a:lnTo>
                  <a:lnTo>
                    <a:pt x="2278" y="600"/>
                  </a:lnTo>
                  <a:lnTo>
                    <a:pt x="2337" y="580"/>
                  </a:lnTo>
                  <a:lnTo>
                    <a:pt x="2360" y="560"/>
                  </a:lnTo>
                  <a:lnTo>
                    <a:pt x="2381" y="560"/>
                  </a:lnTo>
                  <a:lnTo>
                    <a:pt x="2402" y="540"/>
                  </a:lnTo>
                  <a:lnTo>
                    <a:pt x="2421" y="540"/>
                  </a:lnTo>
                  <a:lnTo>
                    <a:pt x="2421" y="182"/>
                  </a:lnTo>
                  <a:lnTo>
                    <a:pt x="2416" y="180"/>
                  </a:lnTo>
                  <a:lnTo>
                    <a:pt x="2389" y="160"/>
                  </a:lnTo>
                  <a:lnTo>
                    <a:pt x="2389" y="340"/>
                  </a:lnTo>
                  <a:lnTo>
                    <a:pt x="2389" y="360"/>
                  </a:lnTo>
                  <a:lnTo>
                    <a:pt x="2388" y="360"/>
                  </a:lnTo>
                  <a:lnTo>
                    <a:pt x="2384" y="380"/>
                  </a:lnTo>
                  <a:lnTo>
                    <a:pt x="2377" y="400"/>
                  </a:lnTo>
                  <a:lnTo>
                    <a:pt x="2367" y="400"/>
                  </a:lnTo>
                  <a:lnTo>
                    <a:pt x="2353" y="420"/>
                  </a:lnTo>
                  <a:lnTo>
                    <a:pt x="2313" y="460"/>
                  </a:lnTo>
                  <a:lnTo>
                    <a:pt x="2261" y="480"/>
                  </a:lnTo>
                  <a:lnTo>
                    <a:pt x="2196" y="520"/>
                  </a:lnTo>
                  <a:lnTo>
                    <a:pt x="2120" y="540"/>
                  </a:lnTo>
                  <a:lnTo>
                    <a:pt x="2053" y="560"/>
                  </a:lnTo>
                  <a:lnTo>
                    <a:pt x="1981" y="560"/>
                  </a:lnTo>
                  <a:lnTo>
                    <a:pt x="1905" y="580"/>
                  </a:lnTo>
                  <a:lnTo>
                    <a:pt x="1826" y="600"/>
                  </a:lnTo>
                  <a:lnTo>
                    <a:pt x="1658" y="600"/>
                  </a:lnTo>
                  <a:lnTo>
                    <a:pt x="1570" y="620"/>
                  </a:lnTo>
                  <a:lnTo>
                    <a:pt x="1391" y="620"/>
                  </a:lnTo>
                  <a:lnTo>
                    <a:pt x="1303" y="600"/>
                  </a:lnTo>
                  <a:lnTo>
                    <a:pt x="1135" y="600"/>
                  </a:lnTo>
                  <a:lnTo>
                    <a:pt x="1055" y="580"/>
                  </a:lnTo>
                  <a:lnTo>
                    <a:pt x="980" y="560"/>
                  </a:lnTo>
                  <a:lnTo>
                    <a:pt x="908" y="560"/>
                  </a:lnTo>
                  <a:lnTo>
                    <a:pt x="841" y="540"/>
                  </a:lnTo>
                  <a:lnTo>
                    <a:pt x="765" y="520"/>
                  </a:lnTo>
                  <a:lnTo>
                    <a:pt x="700" y="480"/>
                  </a:lnTo>
                  <a:lnTo>
                    <a:pt x="647" y="460"/>
                  </a:lnTo>
                  <a:lnTo>
                    <a:pt x="608" y="420"/>
                  </a:lnTo>
                  <a:lnTo>
                    <a:pt x="594" y="400"/>
                  </a:lnTo>
                  <a:lnTo>
                    <a:pt x="583" y="400"/>
                  </a:lnTo>
                  <a:lnTo>
                    <a:pt x="576" y="380"/>
                  </a:lnTo>
                  <a:lnTo>
                    <a:pt x="573" y="360"/>
                  </a:lnTo>
                  <a:lnTo>
                    <a:pt x="572" y="360"/>
                  </a:lnTo>
                  <a:lnTo>
                    <a:pt x="572" y="340"/>
                  </a:lnTo>
                  <a:lnTo>
                    <a:pt x="574" y="340"/>
                  </a:lnTo>
                  <a:lnTo>
                    <a:pt x="577" y="320"/>
                  </a:lnTo>
                  <a:lnTo>
                    <a:pt x="582" y="300"/>
                  </a:lnTo>
                  <a:lnTo>
                    <a:pt x="594" y="300"/>
                  </a:lnTo>
                  <a:lnTo>
                    <a:pt x="598" y="280"/>
                  </a:lnTo>
                  <a:lnTo>
                    <a:pt x="614" y="280"/>
                  </a:lnTo>
                  <a:lnTo>
                    <a:pt x="618" y="260"/>
                  </a:lnTo>
                  <a:lnTo>
                    <a:pt x="642" y="260"/>
                  </a:lnTo>
                  <a:lnTo>
                    <a:pt x="674" y="240"/>
                  </a:lnTo>
                  <a:lnTo>
                    <a:pt x="678" y="220"/>
                  </a:lnTo>
                  <a:lnTo>
                    <a:pt x="686" y="220"/>
                  </a:lnTo>
                  <a:lnTo>
                    <a:pt x="739" y="200"/>
                  </a:lnTo>
                  <a:lnTo>
                    <a:pt x="759" y="200"/>
                  </a:lnTo>
                  <a:lnTo>
                    <a:pt x="768" y="180"/>
                  </a:lnTo>
                  <a:lnTo>
                    <a:pt x="805" y="180"/>
                  </a:lnTo>
                  <a:lnTo>
                    <a:pt x="880" y="160"/>
                  </a:lnTo>
                  <a:lnTo>
                    <a:pt x="962" y="140"/>
                  </a:lnTo>
                  <a:lnTo>
                    <a:pt x="1051" y="120"/>
                  </a:lnTo>
                  <a:lnTo>
                    <a:pt x="1147" y="100"/>
                  </a:lnTo>
                  <a:lnTo>
                    <a:pt x="1270" y="100"/>
                  </a:lnTo>
                  <a:lnTo>
                    <a:pt x="1457" y="80"/>
                  </a:lnTo>
                  <a:lnTo>
                    <a:pt x="1503" y="80"/>
                  </a:lnTo>
                  <a:lnTo>
                    <a:pt x="1640" y="100"/>
                  </a:lnTo>
                  <a:lnTo>
                    <a:pt x="1837" y="100"/>
                  </a:lnTo>
                  <a:lnTo>
                    <a:pt x="1857" y="120"/>
                  </a:lnTo>
                  <a:lnTo>
                    <a:pt x="1876" y="120"/>
                  </a:lnTo>
                  <a:lnTo>
                    <a:pt x="1981" y="140"/>
                  </a:lnTo>
                  <a:lnTo>
                    <a:pt x="2075" y="160"/>
                  </a:lnTo>
                  <a:lnTo>
                    <a:pt x="2159" y="180"/>
                  </a:lnTo>
                  <a:lnTo>
                    <a:pt x="2231" y="200"/>
                  </a:lnTo>
                  <a:lnTo>
                    <a:pt x="2291" y="240"/>
                  </a:lnTo>
                  <a:lnTo>
                    <a:pt x="2337" y="260"/>
                  </a:lnTo>
                  <a:lnTo>
                    <a:pt x="2369" y="300"/>
                  </a:lnTo>
                  <a:lnTo>
                    <a:pt x="2386" y="340"/>
                  </a:lnTo>
                  <a:lnTo>
                    <a:pt x="2389" y="340"/>
                  </a:lnTo>
                  <a:lnTo>
                    <a:pt x="2389" y="160"/>
                  </a:lnTo>
                  <a:lnTo>
                    <a:pt x="2360" y="140"/>
                  </a:lnTo>
                  <a:lnTo>
                    <a:pt x="2297" y="120"/>
                  </a:lnTo>
                  <a:lnTo>
                    <a:pt x="2227" y="100"/>
                  </a:lnTo>
                  <a:lnTo>
                    <a:pt x="2151" y="80"/>
                  </a:lnTo>
                  <a:lnTo>
                    <a:pt x="2068" y="60"/>
                  </a:lnTo>
                  <a:lnTo>
                    <a:pt x="1981" y="40"/>
                  </a:lnTo>
                  <a:lnTo>
                    <a:pt x="1888" y="20"/>
                  </a:lnTo>
                  <a:lnTo>
                    <a:pt x="1792" y="20"/>
                  </a:lnTo>
                  <a:lnTo>
                    <a:pt x="1691" y="0"/>
                  </a:lnTo>
                  <a:lnTo>
                    <a:pt x="1272" y="0"/>
                  </a:lnTo>
                  <a:lnTo>
                    <a:pt x="1172" y="20"/>
                  </a:lnTo>
                  <a:lnTo>
                    <a:pt x="1076" y="20"/>
                  </a:lnTo>
                  <a:lnTo>
                    <a:pt x="985" y="40"/>
                  </a:lnTo>
                  <a:lnTo>
                    <a:pt x="897" y="60"/>
                  </a:lnTo>
                  <a:lnTo>
                    <a:pt x="815" y="80"/>
                  </a:lnTo>
                  <a:lnTo>
                    <a:pt x="739" y="100"/>
                  </a:lnTo>
                  <a:lnTo>
                    <a:pt x="669" y="120"/>
                  </a:lnTo>
                  <a:lnTo>
                    <a:pt x="606" y="140"/>
                  </a:lnTo>
                  <a:lnTo>
                    <a:pt x="550" y="160"/>
                  </a:lnTo>
                  <a:lnTo>
                    <a:pt x="501" y="200"/>
                  </a:lnTo>
                  <a:lnTo>
                    <a:pt x="461" y="220"/>
                  </a:lnTo>
                  <a:lnTo>
                    <a:pt x="430" y="260"/>
                  </a:lnTo>
                  <a:lnTo>
                    <a:pt x="407" y="300"/>
                  </a:lnTo>
                  <a:lnTo>
                    <a:pt x="395" y="320"/>
                  </a:lnTo>
                  <a:lnTo>
                    <a:pt x="393" y="340"/>
                  </a:lnTo>
                  <a:lnTo>
                    <a:pt x="392" y="340"/>
                  </a:lnTo>
                  <a:lnTo>
                    <a:pt x="392" y="360"/>
                  </a:lnTo>
                  <a:lnTo>
                    <a:pt x="394" y="380"/>
                  </a:lnTo>
                  <a:lnTo>
                    <a:pt x="396" y="420"/>
                  </a:lnTo>
                  <a:lnTo>
                    <a:pt x="399" y="460"/>
                  </a:lnTo>
                  <a:lnTo>
                    <a:pt x="403" y="500"/>
                  </a:lnTo>
                  <a:lnTo>
                    <a:pt x="408" y="560"/>
                  </a:lnTo>
                  <a:lnTo>
                    <a:pt x="414" y="620"/>
                  </a:lnTo>
                  <a:lnTo>
                    <a:pt x="421" y="680"/>
                  </a:lnTo>
                  <a:lnTo>
                    <a:pt x="429" y="760"/>
                  </a:lnTo>
                  <a:lnTo>
                    <a:pt x="438" y="840"/>
                  </a:lnTo>
                  <a:lnTo>
                    <a:pt x="448" y="920"/>
                  </a:lnTo>
                  <a:lnTo>
                    <a:pt x="460" y="1020"/>
                  </a:lnTo>
                  <a:lnTo>
                    <a:pt x="472" y="1100"/>
                  </a:lnTo>
                  <a:lnTo>
                    <a:pt x="487" y="1200"/>
                  </a:lnTo>
                  <a:lnTo>
                    <a:pt x="502" y="1300"/>
                  </a:lnTo>
                  <a:lnTo>
                    <a:pt x="519" y="1400"/>
                  </a:lnTo>
                  <a:lnTo>
                    <a:pt x="537" y="1500"/>
                  </a:lnTo>
                  <a:lnTo>
                    <a:pt x="557" y="1600"/>
                  </a:lnTo>
                  <a:lnTo>
                    <a:pt x="578" y="1700"/>
                  </a:lnTo>
                  <a:lnTo>
                    <a:pt x="601" y="1780"/>
                  </a:lnTo>
                  <a:lnTo>
                    <a:pt x="626" y="1880"/>
                  </a:lnTo>
                  <a:lnTo>
                    <a:pt x="652" y="1980"/>
                  </a:lnTo>
                  <a:lnTo>
                    <a:pt x="680" y="2080"/>
                  </a:lnTo>
                  <a:lnTo>
                    <a:pt x="710" y="2160"/>
                  </a:lnTo>
                  <a:lnTo>
                    <a:pt x="741" y="2240"/>
                  </a:lnTo>
                  <a:lnTo>
                    <a:pt x="775" y="2320"/>
                  </a:lnTo>
                  <a:lnTo>
                    <a:pt x="803" y="2380"/>
                  </a:lnTo>
                  <a:lnTo>
                    <a:pt x="837" y="2420"/>
                  </a:lnTo>
                  <a:lnTo>
                    <a:pt x="878" y="2460"/>
                  </a:lnTo>
                  <a:lnTo>
                    <a:pt x="926" y="2500"/>
                  </a:lnTo>
                  <a:lnTo>
                    <a:pt x="981" y="2520"/>
                  </a:lnTo>
                  <a:lnTo>
                    <a:pt x="1044" y="2560"/>
                  </a:lnTo>
                  <a:lnTo>
                    <a:pt x="1115" y="2580"/>
                  </a:lnTo>
                  <a:lnTo>
                    <a:pt x="1194" y="2580"/>
                  </a:lnTo>
                  <a:lnTo>
                    <a:pt x="1281" y="2600"/>
                  </a:lnTo>
                  <a:lnTo>
                    <a:pt x="1680" y="2600"/>
                  </a:lnTo>
                  <a:lnTo>
                    <a:pt x="1767" y="2580"/>
                  </a:lnTo>
                  <a:lnTo>
                    <a:pt x="1846" y="2580"/>
                  </a:lnTo>
                  <a:lnTo>
                    <a:pt x="1916" y="2560"/>
                  </a:lnTo>
                  <a:lnTo>
                    <a:pt x="1979" y="2520"/>
                  </a:lnTo>
                  <a:lnTo>
                    <a:pt x="2035" y="2500"/>
                  </a:lnTo>
                  <a:lnTo>
                    <a:pt x="2059" y="2480"/>
                  </a:lnTo>
                  <a:lnTo>
                    <a:pt x="2083" y="2460"/>
                  </a:lnTo>
                  <a:lnTo>
                    <a:pt x="2124" y="2420"/>
                  </a:lnTo>
                  <a:lnTo>
                    <a:pt x="2158" y="2380"/>
                  </a:lnTo>
                  <a:lnTo>
                    <a:pt x="2186" y="2320"/>
                  </a:lnTo>
                  <a:lnTo>
                    <a:pt x="2219" y="2240"/>
                  </a:lnTo>
                  <a:lnTo>
                    <a:pt x="2251" y="2160"/>
                  </a:lnTo>
                  <a:lnTo>
                    <a:pt x="2281" y="2080"/>
                  </a:lnTo>
                  <a:lnTo>
                    <a:pt x="2309" y="1980"/>
                  </a:lnTo>
                  <a:lnTo>
                    <a:pt x="2335" y="1880"/>
                  </a:lnTo>
                  <a:lnTo>
                    <a:pt x="2360" y="1780"/>
                  </a:lnTo>
                  <a:lnTo>
                    <a:pt x="2383" y="1700"/>
                  </a:lnTo>
                  <a:lnTo>
                    <a:pt x="2404" y="1600"/>
                  </a:lnTo>
                  <a:lnTo>
                    <a:pt x="2424" y="1500"/>
                  </a:lnTo>
                  <a:lnTo>
                    <a:pt x="2442" y="1400"/>
                  </a:lnTo>
                  <a:lnTo>
                    <a:pt x="2459" y="1300"/>
                  </a:lnTo>
                  <a:lnTo>
                    <a:pt x="2474" y="1200"/>
                  </a:lnTo>
                  <a:lnTo>
                    <a:pt x="2488" y="1100"/>
                  </a:lnTo>
                  <a:lnTo>
                    <a:pt x="2501" y="1020"/>
                  </a:lnTo>
                  <a:lnTo>
                    <a:pt x="2513" y="920"/>
                  </a:lnTo>
                  <a:lnTo>
                    <a:pt x="2523" y="840"/>
                  </a:lnTo>
                  <a:lnTo>
                    <a:pt x="2532" y="760"/>
                  </a:lnTo>
                  <a:lnTo>
                    <a:pt x="2540" y="680"/>
                  </a:lnTo>
                  <a:lnTo>
                    <a:pt x="2547" y="620"/>
                  </a:lnTo>
                  <a:lnTo>
                    <a:pt x="2553" y="560"/>
                  </a:lnTo>
                  <a:lnTo>
                    <a:pt x="2554" y="540"/>
                  </a:lnTo>
                  <a:lnTo>
                    <a:pt x="2558" y="500"/>
                  </a:lnTo>
                  <a:lnTo>
                    <a:pt x="2562" y="460"/>
                  </a:lnTo>
                  <a:lnTo>
                    <a:pt x="2565" y="420"/>
                  </a:lnTo>
                  <a:lnTo>
                    <a:pt x="2567" y="380"/>
                  </a:lnTo>
                  <a:lnTo>
                    <a:pt x="2568" y="360"/>
                  </a:lnTo>
                  <a:lnTo>
                    <a:pt x="2569" y="3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r-CH"/>
            </a:p>
          </p:txBody>
        </p:sp>
      </p:grpSp>
      <p:pic>
        <p:nvPicPr>
          <p:cNvPr id="13" name="Espace réservé pour une image  7"/>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tretch>
            <a:fillRect/>
          </a:stretch>
        </p:blipFill>
        <p:spPr>
          <a:xfrm>
            <a:off x="3153661" y="271298"/>
            <a:ext cx="2481181" cy="2974896"/>
          </a:xfrm>
        </p:spPr>
      </p:pic>
    </p:spTree>
    <p:extLst>
      <p:ext uri="{BB962C8B-B14F-4D97-AF65-F5344CB8AC3E}">
        <p14:creationId xmlns:p14="http://schemas.microsoft.com/office/powerpoint/2010/main" val="3126967973"/>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p:cNvSpPr>
            <a:spLocks noGrp="1"/>
          </p:cNvSpPr>
          <p:nvPr>
            <p:ph type="title"/>
          </p:nvPr>
        </p:nvSpPr>
        <p:spPr>
          <a:xfrm>
            <a:off x="3973321" y="246888"/>
            <a:ext cx="4688333" cy="1337310"/>
          </a:xfrm>
        </p:spPr>
        <p:txBody>
          <a:bodyPr vert="horz" lIns="91440" tIns="45720" rIns="91440" bIns="45720" rtlCol="0" anchor="b">
            <a:normAutofit/>
          </a:bodyPr>
          <a:lstStyle/>
          <a:p>
            <a:pPr defTabSz="914400"/>
            <a:r>
              <a:rPr lang="en-US" sz="4100">
                <a:solidFill>
                  <a:schemeClr val="tx1"/>
                </a:solidFill>
                <a:latin typeface="+mj-lt"/>
                <a:ea typeface="+mj-ea"/>
              </a:rPr>
              <a:t>MERCI !</a:t>
            </a:r>
          </a:p>
        </p:txBody>
      </p:sp>
      <p:pic>
        <p:nvPicPr>
          <p:cNvPr id="5" name="Image 4" descr="Une image contenant arbre, personne&#10;&#10;Description générée automatiquement">
            <a:extLst>
              <a:ext uri="{FF2B5EF4-FFF2-40B4-BE49-F238E27FC236}">
                <a16:creationId xmlns:a16="http://schemas.microsoft.com/office/drawing/2014/main" id="{65E560CD-31CB-9F8F-C8CF-97FFA5AC9A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1781210"/>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 name="connsiteX0" fmla="*/ 0 w 3182692"/>
              <a:gd name="connsiteY0" fmla="*/ 0 h 13716"/>
              <a:gd name="connsiteX1" fmla="*/ 572885 w 3182692"/>
              <a:gd name="connsiteY1" fmla="*/ 0 h 13716"/>
              <a:gd name="connsiteX2" fmla="*/ 1113942 w 3182692"/>
              <a:gd name="connsiteY2" fmla="*/ 0 h 13716"/>
              <a:gd name="connsiteX3" fmla="*/ 1686827 w 3182692"/>
              <a:gd name="connsiteY3" fmla="*/ 0 h 13716"/>
              <a:gd name="connsiteX4" fmla="*/ 2323365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04711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25870" y="33585"/>
                  <a:pt x="418138" y="17639"/>
                  <a:pt x="636538" y="0"/>
                </a:cubicBezTo>
                <a:cubicBezTo>
                  <a:pt x="865372" y="-3887"/>
                  <a:pt x="1010746" y="-18166"/>
                  <a:pt x="1273077" y="0"/>
                </a:cubicBezTo>
                <a:cubicBezTo>
                  <a:pt x="1527846" y="-24408"/>
                  <a:pt x="1703704" y="-36055"/>
                  <a:pt x="1909615" y="0"/>
                </a:cubicBezTo>
                <a:cubicBezTo>
                  <a:pt x="2119487" y="1667"/>
                  <a:pt x="2200543" y="-19343"/>
                  <a:pt x="2482500" y="0"/>
                </a:cubicBezTo>
                <a:cubicBezTo>
                  <a:pt x="2736775" y="57438"/>
                  <a:pt x="2997998" y="-48885"/>
                  <a:pt x="3182692" y="0"/>
                </a:cubicBezTo>
                <a:cubicBezTo>
                  <a:pt x="3182670" y="4238"/>
                  <a:pt x="3183054" y="9645"/>
                  <a:pt x="3182692" y="13716"/>
                </a:cubicBezTo>
                <a:cubicBezTo>
                  <a:pt x="2944477" y="11253"/>
                  <a:pt x="2868931" y="7798"/>
                  <a:pt x="2609807" y="13716"/>
                </a:cubicBezTo>
                <a:cubicBezTo>
                  <a:pt x="2341556" y="1621"/>
                  <a:pt x="2324113" y="18134"/>
                  <a:pt x="2068750" y="13716"/>
                </a:cubicBezTo>
                <a:cubicBezTo>
                  <a:pt x="1817163" y="3280"/>
                  <a:pt x="1716254" y="21407"/>
                  <a:pt x="1432211" y="13716"/>
                </a:cubicBezTo>
                <a:cubicBezTo>
                  <a:pt x="1164747" y="-32709"/>
                  <a:pt x="993140" y="23003"/>
                  <a:pt x="859327" y="13716"/>
                </a:cubicBezTo>
                <a:cubicBezTo>
                  <a:pt x="750703" y="-29546"/>
                  <a:pt x="236193" y="34159"/>
                  <a:pt x="0" y="13716"/>
                </a:cubicBezTo>
                <a:cubicBezTo>
                  <a:pt x="-950" y="8514"/>
                  <a:pt x="-119" y="3449"/>
                  <a:pt x="0" y="0"/>
                </a:cubicBezTo>
                <a:close/>
              </a:path>
              <a:path w="3182692" h="13716" stroke="0" extrusionOk="0">
                <a:moveTo>
                  <a:pt x="0" y="0"/>
                </a:moveTo>
                <a:cubicBezTo>
                  <a:pt x="224421" y="-39331"/>
                  <a:pt x="418777" y="11439"/>
                  <a:pt x="572885" y="0"/>
                </a:cubicBezTo>
                <a:cubicBezTo>
                  <a:pt x="750333" y="-6388"/>
                  <a:pt x="940592" y="15806"/>
                  <a:pt x="1113942" y="0"/>
                </a:cubicBezTo>
                <a:cubicBezTo>
                  <a:pt x="1322785" y="-1777"/>
                  <a:pt x="1505363" y="28230"/>
                  <a:pt x="1686827" y="0"/>
                </a:cubicBezTo>
                <a:cubicBezTo>
                  <a:pt x="1853304" y="1595"/>
                  <a:pt x="2194652" y="-1232"/>
                  <a:pt x="2323365" y="0"/>
                </a:cubicBezTo>
                <a:cubicBezTo>
                  <a:pt x="2488732" y="36406"/>
                  <a:pt x="2902093" y="-40336"/>
                  <a:pt x="3182692" y="0"/>
                </a:cubicBezTo>
                <a:cubicBezTo>
                  <a:pt x="3181911" y="5403"/>
                  <a:pt x="3181851" y="9705"/>
                  <a:pt x="3182692" y="13716"/>
                </a:cubicBezTo>
                <a:cubicBezTo>
                  <a:pt x="3012563" y="-42392"/>
                  <a:pt x="2765409" y="31046"/>
                  <a:pt x="2546154" y="13716"/>
                </a:cubicBezTo>
                <a:cubicBezTo>
                  <a:pt x="2333381" y="9342"/>
                  <a:pt x="2154438" y="5266"/>
                  <a:pt x="1845961" y="13716"/>
                </a:cubicBezTo>
                <a:cubicBezTo>
                  <a:pt x="1531509" y="29240"/>
                  <a:pt x="1456631" y="-11178"/>
                  <a:pt x="1304904" y="13716"/>
                </a:cubicBezTo>
                <a:cubicBezTo>
                  <a:pt x="1168344" y="31779"/>
                  <a:pt x="928499" y="10475"/>
                  <a:pt x="604711" y="13716"/>
                </a:cubicBezTo>
                <a:cubicBezTo>
                  <a:pt x="285438" y="33435"/>
                  <a:pt x="116029" y="-26776"/>
                  <a:pt x="0" y="13716"/>
                </a:cubicBezTo>
                <a:cubicBezTo>
                  <a:pt x="242" y="7496"/>
                  <a:pt x="776" y="5947"/>
                  <a:pt x="0" y="0"/>
                </a:cubicBezTo>
                <a:close/>
              </a:path>
              <a:path w="3182692" h="13716" fill="none" stroke="0" extrusionOk="0">
                <a:moveTo>
                  <a:pt x="0" y="0"/>
                </a:moveTo>
                <a:cubicBezTo>
                  <a:pt x="245832" y="29445"/>
                  <a:pt x="388924" y="-28919"/>
                  <a:pt x="636538" y="0"/>
                </a:cubicBezTo>
                <a:cubicBezTo>
                  <a:pt x="854919" y="4634"/>
                  <a:pt x="991654" y="8864"/>
                  <a:pt x="1273077" y="0"/>
                </a:cubicBezTo>
                <a:cubicBezTo>
                  <a:pt x="1566644" y="-14667"/>
                  <a:pt x="1666526" y="3717"/>
                  <a:pt x="1909615" y="0"/>
                </a:cubicBezTo>
                <a:cubicBezTo>
                  <a:pt x="2138795" y="27220"/>
                  <a:pt x="2225506" y="-13892"/>
                  <a:pt x="2482500" y="0"/>
                </a:cubicBezTo>
                <a:cubicBezTo>
                  <a:pt x="2775583" y="32183"/>
                  <a:pt x="3003218" y="-43687"/>
                  <a:pt x="3182692" y="0"/>
                </a:cubicBezTo>
                <a:cubicBezTo>
                  <a:pt x="3182796" y="3768"/>
                  <a:pt x="3182802" y="10153"/>
                  <a:pt x="3182692" y="13716"/>
                </a:cubicBezTo>
                <a:cubicBezTo>
                  <a:pt x="2959845" y="21002"/>
                  <a:pt x="2868929" y="20408"/>
                  <a:pt x="2609807" y="13716"/>
                </a:cubicBezTo>
                <a:cubicBezTo>
                  <a:pt x="2341405" y="1420"/>
                  <a:pt x="2328488" y="15864"/>
                  <a:pt x="2068750" y="13716"/>
                </a:cubicBezTo>
                <a:cubicBezTo>
                  <a:pt x="1816113" y="-2177"/>
                  <a:pt x="1699345" y="32283"/>
                  <a:pt x="1432211" y="13716"/>
                </a:cubicBezTo>
                <a:cubicBezTo>
                  <a:pt x="1148381" y="-32756"/>
                  <a:pt x="987622" y="-2169"/>
                  <a:pt x="859327" y="13716"/>
                </a:cubicBezTo>
                <a:cubicBezTo>
                  <a:pt x="743387" y="32850"/>
                  <a:pt x="194182" y="14217"/>
                  <a:pt x="0" y="13716"/>
                </a:cubicBezTo>
                <a:cubicBezTo>
                  <a:pt x="84" y="8233"/>
                  <a:pt x="-347" y="318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Espace réservé du contenu 1"/>
          <p:cNvSpPr>
            <a:spLocks noGrp="1"/>
          </p:cNvSpPr>
          <p:nvPr>
            <p:ph idx="1"/>
          </p:nvPr>
        </p:nvSpPr>
        <p:spPr>
          <a:xfrm>
            <a:off x="3973321" y="2029968"/>
            <a:ext cx="4688333" cy="2612898"/>
          </a:xfrm>
        </p:spPr>
        <p:txBody>
          <a:bodyPr vert="horz" lIns="91440" tIns="45720" rIns="91440" bIns="45720" rtlCol="0">
            <a:normAutofit/>
          </a:bodyPr>
          <a:lstStyle/>
          <a:p>
            <a:pPr marL="4763" indent="-228600" defTabSz="914400">
              <a:buFont typeface="Arial" panose="020B0604020202020204" pitchFamily="34" charset="0"/>
              <a:buChar char="•"/>
              <a:defRPr/>
            </a:pPr>
            <a:endParaRPr lang="en-US" sz="1700" kern="1200">
              <a:latin typeface="+mn-lt"/>
              <a:ea typeface="+mn-ea"/>
            </a:endParaRPr>
          </a:p>
          <a:p>
            <a:pPr marL="0" indent="0" defTabSz="914400">
              <a:buNone/>
              <a:defRPr/>
            </a:pPr>
            <a:r>
              <a:rPr lang="en-US" sz="2400" kern="1200">
                <a:latin typeface="+mn-lt"/>
                <a:ea typeface="+mn-ea"/>
              </a:rPr>
              <a:t>En 2024, les </a:t>
            </a:r>
            <a:r>
              <a:rPr lang="en-US" sz="2400" kern="1200" err="1">
                <a:latin typeface="+mn-lt"/>
                <a:ea typeface="+mn-ea"/>
              </a:rPr>
              <a:t>groupes</a:t>
            </a:r>
            <a:r>
              <a:rPr lang="en-US" sz="2400" kern="1200">
                <a:latin typeface="+mn-lt"/>
                <a:ea typeface="+mn-ea"/>
              </a:rPr>
              <a:t> de </a:t>
            </a:r>
            <a:r>
              <a:rPr lang="en-US" sz="2400" kern="1200" err="1">
                <a:latin typeface="+mn-lt"/>
                <a:ea typeface="+mn-ea"/>
              </a:rPr>
              <a:t>jeûne</a:t>
            </a:r>
            <a:r>
              <a:rPr lang="en-US" sz="2400" kern="1200">
                <a:latin typeface="+mn-lt"/>
                <a:ea typeface="+mn-ea"/>
              </a:rPr>
              <a:t> de Suisse </a:t>
            </a:r>
            <a:r>
              <a:rPr lang="en-US" sz="2400" kern="1200" err="1">
                <a:latin typeface="+mn-lt"/>
                <a:ea typeface="+mn-ea"/>
              </a:rPr>
              <a:t>romande</a:t>
            </a:r>
            <a:r>
              <a:rPr lang="en-US" sz="2400" kern="1200">
                <a:latin typeface="+mn-lt"/>
                <a:ea typeface="+mn-ea"/>
              </a:rPr>
              <a:t> </a:t>
            </a:r>
            <a:r>
              <a:rPr lang="en-US" sz="2400" kern="1200" err="1">
                <a:latin typeface="+mn-lt"/>
                <a:ea typeface="+mn-ea"/>
              </a:rPr>
              <a:t>ont</a:t>
            </a:r>
            <a:r>
              <a:rPr lang="en-US" sz="2400" kern="1200">
                <a:latin typeface="+mn-lt"/>
                <a:ea typeface="+mn-ea"/>
              </a:rPr>
              <a:t> </a:t>
            </a:r>
            <a:r>
              <a:rPr lang="en-US" sz="2400" kern="1200" err="1">
                <a:latin typeface="+mn-lt"/>
                <a:ea typeface="+mn-ea"/>
              </a:rPr>
              <a:t>donné</a:t>
            </a:r>
            <a:r>
              <a:rPr lang="en-US" sz="2400" kern="1200">
                <a:latin typeface="+mn-lt"/>
                <a:ea typeface="+mn-ea"/>
              </a:rPr>
              <a:t> </a:t>
            </a:r>
            <a:r>
              <a:rPr lang="en-US" sz="2400" b="1" kern="1200" err="1">
                <a:latin typeface="+mn-lt"/>
                <a:ea typeface="+mn-ea"/>
              </a:rPr>
              <a:t>près</a:t>
            </a:r>
            <a:r>
              <a:rPr lang="en-US" sz="2400" b="1" kern="1200">
                <a:latin typeface="+mn-lt"/>
                <a:ea typeface="+mn-ea"/>
              </a:rPr>
              <a:t> de 29’000 francs </a:t>
            </a:r>
            <a:r>
              <a:rPr lang="en-US" sz="2400" kern="1200">
                <a:latin typeface="+mn-lt"/>
                <a:ea typeface="+mn-ea"/>
              </a:rPr>
              <a:t>pour </a:t>
            </a:r>
            <a:r>
              <a:rPr lang="en-US" sz="2400" kern="1200" err="1">
                <a:latin typeface="+mn-lt"/>
                <a:ea typeface="+mn-ea"/>
              </a:rPr>
              <a:t>soutenir</a:t>
            </a:r>
            <a:r>
              <a:rPr lang="en-US" sz="2400" kern="1200">
                <a:latin typeface="+mn-lt"/>
                <a:ea typeface="+mn-ea"/>
              </a:rPr>
              <a:t> </a:t>
            </a:r>
            <a:r>
              <a:rPr lang="en-US" sz="2400" kern="1200" err="1">
                <a:latin typeface="+mn-lt"/>
                <a:ea typeface="+mn-ea"/>
              </a:rPr>
              <a:t>ces</a:t>
            </a:r>
            <a:r>
              <a:rPr lang="en-US" sz="2400" kern="1200">
                <a:latin typeface="+mn-lt"/>
                <a:ea typeface="+mn-ea"/>
              </a:rPr>
              <a:t> </a:t>
            </a:r>
            <a:r>
              <a:rPr lang="en-US" sz="2400" kern="1200" err="1">
                <a:latin typeface="+mn-lt"/>
                <a:ea typeface="+mn-ea"/>
              </a:rPr>
              <a:t>projets</a:t>
            </a:r>
            <a:r>
              <a:rPr lang="en-US" sz="2400" kern="1200">
                <a:latin typeface="+mn-lt"/>
                <a:ea typeface="+mn-ea"/>
              </a:rPr>
              <a:t>.</a:t>
            </a:r>
          </a:p>
          <a:p>
            <a:pPr marL="0" indent="0" defTabSz="914400">
              <a:buNone/>
              <a:defRPr/>
            </a:pPr>
            <a:r>
              <a:rPr lang="en-US" sz="2400" kern="1200">
                <a:latin typeface="+mn-lt"/>
                <a:ea typeface="+mn-ea"/>
              </a:rPr>
              <a:t>MERCI !</a:t>
            </a:r>
          </a:p>
          <a:p>
            <a:pPr indent="-228600" defTabSz="914400">
              <a:buFont typeface="Arial" panose="020B0604020202020204" pitchFamily="34" charset="0"/>
              <a:buChar char="•"/>
            </a:pPr>
            <a:endParaRPr lang="en-US" sz="1700" kern="1200">
              <a:latin typeface="+mn-lt"/>
              <a:ea typeface="+mn-ea"/>
            </a:endParaRPr>
          </a:p>
        </p:txBody>
      </p:sp>
    </p:spTree>
    <p:extLst>
      <p:ext uri="{BB962C8B-B14F-4D97-AF65-F5344CB8AC3E}">
        <p14:creationId xmlns:p14="http://schemas.microsoft.com/office/powerpoint/2010/main" val="62686764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p:cNvSpPr>
            <a:spLocks noGrp="1"/>
          </p:cNvSpPr>
          <p:nvPr>
            <p:ph type="title"/>
          </p:nvPr>
        </p:nvSpPr>
        <p:spPr>
          <a:xfrm>
            <a:off x="1737669" y="246169"/>
            <a:ext cx="5219581" cy="1138408"/>
          </a:xfrm>
        </p:spPr>
        <p:txBody>
          <a:bodyPr vert="horz" lIns="91440" tIns="45720" rIns="91440" bIns="45720" rtlCol="0" anchor="t">
            <a:normAutofit/>
          </a:bodyPr>
          <a:lstStyle/>
          <a:p>
            <a:pPr defTabSz="914400"/>
            <a:r>
              <a:rPr lang="en-US" sz="2400" b="1" err="1">
                <a:solidFill>
                  <a:srgbClr val="C00000"/>
                </a:solidFill>
                <a:latin typeface="+mj-lt"/>
                <a:ea typeface="+mj-ea"/>
              </a:rPr>
              <a:t>Projets</a:t>
            </a:r>
            <a:r>
              <a:rPr lang="en-US" sz="2400" b="1">
                <a:solidFill>
                  <a:srgbClr val="C00000"/>
                </a:solidFill>
                <a:latin typeface="+mj-lt"/>
                <a:ea typeface="+mj-ea"/>
              </a:rPr>
              <a:t> 2025 : </a:t>
            </a:r>
            <a:r>
              <a:rPr lang="en-US" sz="2400" b="1" i="1">
                <a:solidFill>
                  <a:srgbClr val="C00000"/>
                </a:solidFill>
                <a:latin typeface="+mj-lt"/>
                <a:ea typeface="+mj-ea"/>
              </a:rPr>
              <a:t>RDC et Honduras</a:t>
            </a:r>
          </a:p>
        </p:txBody>
      </p:sp>
      <p:cxnSp>
        <p:nvCxnSpPr>
          <p:cNvPr id="50" name="Straight Connector 45">
            <a:extLst>
              <a:ext uri="{FF2B5EF4-FFF2-40B4-BE49-F238E27FC236}">
                <a16:creationId xmlns:a16="http://schemas.microsoft.com/office/drawing/2014/main" id="{192712F8-36FA-35DF-0CE8-4098D93322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48855" y="653359"/>
            <a:ext cx="552704"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E9C77EA3-B854-1867-D179-9564BB14DD5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8803" y="1036097"/>
            <a:ext cx="2520130" cy="3496952"/>
          </a:xfrm>
          <a:prstGeom prst="rect">
            <a:avLst/>
          </a:prstGeom>
        </p:spPr>
      </p:pic>
      <p:pic>
        <p:nvPicPr>
          <p:cNvPr id="5" name="Image 4">
            <a:extLst>
              <a:ext uri="{FF2B5EF4-FFF2-40B4-BE49-F238E27FC236}">
                <a16:creationId xmlns:a16="http://schemas.microsoft.com/office/drawing/2014/main" id="{5F9778BA-B043-428F-1071-064179D67EC8}"/>
              </a:ext>
            </a:extLst>
          </p:cNvPr>
          <p:cNvPicPr>
            <a:picLocks noChangeAspect="1"/>
          </p:cNvPicPr>
          <p:nvPr/>
        </p:nvPicPr>
        <p:blipFill>
          <a:blip r:embed="rId4"/>
          <a:srcRect l="25055" t="25023" r="15941" b="23833"/>
          <a:stretch/>
        </p:blipFill>
        <p:spPr>
          <a:xfrm>
            <a:off x="4473904" y="1284407"/>
            <a:ext cx="3600387" cy="3120777"/>
          </a:xfrm>
          <a:prstGeom prst="rect">
            <a:avLst/>
          </a:prstGeom>
        </p:spPr>
      </p:pic>
    </p:spTree>
    <p:extLst>
      <p:ext uri="{BB962C8B-B14F-4D97-AF65-F5344CB8AC3E}">
        <p14:creationId xmlns:p14="http://schemas.microsoft.com/office/powerpoint/2010/main" val="239876114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b="1">
                <a:solidFill>
                  <a:srgbClr val="C00000"/>
                </a:solidFill>
                <a:latin typeface="Fira Sans Light"/>
              </a:rPr>
              <a:t>Contexte</a:t>
            </a:r>
            <a:r>
              <a:rPr lang="fr-CH" b="1">
                <a:latin typeface="Fira Sans Light"/>
              </a:rPr>
              <a:t> général en République </a:t>
            </a:r>
            <a:br>
              <a:rPr lang="fr-CH" b="1">
                <a:latin typeface="Fira Sans Light"/>
              </a:rPr>
            </a:br>
            <a:r>
              <a:rPr lang="fr-CH" b="1">
                <a:latin typeface="Fira Sans Light"/>
              </a:rPr>
              <a:t>démocratique du Congo</a:t>
            </a:r>
            <a:endParaRPr lang="de-CH" b="1">
              <a:latin typeface="Fira Sans Light"/>
            </a:endParaRPr>
          </a:p>
        </p:txBody>
      </p:sp>
      <p:sp>
        <p:nvSpPr>
          <p:cNvPr id="2" name="Espace réservé du contenu 2">
            <a:extLst>
              <a:ext uri="{FF2B5EF4-FFF2-40B4-BE49-F238E27FC236}">
                <a16:creationId xmlns:a16="http://schemas.microsoft.com/office/drawing/2014/main" id="{C7A74CEB-1947-791D-3A5B-A9444DA119BB}"/>
              </a:ext>
            </a:extLst>
          </p:cNvPr>
          <p:cNvSpPr>
            <a:spLocks noGrp="1"/>
          </p:cNvSpPr>
          <p:nvPr>
            <p:ph idx="1"/>
          </p:nvPr>
        </p:nvSpPr>
        <p:spPr>
          <a:xfrm>
            <a:off x="4896332" y="1240919"/>
            <a:ext cx="4249243" cy="3259745"/>
          </a:xfrm>
        </p:spPr>
        <p:txBody>
          <a:bodyPr>
            <a:normAutofit/>
          </a:bodyPr>
          <a:lstStyle/>
          <a:p>
            <a:pPr marL="223520"/>
            <a:r>
              <a:rPr lang="fr-CH">
                <a:latin typeface="Fira Sans Light"/>
              </a:rPr>
              <a:t>Un pays en proie à une diversité de crises humanitaires</a:t>
            </a:r>
            <a:endParaRPr lang="fr-FR">
              <a:latin typeface="Fira Sans Light"/>
            </a:endParaRPr>
          </a:p>
          <a:p>
            <a:pPr marL="223520"/>
            <a:endParaRPr lang="fr-CH"/>
          </a:p>
          <a:p>
            <a:pPr marL="4445" indent="0">
              <a:buNone/>
            </a:pPr>
            <a:r>
              <a:rPr lang="fr-CH">
                <a:latin typeface="Fira Sans Light"/>
              </a:rPr>
              <a:t>            </a:t>
            </a:r>
            <a:r>
              <a:rPr lang="fr-CH" sz="3600" b="1">
                <a:latin typeface="Fira Sans Light"/>
              </a:rPr>
              <a:t>    Mais!</a:t>
            </a:r>
            <a:endParaRPr lang="fr-CH"/>
          </a:p>
          <a:p>
            <a:pPr marL="347345" indent="-342900">
              <a:buFont typeface="Fira Sans Light" panose="020B0403050000020004" pitchFamily="34" charset="0"/>
              <a:buChar char="→"/>
            </a:pPr>
            <a:r>
              <a:rPr lang="fr-CH" b="1">
                <a:latin typeface="Fira Sans Light"/>
              </a:rPr>
              <a:t>Un potentiel important !</a:t>
            </a:r>
            <a:endParaRPr lang="fr-CH"/>
          </a:p>
        </p:txBody>
      </p:sp>
      <p:pic>
        <p:nvPicPr>
          <p:cNvPr id="3" name="Image 2">
            <a:extLst>
              <a:ext uri="{FF2B5EF4-FFF2-40B4-BE49-F238E27FC236}">
                <a16:creationId xmlns:a16="http://schemas.microsoft.com/office/drawing/2014/main" id="{4DA9BE19-A436-7DF9-A5BB-3B3B6A09B6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09041"/>
            <a:ext cx="4879127" cy="3485230"/>
          </a:xfrm>
          <a:prstGeom prst="rect">
            <a:avLst/>
          </a:prstGeom>
        </p:spPr>
      </p:pic>
    </p:spTree>
    <p:extLst>
      <p:ext uri="{BB962C8B-B14F-4D97-AF65-F5344CB8AC3E}">
        <p14:creationId xmlns:p14="http://schemas.microsoft.com/office/powerpoint/2010/main" val="210303532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b="1">
                <a:solidFill>
                  <a:srgbClr val="C00000"/>
                </a:solidFill>
                <a:latin typeface="Fira Sans Light"/>
              </a:rPr>
              <a:t>Projet – Action de Carême</a:t>
            </a:r>
          </a:p>
        </p:txBody>
      </p:sp>
      <p:pic>
        <p:nvPicPr>
          <p:cNvPr id="8" name="Espace réservé du contenu 7">
            <a:extLst>
              <a:ext uri="{FF2B5EF4-FFF2-40B4-BE49-F238E27FC236}">
                <a16:creationId xmlns:a16="http://schemas.microsoft.com/office/drawing/2014/main" id="{7B6C6997-9A56-84D9-DF07-4F099B76AD9B}"/>
              </a:ext>
            </a:extLst>
          </p:cNvPr>
          <p:cNvPicPr>
            <a:picLocks noGrp="1" noChangeAspect="1"/>
          </p:cNvPicPr>
          <p:nvPr>
            <p:ph idx="1"/>
          </p:nvPr>
        </p:nvPicPr>
        <p:blipFill>
          <a:blip r:embed="rId3"/>
          <a:stretch>
            <a:fillRect/>
          </a:stretch>
        </p:blipFill>
        <p:spPr>
          <a:xfrm>
            <a:off x="6346371" y="919989"/>
            <a:ext cx="2616791" cy="2616791"/>
          </a:xfrm>
          <a:prstGeom prst="rect">
            <a:avLst/>
          </a:prstGeom>
        </p:spPr>
      </p:pic>
      <p:pic>
        <p:nvPicPr>
          <p:cNvPr id="9" name="Image 8">
            <a:extLst>
              <a:ext uri="{FF2B5EF4-FFF2-40B4-BE49-F238E27FC236}">
                <a16:creationId xmlns:a16="http://schemas.microsoft.com/office/drawing/2014/main" id="{2FEF64B6-F1D7-408D-A3B9-D1E3F307F7AF}"/>
              </a:ext>
            </a:extLst>
          </p:cNvPr>
          <p:cNvPicPr>
            <a:picLocks noChangeAspect="1"/>
          </p:cNvPicPr>
          <p:nvPr/>
        </p:nvPicPr>
        <p:blipFill>
          <a:blip r:embed="rId4"/>
          <a:stretch>
            <a:fillRect/>
          </a:stretch>
        </p:blipFill>
        <p:spPr>
          <a:xfrm>
            <a:off x="4343400" y="1779421"/>
            <a:ext cx="2703772" cy="2899796"/>
          </a:xfrm>
          <a:prstGeom prst="rect">
            <a:avLst/>
          </a:prstGeom>
        </p:spPr>
      </p:pic>
      <p:sp>
        <p:nvSpPr>
          <p:cNvPr id="2" name="ZoneTexte 1">
            <a:extLst>
              <a:ext uri="{FF2B5EF4-FFF2-40B4-BE49-F238E27FC236}">
                <a16:creationId xmlns:a16="http://schemas.microsoft.com/office/drawing/2014/main" id="{FAB20E49-B6BB-0517-135B-B95479B94692}"/>
              </a:ext>
            </a:extLst>
          </p:cNvPr>
          <p:cNvSpPr txBox="1"/>
          <p:nvPr/>
        </p:nvSpPr>
        <p:spPr>
          <a:xfrm>
            <a:off x="180838" y="1398049"/>
            <a:ext cx="4162562" cy="3662541"/>
          </a:xfrm>
          <a:prstGeom prst="rect">
            <a:avLst/>
          </a:prstGeom>
          <a:noFill/>
        </p:spPr>
        <p:txBody>
          <a:bodyPr wrap="square" rtlCol="0">
            <a:spAutoFit/>
          </a:bodyPr>
          <a:lstStyle/>
          <a:p>
            <a:pPr algn="l"/>
            <a:endParaRPr lang="fr-CH" sz="1400">
              <a:latin typeface="FiraSans-Light" panose="020B0403050000020004" pitchFamily="34" charset="0"/>
            </a:endParaRPr>
          </a:p>
          <a:p>
            <a:pPr algn="l"/>
            <a:r>
              <a:rPr lang="fr-CH" sz="1800" b="1">
                <a:latin typeface="FiraSans-Light" panose="020B0403050000020004" pitchFamily="34" charset="0"/>
              </a:rPr>
              <a:t>Où: </a:t>
            </a:r>
            <a:r>
              <a:rPr lang="fr-CH" sz="1800">
                <a:latin typeface="FiraSans-Light" panose="020B0403050000020004" pitchFamily="34" charset="0"/>
              </a:rPr>
              <a:t>République démocratique du Congo</a:t>
            </a:r>
            <a:endParaRPr lang="fr-CH" sz="1400">
              <a:latin typeface="FiraSans-Light" panose="020B0403050000020004" pitchFamily="34" charset="0"/>
            </a:endParaRPr>
          </a:p>
          <a:p>
            <a:pPr algn="l"/>
            <a:endParaRPr lang="fr-CH" sz="1400">
              <a:latin typeface="FiraSans-Light" panose="020B0403050000020004" pitchFamily="34" charset="0"/>
            </a:endParaRPr>
          </a:p>
          <a:p>
            <a:pPr algn="l"/>
            <a:r>
              <a:rPr lang="fr-CH" b="1">
                <a:latin typeface="FiraSans-Light" panose="020B0403050000020004" pitchFamily="34" charset="0"/>
              </a:rPr>
              <a:t>Projet</a:t>
            </a:r>
            <a:r>
              <a:rPr lang="fr-CH">
                <a:latin typeface="FiraSans-Light" panose="020B0403050000020004" pitchFamily="34" charset="0"/>
              </a:rPr>
              <a:t>: Une alimentation riche et saine</a:t>
            </a:r>
          </a:p>
          <a:p>
            <a:pPr algn="l"/>
            <a:r>
              <a:rPr lang="fr-CH">
                <a:latin typeface="FiraSans-Light" panose="020B0403050000020004" pitchFamily="34" charset="0"/>
              </a:rPr>
              <a:t>grâce aux groupes de solidarité</a:t>
            </a:r>
          </a:p>
          <a:p>
            <a:pPr algn="l"/>
            <a:endParaRPr lang="fr-CH">
              <a:latin typeface="FiraSans-Light" panose="020B0403050000020004" pitchFamily="34" charset="0"/>
            </a:endParaRPr>
          </a:p>
          <a:p>
            <a:pPr algn="l"/>
            <a:r>
              <a:rPr lang="fr-CH" b="1">
                <a:latin typeface="FiraSans-Light" panose="020B0403050000020004" pitchFamily="34" charset="0"/>
              </a:rPr>
              <a:t>Mention : </a:t>
            </a:r>
            <a:r>
              <a:rPr lang="fr-CH">
                <a:latin typeface="FiraSans-Light" panose="020B0403050000020004" pitchFamily="34" charset="0"/>
              </a:rPr>
              <a:t>138375</a:t>
            </a:r>
          </a:p>
          <a:p>
            <a:pPr algn="l"/>
            <a:endParaRPr lang="fr-CH" sz="1600">
              <a:latin typeface="FiraSans-Light" panose="020B0403050000020004" pitchFamily="34" charset="0"/>
            </a:endParaRPr>
          </a:p>
          <a:p>
            <a:pPr algn="l"/>
            <a:endParaRPr lang="fr-CH" sz="1600">
              <a:latin typeface="FiraSans-Light" panose="020B0403050000020004" pitchFamily="34" charset="0"/>
            </a:endParaRPr>
          </a:p>
          <a:p>
            <a:pPr algn="l"/>
            <a:endParaRPr lang="fr-CH" sz="1600">
              <a:latin typeface="FiraSans-Light" panose="020B0403050000020004" pitchFamily="34" charset="0"/>
            </a:endParaRPr>
          </a:p>
          <a:p>
            <a:pPr algn="l"/>
            <a:endParaRPr lang="fr-CH" sz="1600">
              <a:latin typeface="FiraSans-Light" panose="020B0403050000020004" pitchFamily="34" charset="0"/>
            </a:endParaRPr>
          </a:p>
          <a:p>
            <a:pPr algn="l"/>
            <a:endParaRPr lang="fr-CH" sz="1600">
              <a:latin typeface="FiraSans-Light" panose="020B0403050000020004" pitchFamily="34" charset="0"/>
            </a:endParaRPr>
          </a:p>
          <a:p>
            <a:pPr algn="l"/>
            <a:endParaRPr lang="fr-CH" sz="1600"/>
          </a:p>
        </p:txBody>
      </p:sp>
    </p:spTree>
    <p:extLst>
      <p:ext uri="{BB962C8B-B14F-4D97-AF65-F5344CB8AC3E}">
        <p14:creationId xmlns:p14="http://schemas.microsoft.com/office/powerpoint/2010/main" val="419518015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b="1">
                <a:latin typeface="Fira Sans Light"/>
              </a:rPr>
              <a:t>RDC – Action de Carême</a:t>
            </a:r>
            <a:endParaRPr lang="de-CH"/>
          </a:p>
        </p:txBody>
      </p:sp>
      <p:pic>
        <p:nvPicPr>
          <p:cNvPr id="9" name="Image 8">
            <a:extLst>
              <a:ext uri="{FF2B5EF4-FFF2-40B4-BE49-F238E27FC236}">
                <a16:creationId xmlns:a16="http://schemas.microsoft.com/office/drawing/2014/main" id="{2FEF64B6-F1D7-408D-A3B9-D1E3F307F7AF}"/>
              </a:ext>
            </a:extLst>
          </p:cNvPr>
          <p:cNvPicPr>
            <a:picLocks noChangeAspect="1"/>
          </p:cNvPicPr>
          <p:nvPr/>
        </p:nvPicPr>
        <p:blipFill>
          <a:blip r:embed="rId3"/>
          <a:stretch>
            <a:fillRect/>
          </a:stretch>
        </p:blipFill>
        <p:spPr>
          <a:xfrm>
            <a:off x="295541" y="1044883"/>
            <a:ext cx="3385793" cy="3638266"/>
          </a:xfrm>
          <a:prstGeom prst="rect">
            <a:avLst/>
          </a:prstGeom>
        </p:spPr>
      </p:pic>
      <p:graphicFrame>
        <p:nvGraphicFramePr>
          <p:cNvPr id="11" name="ZoneTexte 1">
            <a:extLst>
              <a:ext uri="{FF2B5EF4-FFF2-40B4-BE49-F238E27FC236}">
                <a16:creationId xmlns:a16="http://schemas.microsoft.com/office/drawing/2014/main" id="{9F15C688-EA9D-AAC9-1915-1744110AC24B}"/>
              </a:ext>
            </a:extLst>
          </p:cNvPr>
          <p:cNvGraphicFramePr/>
          <p:nvPr>
            <p:extLst>
              <p:ext uri="{D42A27DB-BD31-4B8C-83A1-F6EECF244321}">
                <p14:modId xmlns:p14="http://schemas.microsoft.com/office/powerpoint/2010/main" val="493933986"/>
              </p:ext>
            </p:extLst>
          </p:nvPr>
        </p:nvGraphicFramePr>
        <p:xfrm>
          <a:off x="3681334" y="863908"/>
          <a:ext cx="5526321" cy="39893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5653580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b="1">
                <a:latin typeface="Fira Sans Light"/>
              </a:rPr>
              <a:t>RDC – Action de Carême</a:t>
            </a:r>
            <a:endParaRPr lang="de-CH"/>
          </a:p>
        </p:txBody>
      </p:sp>
      <p:pic>
        <p:nvPicPr>
          <p:cNvPr id="9" name="Image 8">
            <a:extLst>
              <a:ext uri="{FF2B5EF4-FFF2-40B4-BE49-F238E27FC236}">
                <a16:creationId xmlns:a16="http://schemas.microsoft.com/office/drawing/2014/main" id="{2FEF64B6-F1D7-408D-A3B9-D1E3F307F7AF}"/>
              </a:ext>
            </a:extLst>
          </p:cNvPr>
          <p:cNvPicPr>
            <a:picLocks noChangeAspect="1"/>
          </p:cNvPicPr>
          <p:nvPr/>
        </p:nvPicPr>
        <p:blipFill>
          <a:blip r:embed="rId3"/>
          <a:stretch>
            <a:fillRect/>
          </a:stretch>
        </p:blipFill>
        <p:spPr>
          <a:xfrm>
            <a:off x="376494" y="1058721"/>
            <a:ext cx="3326458" cy="3567626"/>
          </a:xfrm>
          <a:prstGeom prst="rect">
            <a:avLst/>
          </a:prstGeom>
        </p:spPr>
      </p:pic>
      <p:pic>
        <p:nvPicPr>
          <p:cNvPr id="1026" name="Picture 2" descr="Sankuru (province) — Wikipédia">
            <a:extLst>
              <a:ext uri="{FF2B5EF4-FFF2-40B4-BE49-F238E27FC236}">
                <a16:creationId xmlns:a16="http://schemas.microsoft.com/office/drawing/2014/main" id="{D421E4F3-FF56-8560-B227-0AA3FAADDA44}"/>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826000" y="1115647"/>
            <a:ext cx="3697116" cy="3520297"/>
          </a:xfrm>
          <a:prstGeom prst="rect">
            <a:avLst/>
          </a:prstGeom>
          <a:noFill/>
          <a:extLst>
            <a:ext uri="{909E8E84-426E-40DD-AFC4-6F175D3DCCD1}">
              <a14:hiddenFill xmlns:a14="http://schemas.microsoft.com/office/drawing/2010/main">
                <a:solidFill>
                  <a:srgbClr val="FFFFFF"/>
                </a:solidFill>
              </a14:hiddenFill>
            </a:ext>
          </a:extLst>
        </p:spPr>
      </p:pic>
      <p:sp>
        <p:nvSpPr>
          <p:cNvPr id="2" name="Flèche : droite 1">
            <a:extLst>
              <a:ext uri="{FF2B5EF4-FFF2-40B4-BE49-F238E27FC236}">
                <a16:creationId xmlns:a16="http://schemas.microsoft.com/office/drawing/2014/main" id="{91597E21-BA9F-71A4-83D1-1689101C3571}"/>
              </a:ext>
            </a:extLst>
          </p:cNvPr>
          <p:cNvSpPr/>
          <p:nvPr/>
        </p:nvSpPr>
        <p:spPr>
          <a:xfrm>
            <a:off x="3481908" y="2569484"/>
            <a:ext cx="1672186" cy="52478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215010386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3">
            <a:extLst>
              <a:ext uri="{FF2B5EF4-FFF2-40B4-BE49-F238E27FC236}">
                <a16:creationId xmlns:a16="http://schemas.microsoft.com/office/drawing/2014/main" id="{EB6B438F-8DD0-F511-CB47-E76C2A9956C5}"/>
              </a:ext>
            </a:extLst>
          </p:cNvPr>
          <p:cNvSpPr>
            <a:spLocks noGrp="1"/>
          </p:cNvSpPr>
          <p:nvPr>
            <p:ph type="title"/>
          </p:nvPr>
        </p:nvSpPr>
        <p:spPr>
          <a:xfrm>
            <a:off x="4751203" y="433551"/>
            <a:ext cx="4265796" cy="1212152"/>
          </a:xfrm>
        </p:spPr>
        <p:txBody>
          <a:bodyPr vert="horz" lIns="91440" tIns="45720" rIns="91440" bIns="45720" rtlCol="0" anchor="b">
            <a:normAutofit/>
          </a:bodyPr>
          <a:lstStyle/>
          <a:p>
            <a:pPr defTabSz="914400"/>
            <a:r>
              <a:rPr lang="fr-CH" b="1">
                <a:latin typeface="Fira Sans Light"/>
              </a:rPr>
              <a:t>RDC – Action de Carême</a:t>
            </a:r>
            <a:endParaRPr lang="en-US">
              <a:solidFill>
                <a:srgbClr val="FF0000"/>
              </a:solidFill>
              <a:latin typeface="FiraSans-Light" panose="020B0403050000020004" pitchFamily="34" charset="0"/>
              <a:ea typeface="FiraSans-Light" panose="020B0403050000020004" pitchFamily="34" charset="0"/>
            </a:endParaRPr>
          </a:p>
        </p:txBody>
      </p:sp>
      <p:pic>
        <p:nvPicPr>
          <p:cNvPr id="7" name="Image 6">
            <a:extLst>
              <a:ext uri="{FF2B5EF4-FFF2-40B4-BE49-F238E27FC236}">
                <a16:creationId xmlns:a16="http://schemas.microsoft.com/office/drawing/2014/main" id="{05723DA3-5C15-06A5-567A-8277808F85F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2521" y="10"/>
            <a:ext cx="4571980" cy="5143490"/>
          </a:xfrm>
          <a:prstGeom prst="rect">
            <a:avLst/>
          </a:prstGeom>
        </p:spPr>
      </p:pic>
      <p:grpSp>
        <p:nvGrpSpPr>
          <p:cNvPr id="12" name="Group 11">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2521" cy="5143500"/>
            <a:chOff x="12068638" y="0"/>
            <a:chExt cx="123362" cy="6858000"/>
          </a:xfrm>
        </p:grpSpPr>
        <p:sp>
          <p:nvSpPr>
            <p:cNvPr id="13" name="Rectangle 12">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 name="Rectangle 13">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2" name="Espace réservé du contenu 1"/>
          <p:cNvSpPr>
            <a:spLocks noGrp="1"/>
          </p:cNvSpPr>
          <p:nvPr>
            <p:ph idx="1"/>
          </p:nvPr>
        </p:nvSpPr>
        <p:spPr>
          <a:xfrm>
            <a:off x="4789303" y="2106078"/>
            <a:ext cx="4230081" cy="2675242"/>
          </a:xfrm>
        </p:spPr>
        <p:txBody>
          <a:bodyPr vert="horz" lIns="91440" tIns="45720" rIns="91440" bIns="45720" rtlCol="0" anchor="t">
            <a:noAutofit/>
          </a:bodyPr>
          <a:lstStyle/>
          <a:p>
            <a:pPr marL="0" indent="0" defTabSz="914400">
              <a:lnSpc>
                <a:spcPct val="100000"/>
              </a:lnSpc>
              <a:buNone/>
            </a:pPr>
            <a:r>
              <a:rPr lang="en-US" sz="2000" kern="1200">
                <a:latin typeface="Fira Sans Light"/>
                <a:ea typeface="FiraSans-Light" panose="020B0403050000020004" pitchFamily="34" charset="0"/>
              </a:rPr>
              <a:t>Le </a:t>
            </a:r>
            <a:r>
              <a:rPr lang="en-US" sz="2000" kern="1200" err="1">
                <a:latin typeface="Fira Sans Light"/>
                <a:ea typeface="FiraSans-Light" panose="020B0403050000020004" pitchFamily="34" charset="0"/>
              </a:rPr>
              <a:t>projet</a:t>
            </a:r>
            <a:r>
              <a:rPr lang="en-US" sz="2000" kern="1200">
                <a:latin typeface="Fira Sans Light"/>
                <a:ea typeface="FiraSans-Light" panose="020B0403050000020004" pitchFamily="34" charset="0"/>
              </a:rPr>
              <a:t> </a:t>
            </a:r>
            <a:r>
              <a:rPr lang="en-US" sz="2000" kern="1200" err="1">
                <a:latin typeface="Fira Sans Light"/>
                <a:ea typeface="FiraSans-Light" panose="020B0403050000020004" pitchFamily="34" charset="0"/>
              </a:rPr>
              <a:t>en</a:t>
            </a:r>
            <a:r>
              <a:rPr lang="en-US" sz="2000" kern="1200">
                <a:latin typeface="Fira Sans Light"/>
                <a:ea typeface="FiraSans-Light" panose="020B0403050000020004" pitchFamily="34" charset="0"/>
              </a:rPr>
              <a:t> RDC </a:t>
            </a:r>
            <a:r>
              <a:rPr lang="en-US" sz="2000" kern="1200" err="1">
                <a:latin typeface="Fira Sans Light"/>
                <a:ea typeface="FiraSans-Light" panose="020B0403050000020004" pitchFamily="34" charset="0"/>
              </a:rPr>
              <a:t>répond</a:t>
            </a:r>
            <a:r>
              <a:rPr lang="en-US" sz="2000" kern="1200">
                <a:latin typeface="Fira Sans Light"/>
                <a:ea typeface="FiraSans-Light" panose="020B0403050000020004" pitchFamily="34" charset="0"/>
              </a:rPr>
              <a:t> aux </a:t>
            </a:r>
            <a:r>
              <a:rPr lang="en-US" sz="2000" kern="1200" err="1">
                <a:latin typeface="Fira Sans Light"/>
                <a:ea typeface="FiraSans-Light" panose="020B0403050000020004" pitchFamily="34" charset="0"/>
              </a:rPr>
              <a:t>défis</a:t>
            </a:r>
            <a:r>
              <a:rPr lang="en-US" sz="2000" kern="1200">
                <a:latin typeface="Fira Sans Light"/>
                <a:ea typeface="FiraSans-Light" panose="020B0403050000020004" pitchFamily="34" charset="0"/>
              </a:rPr>
              <a:t>: </a:t>
            </a:r>
          </a:p>
          <a:p>
            <a:pPr marL="342900" indent="-342900" defTabSz="914400">
              <a:lnSpc>
                <a:spcPct val="100000"/>
              </a:lnSpc>
              <a:buFont typeface="FiraSans-Light" panose="020B0403050000020004" pitchFamily="34" charset="0"/>
              <a:buChar char="→"/>
            </a:pPr>
            <a:r>
              <a:rPr lang="en-US" sz="2000" kern="1200">
                <a:latin typeface="Fira Sans Light"/>
                <a:ea typeface="FiraSans-Light" panose="020B0403050000020004" pitchFamily="34" charset="0"/>
              </a:rPr>
              <a:t>de </a:t>
            </a:r>
            <a:r>
              <a:rPr lang="en-US" sz="2000" b="1" kern="1200" err="1">
                <a:latin typeface="Fira Sans Light"/>
                <a:ea typeface="FiraSans-Light" panose="020B0403050000020004" pitchFamily="34" charset="0"/>
              </a:rPr>
              <a:t>l'insécurité</a:t>
            </a:r>
            <a:r>
              <a:rPr lang="en-US" sz="2000" b="1" kern="1200">
                <a:latin typeface="Fira Sans Light"/>
                <a:ea typeface="FiraSans-Light" panose="020B0403050000020004" pitchFamily="34" charset="0"/>
              </a:rPr>
              <a:t> </a:t>
            </a:r>
            <a:r>
              <a:rPr lang="en-US" sz="2000" b="1" kern="1200" err="1">
                <a:latin typeface="Fira Sans Light"/>
                <a:ea typeface="FiraSans-Light" panose="020B0403050000020004" pitchFamily="34" charset="0"/>
              </a:rPr>
              <a:t>alimentaire</a:t>
            </a:r>
            <a:endParaRPr lang="en-US" sz="2000" kern="1200">
              <a:latin typeface="Fira Sans Light"/>
              <a:ea typeface="FiraSans-Light" panose="020B0403050000020004" pitchFamily="34" charset="0"/>
            </a:endParaRPr>
          </a:p>
          <a:p>
            <a:pPr marL="342900" indent="-342900" defTabSz="914400">
              <a:lnSpc>
                <a:spcPct val="100000"/>
              </a:lnSpc>
              <a:buFont typeface="FiraSans-Light" panose="020B0403050000020004" pitchFamily="34" charset="0"/>
              <a:buChar char="→"/>
            </a:pPr>
            <a:r>
              <a:rPr lang="en-US" sz="2000" kern="1200">
                <a:latin typeface="Fira Sans Light"/>
                <a:ea typeface="FiraSans-Light" panose="020B0403050000020004" pitchFamily="34" charset="0"/>
              </a:rPr>
              <a:t>de la </a:t>
            </a:r>
            <a:r>
              <a:rPr lang="en-US" sz="2000" b="1" kern="1200">
                <a:latin typeface="Fira Sans Light"/>
                <a:ea typeface="FiraSans-Light" panose="020B0403050000020004" pitchFamily="34" charset="0"/>
              </a:rPr>
              <a:t>gestion des </a:t>
            </a:r>
            <a:r>
              <a:rPr lang="en-US" sz="2000" b="1" kern="1200" err="1">
                <a:latin typeface="Fira Sans Light"/>
                <a:ea typeface="FiraSans-Light" panose="020B0403050000020004" pitchFamily="34" charset="0"/>
              </a:rPr>
              <a:t>risques</a:t>
            </a:r>
            <a:r>
              <a:rPr lang="en-US" sz="2000" kern="1200">
                <a:latin typeface="Fira Sans Light"/>
                <a:ea typeface="FiraSans-Light" panose="020B0403050000020004" pitchFamily="34" charset="0"/>
              </a:rPr>
              <a:t> </a:t>
            </a:r>
            <a:r>
              <a:rPr lang="en-US" sz="2000" kern="1200" err="1">
                <a:latin typeface="Fira Sans Light"/>
                <a:ea typeface="FiraSans-Light" panose="020B0403050000020004" pitchFamily="34" charset="0"/>
              </a:rPr>
              <a:t>sociaux</a:t>
            </a:r>
            <a:r>
              <a:rPr lang="en-US" sz="2000" kern="1200">
                <a:latin typeface="Fira Sans Light"/>
                <a:ea typeface="FiraSans-Light" panose="020B0403050000020004" pitchFamily="34" charset="0"/>
              </a:rPr>
              <a:t> et </a:t>
            </a:r>
            <a:r>
              <a:rPr lang="en-US" sz="2000" kern="1200" err="1">
                <a:latin typeface="Fira Sans Light"/>
                <a:ea typeface="FiraSans-Light" panose="020B0403050000020004" pitchFamily="34" charset="0"/>
              </a:rPr>
              <a:t>économiques</a:t>
            </a:r>
            <a:r>
              <a:rPr lang="en-US" sz="2000" kern="1200">
                <a:latin typeface="Fira Sans Light"/>
                <a:ea typeface="FiraSans-Light" panose="020B0403050000020004" pitchFamily="34" charset="0"/>
              </a:rPr>
              <a:t> </a:t>
            </a:r>
          </a:p>
          <a:p>
            <a:pPr marL="342900" indent="-342900" defTabSz="914400">
              <a:lnSpc>
                <a:spcPct val="100000"/>
              </a:lnSpc>
              <a:buFont typeface="FiraSans-Light" panose="020B0403050000020004" pitchFamily="34" charset="0"/>
              <a:buChar char="→"/>
            </a:pPr>
            <a:r>
              <a:rPr lang="en-US" sz="2000" kern="1200">
                <a:latin typeface="Fira Sans Light"/>
                <a:ea typeface="FiraSans-Light" panose="020B0403050000020004" pitchFamily="34" charset="0"/>
              </a:rPr>
              <a:t>des </a:t>
            </a:r>
            <a:r>
              <a:rPr lang="en-US" sz="2000" b="1" kern="1200" err="1">
                <a:latin typeface="Fira Sans Light"/>
                <a:ea typeface="FiraSans-Light" panose="020B0403050000020004" pitchFamily="34" charset="0"/>
              </a:rPr>
              <a:t>problématiques</a:t>
            </a:r>
            <a:r>
              <a:rPr lang="en-US" sz="2000" b="1" kern="1200">
                <a:latin typeface="Fira Sans Light"/>
                <a:ea typeface="FiraSans-Light" panose="020B0403050000020004" pitchFamily="34" charset="0"/>
              </a:rPr>
              <a:t> </a:t>
            </a:r>
            <a:r>
              <a:rPr lang="en-US" sz="2000" b="1" kern="1200" err="1">
                <a:latin typeface="Fira Sans Light"/>
                <a:ea typeface="FiraSans-Light" panose="020B0403050000020004" pitchFamily="34" charset="0"/>
              </a:rPr>
              <a:t>liées</a:t>
            </a:r>
            <a:r>
              <a:rPr lang="en-US" sz="2000" b="1" kern="1200">
                <a:latin typeface="Fira Sans Light"/>
                <a:ea typeface="FiraSans-Light" panose="020B0403050000020004" pitchFamily="34" charset="0"/>
              </a:rPr>
              <a:t> au genre </a:t>
            </a:r>
            <a:r>
              <a:rPr lang="en-US" sz="2000" kern="1200">
                <a:latin typeface="Fira Sans Light"/>
                <a:ea typeface="FiraSans-Light" panose="020B0403050000020004" pitchFamily="34" charset="0"/>
              </a:rPr>
              <a:t>dans la </a:t>
            </a:r>
            <a:r>
              <a:rPr lang="en-US" sz="2000" kern="1200" err="1">
                <a:latin typeface="Fira Sans Light"/>
                <a:ea typeface="FiraSans-Light" panose="020B0403050000020004" pitchFamily="34" charset="0"/>
              </a:rPr>
              <a:t>région</a:t>
            </a:r>
            <a:r>
              <a:rPr lang="en-US" sz="2000" kern="1200">
                <a:latin typeface="Fira Sans Light"/>
                <a:ea typeface="FiraSans-Light" panose="020B0403050000020004" pitchFamily="34" charset="0"/>
              </a:rPr>
              <a:t> du CDKN.</a:t>
            </a:r>
            <a:r>
              <a:rPr lang="en-US" sz="2000" b="1" kern="1200">
                <a:latin typeface="Fira Sans Light"/>
                <a:ea typeface="FiraSans-Light" panose="020B0403050000020004" pitchFamily="34" charset="0"/>
              </a:rPr>
              <a:t> </a:t>
            </a:r>
            <a:r>
              <a:rPr lang="en-US" sz="2000" b="1" i="0" kern="1200">
                <a:effectLst/>
                <a:latin typeface="FiraSans-Light"/>
                <a:ea typeface="FiraSans-Light" panose="020B0403050000020004" pitchFamily="34" charset="0"/>
              </a:rPr>
              <a:t> </a:t>
            </a:r>
            <a:endParaRPr lang="en-US" sz="2000" b="1" kern="1200">
              <a:latin typeface="FiraSans-Light"/>
              <a:ea typeface="FiraSans-Light" panose="020B0403050000020004" pitchFamily="34" charset="0"/>
            </a:endParaRPr>
          </a:p>
        </p:txBody>
      </p:sp>
    </p:spTree>
    <p:extLst>
      <p:ext uri="{BB962C8B-B14F-4D97-AF65-F5344CB8AC3E}">
        <p14:creationId xmlns:p14="http://schemas.microsoft.com/office/powerpoint/2010/main" val="408144100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BD24E16-6377-ACD7-6E12-610B6021A2EC}"/>
              </a:ext>
            </a:extLst>
          </p:cNvPr>
          <p:cNvSpPr>
            <a:spLocks noGrp="1"/>
          </p:cNvSpPr>
          <p:nvPr>
            <p:ph type="title"/>
          </p:nvPr>
        </p:nvSpPr>
        <p:spPr/>
        <p:txBody>
          <a:bodyPr/>
          <a:lstStyle/>
          <a:p>
            <a:r>
              <a:rPr lang="fr-CH" b="1">
                <a:latin typeface="Fira Sans Light"/>
              </a:rPr>
              <a:t>Objectifs du projet en RDC</a:t>
            </a:r>
          </a:p>
        </p:txBody>
      </p:sp>
      <p:graphicFrame>
        <p:nvGraphicFramePr>
          <p:cNvPr id="6" name="Espace réservé du contenu 2">
            <a:extLst>
              <a:ext uri="{FF2B5EF4-FFF2-40B4-BE49-F238E27FC236}">
                <a16:creationId xmlns:a16="http://schemas.microsoft.com/office/drawing/2014/main" id="{C84ACFFD-A0B6-BC9E-6C44-765C19C156AA}"/>
              </a:ext>
            </a:extLst>
          </p:cNvPr>
          <p:cNvGraphicFramePr>
            <a:graphicFrameLocks noGrp="1"/>
          </p:cNvGraphicFramePr>
          <p:nvPr>
            <p:ph idx="1"/>
            <p:extLst>
              <p:ext uri="{D42A27DB-BD31-4B8C-83A1-F6EECF244321}">
                <p14:modId xmlns:p14="http://schemas.microsoft.com/office/powerpoint/2010/main" val="1396840948"/>
              </p:ext>
            </p:extLst>
          </p:nvPr>
        </p:nvGraphicFramePr>
        <p:xfrm>
          <a:off x="516226" y="1282811"/>
          <a:ext cx="8111548" cy="3170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4433731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C9E70DB3-B13C-1388-8209-6CBC7BD403BD}"/>
              </a:ext>
            </a:extLst>
          </p:cNvPr>
          <p:cNvPicPr>
            <a:picLocks noChangeAspect="1"/>
          </p:cNvPicPr>
          <p:nvPr/>
        </p:nvPicPr>
        <p:blipFill>
          <a:blip r:embed="rId3"/>
          <a:srcRect b="15731"/>
          <a:stretch/>
        </p:blipFill>
        <p:spPr>
          <a:xfrm>
            <a:off x="-3155" y="10"/>
            <a:ext cx="9286855" cy="5162540"/>
          </a:xfrm>
          <a:prstGeom prst="rect">
            <a:avLst/>
          </a:prstGeom>
        </p:spPr>
      </p:pic>
      <p:sp>
        <p:nvSpPr>
          <p:cNvPr id="4" name="Titre 3"/>
          <p:cNvSpPr>
            <a:spLocks noGrp="1"/>
          </p:cNvSpPr>
          <p:nvPr>
            <p:ph type="title"/>
          </p:nvPr>
        </p:nvSpPr>
        <p:spPr>
          <a:xfrm>
            <a:off x="-282251" y="637"/>
            <a:ext cx="2064265" cy="2031956"/>
          </a:xfrm>
          <a:prstGeom prst="ellipse">
            <a:avLst/>
          </a:prstGeom>
          <a:solidFill>
            <a:srgbClr val="FFFFFF"/>
          </a:solidFill>
          <a:ln w="174625" cmpd="thinThick">
            <a:solidFill>
              <a:srgbClr val="FFFFFF"/>
            </a:solidFill>
          </a:ln>
        </p:spPr>
        <p:txBody>
          <a:bodyPr vert="horz" lIns="91440" tIns="45720" rIns="91440" bIns="45720" rtlCol="0" anchor="ctr">
            <a:normAutofit/>
          </a:bodyPr>
          <a:lstStyle/>
          <a:p>
            <a:pPr algn="ctr" defTabSz="914400"/>
            <a:r>
              <a:rPr lang="en-US" sz="1600" b="1">
                <a:solidFill>
                  <a:srgbClr val="262626"/>
                </a:solidFill>
                <a:latin typeface="Fira Sans Light"/>
                <a:ea typeface="+mj-ea"/>
              </a:rPr>
              <a:t>Objectif 1 : </a:t>
            </a:r>
            <a:r>
              <a:rPr lang="en-US" sz="1600" err="1">
                <a:solidFill>
                  <a:srgbClr val="262626"/>
                </a:solidFill>
                <a:latin typeface="Fira Sans Light"/>
                <a:ea typeface="+mj-ea"/>
              </a:rPr>
              <a:t>Garantir</a:t>
            </a:r>
            <a:r>
              <a:rPr lang="en-US" sz="1600">
                <a:solidFill>
                  <a:srgbClr val="262626"/>
                </a:solidFill>
                <a:latin typeface="Fira Sans Light"/>
                <a:ea typeface="+mj-ea"/>
              </a:rPr>
              <a:t> </a:t>
            </a:r>
            <a:r>
              <a:rPr lang="en-US" sz="1600" err="1">
                <a:solidFill>
                  <a:srgbClr val="262626"/>
                </a:solidFill>
                <a:latin typeface="Fira Sans Light"/>
                <a:ea typeface="+mj-ea"/>
              </a:rPr>
              <a:t>une</a:t>
            </a:r>
            <a:r>
              <a:rPr lang="en-US" sz="1600">
                <a:solidFill>
                  <a:srgbClr val="262626"/>
                </a:solidFill>
                <a:latin typeface="Fira Sans Light"/>
                <a:ea typeface="+mj-ea"/>
              </a:rPr>
              <a:t> alimentation suffisante, </a:t>
            </a:r>
            <a:r>
              <a:rPr lang="en-US" sz="1600" err="1">
                <a:solidFill>
                  <a:srgbClr val="262626"/>
                </a:solidFill>
                <a:latin typeface="Fira Sans Light"/>
                <a:ea typeface="+mj-ea"/>
              </a:rPr>
              <a:t>diversifiée</a:t>
            </a:r>
            <a:r>
              <a:rPr lang="en-US" sz="1600">
                <a:solidFill>
                  <a:srgbClr val="262626"/>
                </a:solidFill>
                <a:latin typeface="Fira Sans Light"/>
                <a:ea typeface="+mj-ea"/>
              </a:rPr>
              <a:t> et durable</a:t>
            </a:r>
          </a:p>
        </p:txBody>
      </p:sp>
      <p:sp>
        <p:nvSpPr>
          <p:cNvPr id="2" name="Titre 3">
            <a:extLst>
              <a:ext uri="{FF2B5EF4-FFF2-40B4-BE49-F238E27FC236}">
                <a16:creationId xmlns:a16="http://schemas.microsoft.com/office/drawing/2014/main" id="{1F50F354-B351-9A16-2CA6-2FD20DAD91A2}"/>
              </a:ext>
            </a:extLst>
          </p:cNvPr>
          <p:cNvSpPr txBox="1">
            <a:spLocks/>
          </p:cNvSpPr>
          <p:nvPr/>
        </p:nvSpPr>
        <p:spPr>
          <a:xfrm>
            <a:off x="6940627" y="2770562"/>
            <a:ext cx="2530360" cy="2388765"/>
          </a:xfrm>
          <a:prstGeom prst="ellipse">
            <a:avLst/>
          </a:prstGeom>
          <a:solidFill>
            <a:srgbClr val="FFFFFF"/>
          </a:solidFill>
          <a:ln w="174625" cmpd="thinThick">
            <a:solidFill>
              <a:srgbClr val="FFFFFF"/>
            </a:solidFill>
          </a:ln>
        </p:spPr>
        <p:txBody>
          <a:bodyPr vert="horz" lIns="91440" tIns="45720" rIns="91440" bIns="45720" rtlCol="0" anchor="ctr" anchorCtr="0">
            <a:normAutofit fontScale="92500" lnSpcReduction="20000"/>
          </a:bodyPr>
          <a:lst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a:lstStyle>
          <a:p>
            <a:pPr marL="285750" indent="-285750" defTabSz="914400">
              <a:buFont typeface="Wingdings" panose="05000000000000000000" pitchFamily="2" charset="2"/>
              <a:buChar char="Ø"/>
            </a:pPr>
            <a:r>
              <a:rPr lang="en-US" sz="1600" b="1" err="1">
                <a:solidFill>
                  <a:srgbClr val="262626"/>
                </a:solidFill>
                <a:latin typeface="Fira Sans Light"/>
                <a:ea typeface="+mj-ea"/>
              </a:rPr>
              <a:t>Favoriser</a:t>
            </a:r>
            <a:r>
              <a:rPr lang="en-US" sz="1600" b="1">
                <a:solidFill>
                  <a:srgbClr val="262626"/>
                </a:solidFill>
                <a:latin typeface="Fira Sans Light"/>
                <a:ea typeface="+mj-ea"/>
              </a:rPr>
              <a:t> </a:t>
            </a:r>
            <a:r>
              <a:rPr lang="en-US" sz="1600" b="1" err="1">
                <a:solidFill>
                  <a:srgbClr val="262626"/>
                </a:solidFill>
                <a:latin typeface="Fira Sans Light"/>
                <a:ea typeface="+mj-ea"/>
              </a:rPr>
              <a:t>l’accès</a:t>
            </a:r>
            <a:r>
              <a:rPr lang="en-US" sz="1600" b="1">
                <a:solidFill>
                  <a:srgbClr val="262626"/>
                </a:solidFill>
                <a:latin typeface="Fira Sans Light"/>
                <a:ea typeface="+mj-ea"/>
              </a:rPr>
              <a:t> aux </a:t>
            </a:r>
            <a:r>
              <a:rPr lang="en-US" sz="1600" b="1" err="1">
                <a:solidFill>
                  <a:srgbClr val="262626"/>
                </a:solidFill>
                <a:latin typeface="Fira Sans Light"/>
                <a:ea typeface="+mj-ea"/>
              </a:rPr>
              <a:t>semences</a:t>
            </a:r>
            <a:r>
              <a:rPr lang="en-US" sz="1600" b="1">
                <a:solidFill>
                  <a:srgbClr val="262626"/>
                </a:solidFill>
                <a:latin typeface="Fira Sans Light"/>
                <a:ea typeface="+mj-ea"/>
              </a:rPr>
              <a:t> et à des techniques </a:t>
            </a:r>
            <a:r>
              <a:rPr lang="en-US" sz="1600" b="1" err="1">
                <a:solidFill>
                  <a:srgbClr val="262626"/>
                </a:solidFill>
                <a:latin typeface="Fira Sans Light"/>
                <a:ea typeface="+mj-ea"/>
              </a:rPr>
              <a:t>agricoles</a:t>
            </a:r>
            <a:r>
              <a:rPr lang="en-US" sz="1600" b="1">
                <a:solidFill>
                  <a:srgbClr val="262626"/>
                </a:solidFill>
                <a:latin typeface="Fira Sans Light"/>
                <a:ea typeface="+mj-ea"/>
              </a:rPr>
              <a:t> </a:t>
            </a:r>
            <a:r>
              <a:rPr lang="en-US" sz="1600" b="1" err="1">
                <a:solidFill>
                  <a:srgbClr val="262626"/>
                </a:solidFill>
                <a:latin typeface="Fira Sans Light"/>
                <a:ea typeface="+mj-ea"/>
              </a:rPr>
              <a:t>améliorées</a:t>
            </a:r>
            <a:br>
              <a:rPr lang="en-US" sz="1600" b="1">
                <a:latin typeface="Fira Sans Light"/>
                <a:ea typeface="+mj-ea"/>
              </a:rPr>
            </a:br>
            <a:endParaRPr lang="en-US" sz="1600" b="1">
              <a:solidFill>
                <a:srgbClr val="262626"/>
              </a:solidFill>
              <a:latin typeface="Fira Sans Light"/>
              <a:ea typeface="+mj-ea"/>
            </a:endParaRPr>
          </a:p>
          <a:p>
            <a:pPr marL="285750" indent="-285750" defTabSz="914400">
              <a:buFont typeface="Wingdings" panose="05000000000000000000" pitchFamily="2" charset="2"/>
              <a:buChar char="Ø"/>
            </a:pPr>
            <a:r>
              <a:rPr lang="en-US" sz="1600" b="1" err="1">
                <a:solidFill>
                  <a:srgbClr val="262626"/>
                </a:solidFill>
                <a:latin typeface="Fira Sans Light"/>
                <a:ea typeface="+mj-ea"/>
              </a:rPr>
              <a:t>Améliorer</a:t>
            </a:r>
            <a:r>
              <a:rPr lang="en-US" sz="1600" b="1">
                <a:solidFill>
                  <a:srgbClr val="262626"/>
                </a:solidFill>
                <a:latin typeface="Fira Sans Light"/>
                <a:ea typeface="+mj-ea"/>
              </a:rPr>
              <a:t> la nutrition</a:t>
            </a:r>
          </a:p>
        </p:txBody>
      </p:sp>
    </p:spTree>
    <p:extLst>
      <p:ext uri="{BB962C8B-B14F-4D97-AF65-F5344CB8AC3E}">
        <p14:creationId xmlns:p14="http://schemas.microsoft.com/office/powerpoint/2010/main" val="106818543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57C8722B-E986-E698-ED09-5E92E5A5BB5E}"/>
              </a:ext>
            </a:extLst>
          </p:cNvPr>
          <p:cNvSpPr>
            <a:spLocks noGrp="1"/>
          </p:cNvSpPr>
          <p:nvPr>
            <p:ph idx="1"/>
          </p:nvPr>
        </p:nvSpPr>
        <p:spPr>
          <a:xfrm>
            <a:off x="298724" y="1485899"/>
            <a:ext cx="8519521" cy="3165313"/>
          </a:xfrm>
        </p:spPr>
        <p:txBody>
          <a:bodyPr/>
          <a:lstStyle/>
          <a:p>
            <a:pPr marL="223520"/>
            <a:endParaRPr lang="fr-CH"/>
          </a:p>
          <a:p>
            <a:pPr marL="223520"/>
            <a:r>
              <a:rPr lang="fr-CH">
                <a:latin typeface="Fira Sans Light"/>
              </a:rPr>
              <a:t>13h30 : Présentation de la campagne œcuménique 2025</a:t>
            </a:r>
          </a:p>
          <a:p>
            <a:pPr marL="223520"/>
            <a:r>
              <a:rPr lang="fr-CH">
                <a:latin typeface="Fira Sans Light"/>
              </a:rPr>
              <a:t>14h00 : Présentation des projets soutenus par les groupes de jeûne</a:t>
            </a:r>
          </a:p>
          <a:p>
            <a:pPr marL="223520"/>
            <a:endParaRPr lang="fr-CH"/>
          </a:p>
        </p:txBody>
      </p:sp>
      <p:sp>
        <p:nvSpPr>
          <p:cNvPr id="4" name="Titre 3">
            <a:extLst>
              <a:ext uri="{FF2B5EF4-FFF2-40B4-BE49-F238E27FC236}">
                <a16:creationId xmlns:a16="http://schemas.microsoft.com/office/drawing/2014/main" id="{8466A100-9FA1-BEBE-1C1C-33175EB9FEA6}"/>
              </a:ext>
            </a:extLst>
          </p:cNvPr>
          <p:cNvSpPr>
            <a:spLocks noGrp="1"/>
          </p:cNvSpPr>
          <p:nvPr>
            <p:ph type="title"/>
          </p:nvPr>
        </p:nvSpPr>
        <p:spPr/>
        <p:txBody>
          <a:bodyPr/>
          <a:lstStyle/>
          <a:p>
            <a:r>
              <a:rPr lang="fr-CH" b="1">
                <a:latin typeface="Fira Sans Light"/>
              </a:rPr>
              <a:t>Déroulement</a:t>
            </a:r>
          </a:p>
        </p:txBody>
      </p:sp>
    </p:spTree>
    <p:extLst>
      <p:ext uri="{BB962C8B-B14F-4D97-AF65-F5344CB8AC3E}">
        <p14:creationId xmlns:p14="http://schemas.microsoft.com/office/powerpoint/2010/main" val="80156082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b="1">
                <a:latin typeface="Fira Sans Light"/>
              </a:rPr>
              <a:t>RDC – Action de Carême</a:t>
            </a:r>
            <a:endParaRPr lang="de-CH"/>
          </a:p>
        </p:txBody>
      </p:sp>
      <p:pic>
        <p:nvPicPr>
          <p:cNvPr id="7" name="Image 6" descr="Une image contenant habits, personne, Visage humain, sourire&#10;&#10;Description générée automatiquement">
            <a:extLst>
              <a:ext uri="{FF2B5EF4-FFF2-40B4-BE49-F238E27FC236}">
                <a16:creationId xmlns:a16="http://schemas.microsoft.com/office/drawing/2014/main" id="{72D971E0-1AEE-6E15-7685-7D443FE8D8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77" y="-98015"/>
            <a:ext cx="9143104" cy="5244444"/>
          </a:xfrm>
          <a:prstGeom prst="rect">
            <a:avLst/>
          </a:prstGeom>
        </p:spPr>
      </p:pic>
      <p:sp>
        <p:nvSpPr>
          <p:cNvPr id="8" name="Titre 3">
            <a:extLst>
              <a:ext uri="{FF2B5EF4-FFF2-40B4-BE49-F238E27FC236}">
                <a16:creationId xmlns:a16="http://schemas.microsoft.com/office/drawing/2014/main" id="{B81F4422-E204-9C2A-0AD7-6356214C1C89}"/>
              </a:ext>
            </a:extLst>
          </p:cNvPr>
          <p:cNvSpPr txBox="1">
            <a:spLocks/>
          </p:cNvSpPr>
          <p:nvPr/>
        </p:nvSpPr>
        <p:spPr>
          <a:xfrm>
            <a:off x="6212383" y="2914648"/>
            <a:ext cx="3089045" cy="2562388"/>
          </a:xfrm>
          <a:prstGeom prst="ellipse">
            <a:avLst/>
          </a:prstGeom>
          <a:solidFill>
            <a:srgbClr val="FFFFFF"/>
          </a:solidFill>
          <a:ln w="174625" cmpd="thinThick">
            <a:solidFill>
              <a:srgbClr val="FFFFFF"/>
            </a:solidFill>
          </a:ln>
        </p:spPr>
        <p:txBody>
          <a:bodyPr vert="horz" lIns="91440" tIns="45720" rIns="91440" bIns="45720" rtlCol="0" anchor="ctr" anchorCtr="0">
            <a:noAutofit/>
          </a:bodyPr>
          <a:lst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a:lstStyle>
          <a:p>
            <a:pPr marL="285750" indent="-285750" defTabSz="914400">
              <a:buFont typeface="Wingdings" panose="05000000000000000000" pitchFamily="2" charset="2"/>
              <a:buChar char="Ø"/>
            </a:pPr>
            <a:r>
              <a:rPr lang="en-US" sz="1600" b="1" err="1">
                <a:solidFill>
                  <a:srgbClr val="262626"/>
                </a:solidFill>
                <a:latin typeface="Fira Sans Light"/>
                <a:ea typeface="+mj-ea"/>
              </a:rPr>
              <a:t>Créér</a:t>
            </a:r>
            <a:r>
              <a:rPr lang="en-US" sz="1600" b="1">
                <a:solidFill>
                  <a:srgbClr val="262626"/>
                </a:solidFill>
                <a:latin typeface="Fira Sans Light"/>
                <a:ea typeface="+mj-ea"/>
              </a:rPr>
              <a:t> des champs </a:t>
            </a:r>
            <a:r>
              <a:rPr lang="en-US" sz="1600" b="1" err="1">
                <a:solidFill>
                  <a:srgbClr val="262626"/>
                </a:solidFill>
                <a:latin typeface="Fira Sans Light"/>
                <a:ea typeface="+mj-ea"/>
              </a:rPr>
              <a:t>communs</a:t>
            </a:r>
            <a:r>
              <a:rPr lang="en-US" sz="1600" b="1">
                <a:solidFill>
                  <a:srgbClr val="262626"/>
                </a:solidFill>
                <a:latin typeface="Fira Sans Light"/>
                <a:ea typeface="+mj-ea"/>
              </a:rPr>
              <a:t>  </a:t>
            </a:r>
            <a:endParaRPr lang="en-US" sz="1600" b="1">
              <a:solidFill>
                <a:srgbClr val="262626"/>
              </a:solidFill>
              <a:latin typeface="Fira Sans Light"/>
              <a:ea typeface="+mj-ea"/>
              <a:cs typeface="Arial"/>
            </a:endParaRPr>
          </a:p>
          <a:p>
            <a:pPr marL="285750" indent="-285750" defTabSz="914400">
              <a:buFont typeface="Wingdings" panose="05000000000000000000" pitchFamily="2" charset="2"/>
              <a:buChar char="Ø"/>
            </a:pPr>
            <a:r>
              <a:rPr lang="en-US" sz="1600" b="1" err="1">
                <a:solidFill>
                  <a:srgbClr val="262626"/>
                </a:solidFill>
                <a:latin typeface="Fira Sans Light"/>
                <a:ea typeface="+mj-ea"/>
              </a:rPr>
              <a:t>Faciliter</a:t>
            </a:r>
            <a:r>
              <a:rPr lang="en-US" sz="1600" b="1">
                <a:solidFill>
                  <a:srgbClr val="262626"/>
                </a:solidFill>
                <a:latin typeface="Fira Sans Light"/>
                <a:ea typeface="+mj-ea"/>
              </a:rPr>
              <a:t> </a:t>
            </a:r>
            <a:r>
              <a:rPr lang="en-US" sz="1600" b="1" err="1">
                <a:solidFill>
                  <a:srgbClr val="262626"/>
                </a:solidFill>
                <a:latin typeface="Fira Sans Light"/>
                <a:ea typeface="+mj-ea"/>
              </a:rPr>
              <a:t>l'accès</a:t>
            </a:r>
            <a:r>
              <a:rPr lang="en-US" sz="1600" b="1">
                <a:solidFill>
                  <a:srgbClr val="262626"/>
                </a:solidFill>
                <a:latin typeface="Fira Sans Light"/>
                <a:ea typeface="+mj-ea"/>
              </a:rPr>
              <a:t> aux </a:t>
            </a:r>
            <a:r>
              <a:rPr lang="en-US" sz="1600" b="1" err="1">
                <a:solidFill>
                  <a:srgbClr val="262626"/>
                </a:solidFill>
                <a:latin typeface="Fira Sans Light"/>
                <a:ea typeface="+mj-ea"/>
              </a:rPr>
              <a:t>marchés</a:t>
            </a:r>
            <a:endParaRPr lang="en-US" sz="1600" b="1">
              <a:solidFill>
                <a:srgbClr val="262626"/>
              </a:solidFill>
              <a:latin typeface="Fira Sans Light"/>
              <a:ea typeface="+mj-ea"/>
            </a:endParaRPr>
          </a:p>
          <a:p>
            <a:pPr marL="285750" indent="-285750" defTabSz="914400">
              <a:buFont typeface="Wingdings" panose="05000000000000000000" pitchFamily="2" charset="2"/>
              <a:buChar char="Ø"/>
            </a:pPr>
            <a:r>
              <a:rPr lang="en-US" sz="1600" b="1" err="1">
                <a:solidFill>
                  <a:srgbClr val="262626"/>
                </a:solidFill>
                <a:latin typeface="Fira Sans Light"/>
                <a:ea typeface="+mj-ea"/>
              </a:rPr>
              <a:t>Favoriser</a:t>
            </a:r>
            <a:r>
              <a:rPr lang="en-US" sz="1600" b="1">
                <a:solidFill>
                  <a:srgbClr val="262626"/>
                </a:solidFill>
                <a:latin typeface="Fira Sans Light"/>
                <a:ea typeface="+mj-ea"/>
              </a:rPr>
              <a:t> </a:t>
            </a:r>
            <a:r>
              <a:rPr lang="en-US" sz="1600" b="1" err="1">
                <a:solidFill>
                  <a:srgbClr val="262626"/>
                </a:solidFill>
                <a:latin typeface="Fira Sans Light"/>
                <a:ea typeface="+mj-ea"/>
              </a:rPr>
              <a:t>l'épargne</a:t>
            </a:r>
            <a:r>
              <a:rPr lang="en-US" sz="1600" b="1">
                <a:solidFill>
                  <a:srgbClr val="262626"/>
                </a:solidFill>
                <a:latin typeface="Fira Sans Light"/>
                <a:ea typeface="+mj-ea"/>
              </a:rPr>
              <a:t> </a:t>
            </a:r>
            <a:r>
              <a:rPr lang="en-US" sz="1600" b="1" err="1">
                <a:solidFill>
                  <a:srgbClr val="262626"/>
                </a:solidFill>
                <a:latin typeface="Fira Sans Light"/>
                <a:ea typeface="+mj-ea"/>
              </a:rPr>
              <a:t>individuelle</a:t>
            </a:r>
            <a:r>
              <a:rPr lang="en-US" sz="1600" b="1">
                <a:solidFill>
                  <a:srgbClr val="262626"/>
                </a:solidFill>
                <a:latin typeface="Fira Sans Light"/>
                <a:ea typeface="+mj-ea"/>
              </a:rPr>
              <a:t> et </a:t>
            </a:r>
            <a:r>
              <a:rPr lang="en-US" sz="1600" b="1" err="1">
                <a:solidFill>
                  <a:srgbClr val="262626"/>
                </a:solidFill>
                <a:latin typeface="Fira Sans Light"/>
                <a:ea typeface="+mj-ea"/>
              </a:rPr>
              <a:t>l'accès</a:t>
            </a:r>
            <a:r>
              <a:rPr lang="en-US" sz="1600" b="1">
                <a:solidFill>
                  <a:srgbClr val="262626"/>
                </a:solidFill>
                <a:latin typeface="Fira Sans Light"/>
                <a:ea typeface="+mj-ea"/>
              </a:rPr>
              <a:t> aux </a:t>
            </a:r>
            <a:r>
              <a:rPr lang="en-US" sz="1600" b="1" err="1">
                <a:solidFill>
                  <a:srgbClr val="262626"/>
                </a:solidFill>
                <a:latin typeface="Fira Sans Light"/>
                <a:ea typeface="+mj-ea"/>
              </a:rPr>
              <a:t>prêts</a:t>
            </a:r>
            <a:r>
              <a:rPr lang="en-US" sz="1600" b="1">
                <a:solidFill>
                  <a:srgbClr val="262626"/>
                </a:solidFill>
                <a:latin typeface="Fira Sans Light"/>
                <a:ea typeface="+mj-ea"/>
              </a:rPr>
              <a:t> </a:t>
            </a:r>
            <a:r>
              <a:rPr lang="en-US" sz="1600" b="1" err="1">
                <a:solidFill>
                  <a:srgbClr val="262626"/>
                </a:solidFill>
                <a:latin typeface="Fira Sans Light"/>
                <a:ea typeface="+mj-ea"/>
              </a:rPr>
              <a:t>d'urgence</a:t>
            </a:r>
            <a:endParaRPr lang="en-US" sz="1600" b="1" err="1">
              <a:solidFill>
                <a:srgbClr val="262626"/>
              </a:solidFill>
              <a:latin typeface="Fira Sans Light"/>
              <a:ea typeface="+mj-ea"/>
              <a:cs typeface="Arial"/>
            </a:endParaRPr>
          </a:p>
          <a:p>
            <a:pPr marL="285750" indent="-285750" defTabSz="914400">
              <a:buFont typeface="Wingdings" panose="05000000000000000000" pitchFamily="2" charset="2"/>
              <a:buChar char="Ø"/>
            </a:pPr>
            <a:endParaRPr lang="en-US" sz="1600" b="1">
              <a:solidFill>
                <a:srgbClr val="262626"/>
              </a:solidFill>
              <a:latin typeface="+mj-lt"/>
              <a:ea typeface="+mj-ea"/>
              <a:cs typeface="Arial"/>
            </a:endParaRPr>
          </a:p>
        </p:txBody>
      </p:sp>
      <p:sp>
        <p:nvSpPr>
          <p:cNvPr id="6" name="Titre 3">
            <a:extLst>
              <a:ext uri="{FF2B5EF4-FFF2-40B4-BE49-F238E27FC236}">
                <a16:creationId xmlns:a16="http://schemas.microsoft.com/office/drawing/2014/main" id="{BE621A8A-D783-2931-20CD-BB77C44DDEDB}"/>
              </a:ext>
            </a:extLst>
          </p:cNvPr>
          <p:cNvSpPr txBox="1">
            <a:spLocks/>
          </p:cNvSpPr>
          <p:nvPr/>
        </p:nvSpPr>
        <p:spPr>
          <a:xfrm>
            <a:off x="-381461" y="83404"/>
            <a:ext cx="2892105" cy="2182428"/>
          </a:xfrm>
          <a:prstGeom prst="ellipse">
            <a:avLst/>
          </a:prstGeom>
          <a:solidFill>
            <a:srgbClr val="FFFFFF"/>
          </a:solidFill>
          <a:ln w="174625" cmpd="thinThick">
            <a:solidFill>
              <a:srgbClr val="FFFFFF"/>
            </a:solidFill>
          </a:ln>
        </p:spPr>
        <p:txBody>
          <a:bodyPr vert="horz" lIns="91440" tIns="45720" rIns="91440" bIns="45720" rtlCol="0" anchor="ctr" anchorCtr="0">
            <a:noAutofit/>
          </a:bodyPr>
          <a:lst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a:lstStyle>
          <a:p>
            <a:pPr algn="ctr" defTabSz="914400">
              <a:lnSpc>
                <a:spcPct val="100000"/>
              </a:lnSpc>
              <a:spcBef>
                <a:spcPts val="0"/>
              </a:spcBef>
            </a:pPr>
            <a:r>
              <a:rPr lang="en-US" sz="1400" b="1">
                <a:solidFill>
                  <a:srgbClr val="262626"/>
                </a:solidFill>
                <a:latin typeface="+mj-lt"/>
                <a:ea typeface="+mj-ea"/>
              </a:rPr>
              <a:t>Objectif 2 : </a:t>
            </a:r>
            <a:endParaRPr lang="en-US" sz="1400">
              <a:solidFill>
                <a:srgbClr val="444444"/>
              </a:solidFill>
              <a:latin typeface="Calibri"/>
              <a:ea typeface="+mj-ea"/>
              <a:cs typeface="Calibri"/>
            </a:endParaRPr>
          </a:p>
          <a:p>
            <a:pPr algn="ctr" defTabSz="914400">
              <a:lnSpc>
                <a:spcPct val="100000"/>
              </a:lnSpc>
              <a:spcBef>
                <a:spcPts val="0"/>
              </a:spcBef>
            </a:pPr>
            <a:r>
              <a:rPr lang="fr-FR" sz="1600" b="1">
                <a:solidFill>
                  <a:srgbClr val="444444"/>
                </a:solidFill>
                <a:latin typeface="Fira Sans Light"/>
                <a:ea typeface="+mj-ea"/>
                <a:cs typeface="Calibri"/>
              </a:rPr>
              <a:t>Permettre aux groupes de solidarité de faire face aux dépenses imprévues liées aux risques sociaux</a:t>
            </a:r>
            <a:endParaRPr lang="en-US" sz="1600" b="1">
              <a:solidFill>
                <a:srgbClr val="444444"/>
              </a:solidFill>
              <a:latin typeface="Fira Sans Light"/>
              <a:ea typeface="+mj-ea"/>
              <a:cs typeface="Calibri"/>
            </a:endParaRPr>
          </a:p>
          <a:p>
            <a:pPr algn="ctr" defTabSz="914400"/>
            <a:endParaRPr lang="en-US" sz="1400" b="1">
              <a:solidFill>
                <a:srgbClr val="262626"/>
              </a:solidFill>
              <a:latin typeface="+mj-lt"/>
              <a:ea typeface="+mj-ea"/>
              <a:cs typeface="Arial"/>
            </a:endParaRPr>
          </a:p>
        </p:txBody>
      </p:sp>
    </p:spTree>
    <p:extLst>
      <p:ext uri="{BB962C8B-B14F-4D97-AF65-F5344CB8AC3E}">
        <p14:creationId xmlns:p14="http://schemas.microsoft.com/office/powerpoint/2010/main" val="21056972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b="1">
                <a:latin typeface="Fira Sans Light"/>
              </a:rPr>
              <a:t>RDC – Action de Carême</a:t>
            </a:r>
            <a:endParaRPr lang="de-CH"/>
          </a:p>
        </p:txBody>
      </p:sp>
      <p:pic>
        <p:nvPicPr>
          <p:cNvPr id="2" name="Image 1" descr="Une image contenant plein air, ciel, sol, personne&#10;&#10;Description générée automatiquement">
            <a:extLst>
              <a:ext uri="{FF2B5EF4-FFF2-40B4-BE49-F238E27FC236}">
                <a16:creationId xmlns:a16="http://schemas.microsoft.com/office/drawing/2014/main" id="{86532770-CBA1-1DEF-87CF-D728E7F25E3B}"/>
              </a:ext>
            </a:extLst>
          </p:cNvPr>
          <p:cNvPicPr>
            <a:picLocks noChangeAspect="1"/>
          </p:cNvPicPr>
          <p:nvPr/>
        </p:nvPicPr>
        <p:blipFill>
          <a:blip r:embed="rId3"/>
          <a:stretch>
            <a:fillRect/>
          </a:stretch>
        </p:blipFill>
        <p:spPr>
          <a:xfrm>
            <a:off x="21122" y="6006"/>
            <a:ext cx="9118322" cy="5131488"/>
          </a:xfrm>
          <a:prstGeom prst="rect">
            <a:avLst/>
          </a:prstGeom>
        </p:spPr>
      </p:pic>
      <p:sp>
        <p:nvSpPr>
          <p:cNvPr id="6" name="Titre 3">
            <a:extLst>
              <a:ext uri="{FF2B5EF4-FFF2-40B4-BE49-F238E27FC236}">
                <a16:creationId xmlns:a16="http://schemas.microsoft.com/office/drawing/2014/main" id="{BE621A8A-D783-2931-20CD-BB77C44DDEDB}"/>
              </a:ext>
            </a:extLst>
          </p:cNvPr>
          <p:cNvSpPr txBox="1">
            <a:spLocks/>
          </p:cNvSpPr>
          <p:nvPr/>
        </p:nvSpPr>
        <p:spPr>
          <a:xfrm>
            <a:off x="-269245" y="7735"/>
            <a:ext cx="2693841" cy="2172324"/>
          </a:xfrm>
          <a:prstGeom prst="ellipse">
            <a:avLst/>
          </a:prstGeom>
          <a:solidFill>
            <a:srgbClr val="FFFFFF"/>
          </a:solidFill>
          <a:ln w="174625" cmpd="thinThick">
            <a:solidFill>
              <a:srgbClr val="FFFFFF"/>
            </a:solidFill>
          </a:ln>
        </p:spPr>
        <p:txBody>
          <a:bodyPr vert="horz" lIns="91440" tIns="45720" rIns="91440" bIns="45720" rtlCol="0" anchor="ctr" anchorCtr="0">
            <a:normAutofit fontScale="92500"/>
          </a:bodyPr>
          <a:lst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a:lstStyle>
          <a:p>
            <a:pPr algn="ctr" defTabSz="914400"/>
            <a:r>
              <a:rPr lang="en-US" sz="1600" b="1">
                <a:solidFill>
                  <a:srgbClr val="262626"/>
                </a:solidFill>
                <a:latin typeface="Fira Sans Light"/>
                <a:ea typeface="+mj-ea"/>
                <a:cs typeface="Arial"/>
              </a:rPr>
              <a:t>Objectif 3 : </a:t>
            </a:r>
            <a:r>
              <a:rPr lang="fr-FR" sz="1600" b="1">
                <a:solidFill>
                  <a:srgbClr val="000000"/>
                </a:solidFill>
                <a:latin typeface="Fira Sans Light"/>
                <a:ea typeface="+mj-ea"/>
                <a:cs typeface="Calibri"/>
              </a:rPr>
              <a:t>Réaliser des actions de plaidoyer pour le respect et la protection du droit à l'alimentation</a:t>
            </a:r>
            <a:br>
              <a:rPr lang="fr-FR" sz="1600" b="1">
                <a:latin typeface="Fira Sans Light"/>
                <a:ea typeface="+mj-ea"/>
                <a:cs typeface="Calibri"/>
              </a:rPr>
            </a:br>
            <a:endParaRPr lang="en-US" sz="1600" b="1">
              <a:solidFill>
                <a:srgbClr val="000000"/>
              </a:solidFill>
              <a:latin typeface="Fira Sans Light"/>
              <a:ea typeface="+mj-ea"/>
              <a:cs typeface="Calibri"/>
            </a:endParaRPr>
          </a:p>
        </p:txBody>
      </p:sp>
      <p:sp>
        <p:nvSpPr>
          <p:cNvPr id="8" name="Titre 3">
            <a:extLst>
              <a:ext uri="{FF2B5EF4-FFF2-40B4-BE49-F238E27FC236}">
                <a16:creationId xmlns:a16="http://schemas.microsoft.com/office/drawing/2014/main" id="{B81F4422-E204-9C2A-0AD7-6356214C1C89}"/>
              </a:ext>
            </a:extLst>
          </p:cNvPr>
          <p:cNvSpPr txBox="1">
            <a:spLocks/>
          </p:cNvSpPr>
          <p:nvPr/>
        </p:nvSpPr>
        <p:spPr>
          <a:xfrm>
            <a:off x="6713509" y="3267082"/>
            <a:ext cx="2787121" cy="2206549"/>
          </a:xfrm>
          <a:prstGeom prst="ellipse">
            <a:avLst/>
          </a:prstGeom>
          <a:solidFill>
            <a:srgbClr val="FFFFFF"/>
          </a:solidFill>
          <a:ln w="174625" cmpd="thinThick">
            <a:solidFill>
              <a:srgbClr val="FFFFFF"/>
            </a:solidFill>
          </a:ln>
        </p:spPr>
        <p:txBody>
          <a:bodyPr vert="horz" lIns="91440" tIns="45720" rIns="91440" bIns="45720" rtlCol="0" anchor="ctr" anchorCtr="0">
            <a:normAutofit lnSpcReduction="10000"/>
          </a:bodyPr>
          <a:lst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a:lstStyle>
          <a:p>
            <a:pPr marL="285750" indent="-285750" defTabSz="914400">
              <a:buFont typeface="Wingdings" panose="05000000000000000000" pitchFamily="2" charset="2"/>
              <a:buChar char="Ø"/>
            </a:pPr>
            <a:endParaRPr lang="en-US" sz="1500" b="1">
              <a:solidFill>
                <a:srgbClr val="262626"/>
              </a:solidFill>
              <a:latin typeface="+mj-lt"/>
              <a:ea typeface="+mj-ea"/>
              <a:cs typeface="Arial"/>
            </a:endParaRPr>
          </a:p>
          <a:p>
            <a:pPr marL="285750" indent="-285750" defTabSz="914400">
              <a:buFont typeface="Wingdings" panose="05000000000000000000" pitchFamily="2" charset="2"/>
              <a:buChar char="Ø"/>
            </a:pPr>
            <a:r>
              <a:rPr lang="en-US" sz="1600" b="1" err="1">
                <a:solidFill>
                  <a:srgbClr val="262626"/>
                </a:solidFill>
                <a:latin typeface="Fira Sans Light"/>
                <a:ea typeface="+mj-ea"/>
                <a:cs typeface="Arial"/>
              </a:rPr>
              <a:t>Animer</a:t>
            </a:r>
            <a:r>
              <a:rPr lang="en-US" sz="1600" b="1">
                <a:solidFill>
                  <a:srgbClr val="262626"/>
                </a:solidFill>
                <a:latin typeface="Fira Sans Light"/>
                <a:ea typeface="+mj-ea"/>
                <a:cs typeface="Arial"/>
              </a:rPr>
              <a:t> des ateliers de promotion des </a:t>
            </a:r>
            <a:r>
              <a:rPr lang="en-US" sz="1600" b="1" err="1">
                <a:solidFill>
                  <a:srgbClr val="262626"/>
                </a:solidFill>
                <a:latin typeface="Fira Sans Light"/>
                <a:ea typeface="+mj-ea"/>
                <a:cs typeface="Arial"/>
              </a:rPr>
              <a:t>intérêts</a:t>
            </a:r>
            <a:r>
              <a:rPr lang="en-US" sz="1600" b="1">
                <a:solidFill>
                  <a:srgbClr val="262626"/>
                </a:solidFill>
                <a:latin typeface="Fira Sans Light"/>
                <a:ea typeface="+mj-ea"/>
                <a:cs typeface="Arial"/>
              </a:rPr>
              <a:t> des populations </a:t>
            </a:r>
            <a:r>
              <a:rPr lang="en-US" sz="1600" b="1" err="1">
                <a:solidFill>
                  <a:srgbClr val="262626"/>
                </a:solidFill>
                <a:latin typeface="Fira Sans Light"/>
                <a:ea typeface="+mj-ea"/>
                <a:cs typeface="Arial"/>
              </a:rPr>
              <a:t>bénéficiaires</a:t>
            </a:r>
            <a:endParaRPr lang="en-US" sz="1600" b="1">
              <a:solidFill>
                <a:srgbClr val="262626"/>
              </a:solidFill>
              <a:latin typeface="Fira Sans Light"/>
              <a:ea typeface="+mj-ea"/>
              <a:cs typeface="Arial"/>
            </a:endParaRPr>
          </a:p>
        </p:txBody>
      </p:sp>
    </p:spTree>
    <p:extLst>
      <p:ext uri="{BB962C8B-B14F-4D97-AF65-F5344CB8AC3E}">
        <p14:creationId xmlns:p14="http://schemas.microsoft.com/office/powerpoint/2010/main" val="316166857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descr="Une image contenant habits, intérieur, meubles, personne&#10;&#10;Description générée automatiquement">
            <a:extLst>
              <a:ext uri="{FF2B5EF4-FFF2-40B4-BE49-F238E27FC236}">
                <a16:creationId xmlns:a16="http://schemas.microsoft.com/office/drawing/2014/main" id="{D3215061-57B7-0A7C-9EF0-81945B11B0A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30" y="-3916"/>
            <a:ext cx="9215436" cy="5144398"/>
          </a:xfrm>
          <a:prstGeom prst="rect">
            <a:avLst/>
          </a:prstGeom>
        </p:spPr>
      </p:pic>
      <p:sp>
        <p:nvSpPr>
          <p:cNvPr id="3" name="Titre 3">
            <a:extLst>
              <a:ext uri="{FF2B5EF4-FFF2-40B4-BE49-F238E27FC236}">
                <a16:creationId xmlns:a16="http://schemas.microsoft.com/office/drawing/2014/main" id="{1391BD99-9D78-BBDA-4F43-FEF8B887B0FD}"/>
              </a:ext>
            </a:extLst>
          </p:cNvPr>
          <p:cNvSpPr txBox="1">
            <a:spLocks/>
          </p:cNvSpPr>
          <p:nvPr/>
        </p:nvSpPr>
        <p:spPr>
          <a:xfrm>
            <a:off x="-276963" y="164621"/>
            <a:ext cx="2964503" cy="2517731"/>
          </a:xfrm>
          <a:prstGeom prst="ellipse">
            <a:avLst/>
          </a:prstGeom>
          <a:solidFill>
            <a:srgbClr val="FFFFFF"/>
          </a:solidFill>
          <a:ln w="174625" cmpd="thinThick">
            <a:solidFill>
              <a:srgbClr val="FFFFFF"/>
            </a:solidFill>
          </a:ln>
        </p:spPr>
        <p:txBody>
          <a:bodyPr vert="horz" lIns="91440" tIns="45720" rIns="91440" bIns="45720" rtlCol="0" anchor="ctr" anchorCtr="0">
            <a:noAutofit/>
          </a:bodyPr>
          <a:lst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a:lstStyle>
          <a:p>
            <a:pPr algn="ctr" defTabSz="914400">
              <a:lnSpc>
                <a:spcPct val="100000"/>
              </a:lnSpc>
              <a:spcBef>
                <a:spcPts val="0"/>
              </a:spcBef>
            </a:pPr>
            <a:r>
              <a:rPr lang="en-US" sz="1600" b="1" dirty="0">
                <a:solidFill>
                  <a:srgbClr val="262626"/>
                </a:solidFill>
                <a:latin typeface="Fira Sans Light"/>
                <a:ea typeface="+mj-ea"/>
              </a:rPr>
              <a:t>   Objectif 4 : </a:t>
            </a:r>
            <a:r>
              <a:rPr lang="fr-CH" sz="1600" b="1" dirty="0">
                <a:solidFill>
                  <a:srgbClr val="444444"/>
                </a:solidFill>
                <a:latin typeface="Fira Sans Light"/>
                <a:ea typeface="+mj-ea"/>
                <a:cs typeface="Calibri"/>
              </a:rPr>
              <a:t>Promouvoir l'égalité entre les hommes et les femmes dans la production agroalimentaire, la gestion des revenus et la vie communautaire</a:t>
            </a:r>
            <a:endParaRPr lang="en-US" sz="1800" b="1" dirty="0">
              <a:solidFill>
                <a:srgbClr val="262626"/>
              </a:solidFill>
              <a:latin typeface="+mj-lt"/>
              <a:ea typeface="+mj-ea"/>
              <a:cs typeface="Arial"/>
            </a:endParaRPr>
          </a:p>
        </p:txBody>
      </p:sp>
      <p:sp>
        <p:nvSpPr>
          <p:cNvPr id="16" name="Titre 3">
            <a:extLst>
              <a:ext uri="{FF2B5EF4-FFF2-40B4-BE49-F238E27FC236}">
                <a16:creationId xmlns:a16="http://schemas.microsoft.com/office/drawing/2014/main" id="{C4FB2A73-C1D9-D24C-1619-FEF1567E2C7D}"/>
              </a:ext>
            </a:extLst>
          </p:cNvPr>
          <p:cNvSpPr txBox="1">
            <a:spLocks/>
          </p:cNvSpPr>
          <p:nvPr/>
        </p:nvSpPr>
        <p:spPr>
          <a:xfrm>
            <a:off x="6694998" y="3195006"/>
            <a:ext cx="2841157" cy="2206549"/>
          </a:xfrm>
          <a:prstGeom prst="ellipse">
            <a:avLst/>
          </a:prstGeom>
          <a:solidFill>
            <a:srgbClr val="FFFFFF"/>
          </a:solidFill>
          <a:ln w="174625" cmpd="thinThick">
            <a:solidFill>
              <a:srgbClr val="FFFFFF"/>
            </a:solidFill>
          </a:ln>
        </p:spPr>
        <p:txBody>
          <a:bodyPr vert="horz" lIns="91440" tIns="45720" rIns="91440" bIns="45720" rtlCol="0" anchor="ctr" anchorCtr="0">
            <a:normAutofit/>
          </a:bodyPr>
          <a:lst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a:lstStyle>
          <a:p>
            <a:pPr marL="285750" indent="-285750" defTabSz="914400">
              <a:buFont typeface="Wingdings" panose="05000000000000000000" pitchFamily="2" charset="2"/>
              <a:buChar char="Ø"/>
            </a:pPr>
            <a:r>
              <a:rPr lang="en-US" sz="1600" b="1" dirty="0" err="1">
                <a:solidFill>
                  <a:srgbClr val="262626"/>
                </a:solidFill>
                <a:latin typeface="Fira Sans Light"/>
                <a:ea typeface="+mj-ea"/>
              </a:rPr>
              <a:t>Renforcer</a:t>
            </a:r>
            <a:r>
              <a:rPr lang="en-US" sz="1600" b="1" dirty="0">
                <a:solidFill>
                  <a:srgbClr val="262626"/>
                </a:solidFill>
                <a:latin typeface="Fira Sans Light"/>
                <a:ea typeface="+mj-ea"/>
              </a:rPr>
              <a:t> </a:t>
            </a:r>
            <a:r>
              <a:rPr lang="en-US" sz="1600" b="1" dirty="0" err="1">
                <a:solidFill>
                  <a:srgbClr val="262626"/>
                </a:solidFill>
                <a:latin typeface="Fira Sans Light"/>
                <a:ea typeface="+mj-ea"/>
              </a:rPr>
              <a:t>l'éducation</a:t>
            </a:r>
            <a:r>
              <a:rPr lang="en-US" sz="1600" b="1" dirty="0">
                <a:solidFill>
                  <a:srgbClr val="262626"/>
                </a:solidFill>
                <a:latin typeface="Fira Sans Light"/>
                <a:ea typeface="+mj-ea"/>
              </a:rPr>
              <a:t> et </a:t>
            </a:r>
            <a:r>
              <a:rPr lang="en-US" sz="1600" b="1" dirty="0" err="1">
                <a:solidFill>
                  <a:srgbClr val="262626"/>
                </a:solidFill>
                <a:latin typeface="Fira Sans Light"/>
                <a:ea typeface="+mj-ea"/>
              </a:rPr>
              <a:t>l'alphabétisation</a:t>
            </a:r>
            <a:endParaRPr lang="en-US" sz="1600" b="1" dirty="0">
              <a:solidFill>
                <a:srgbClr val="262626"/>
              </a:solidFill>
              <a:latin typeface="Fira Sans Light"/>
              <a:ea typeface="+mj-ea"/>
              <a:cs typeface="Arial"/>
            </a:endParaRPr>
          </a:p>
          <a:p>
            <a:pPr marL="285750" indent="-285750" defTabSz="914400">
              <a:buFont typeface="Wingdings" panose="05000000000000000000" pitchFamily="2" charset="2"/>
              <a:buChar char="Ø"/>
            </a:pPr>
            <a:r>
              <a:rPr lang="en-US" sz="1600" b="1" dirty="0" err="1">
                <a:solidFill>
                  <a:srgbClr val="262626"/>
                </a:solidFill>
                <a:latin typeface="Fira Sans Light"/>
                <a:ea typeface="+mj-ea"/>
              </a:rPr>
              <a:t>Promouvoir</a:t>
            </a:r>
            <a:r>
              <a:rPr lang="en-US" sz="1600" b="1" dirty="0">
                <a:solidFill>
                  <a:srgbClr val="262626"/>
                </a:solidFill>
                <a:latin typeface="Fira Sans Light"/>
                <a:ea typeface="+mj-ea"/>
              </a:rPr>
              <a:t> </a:t>
            </a:r>
            <a:r>
              <a:rPr lang="en-US" sz="1600" b="1" dirty="0" err="1">
                <a:solidFill>
                  <a:srgbClr val="262626"/>
                </a:solidFill>
                <a:latin typeface="Fira Sans Light"/>
                <a:ea typeface="+mj-ea"/>
              </a:rPr>
              <a:t>l'égalité</a:t>
            </a:r>
            <a:r>
              <a:rPr lang="en-US" sz="1600" b="1" dirty="0">
                <a:solidFill>
                  <a:srgbClr val="262626"/>
                </a:solidFill>
                <a:latin typeface="Fira Sans Light"/>
                <a:ea typeface="+mj-ea"/>
              </a:rPr>
              <a:t> des sexes</a:t>
            </a:r>
            <a:endParaRPr lang="en-US" sz="1600" b="1" dirty="0">
              <a:solidFill>
                <a:srgbClr val="262626"/>
              </a:solidFill>
              <a:latin typeface="Fira Sans Light"/>
              <a:ea typeface="+mj-ea"/>
              <a:cs typeface="Arial"/>
            </a:endParaRPr>
          </a:p>
          <a:p>
            <a:pPr marL="285750" indent="-285750" defTabSz="914400">
              <a:buFont typeface="Wingdings" panose="05000000000000000000" pitchFamily="2" charset="2"/>
              <a:buChar char="Ø"/>
            </a:pPr>
            <a:endParaRPr lang="en-US" sz="1600" b="1" dirty="0">
              <a:solidFill>
                <a:srgbClr val="262626"/>
              </a:solidFill>
              <a:latin typeface="+mj-lt"/>
              <a:ea typeface="+mj-ea"/>
              <a:cs typeface="Arial"/>
            </a:endParaRPr>
          </a:p>
        </p:txBody>
      </p:sp>
    </p:spTree>
    <p:extLst>
      <p:ext uri="{BB962C8B-B14F-4D97-AF65-F5344CB8AC3E}">
        <p14:creationId xmlns:p14="http://schemas.microsoft.com/office/powerpoint/2010/main" val="315557291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1EC2A566-5D39-FFE3-1D1A-928EF006A05F}"/>
              </a:ext>
            </a:extLst>
          </p:cNvPr>
          <p:cNvPicPr>
            <a:picLocks noChangeAspect="1"/>
          </p:cNvPicPr>
          <p:nvPr/>
        </p:nvPicPr>
        <p:blipFill>
          <a:blip r:embed="rId3"/>
          <a:stretch>
            <a:fillRect/>
          </a:stretch>
        </p:blipFill>
        <p:spPr>
          <a:xfrm>
            <a:off x="760436" y="1023583"/>
            <a:ext cx="3811564" cy="3811564"/>
          </a:xfrm>
          <a:prstGeom prst="rect">
            <a:avLst/>
          </a:prstGeom>
        </p:spPr>
      </p:pic>
      <p:sp>
        <p:nvSpPr>
          <p:cNvPr id="4" name="Titre 3"/>
          <p:cNvSpPr>
            <a:spLocks noGrp="1"/>
          </p:cNvSpPr>
          <p:nvPr>
            <p:ph type="title"/>
          </p:nvPr>
        </p:nvSpPr>
        <p:spPr>
          <a:xfrm>
            <a:off x="398748" y="-297571"/>
            <a:ext cx="4871785" cy="1212152"/>
          </a:xfrm>
        </p:spPr>
        <p:txBody>
          <a:bodyPr vert="horz" lIns="91440" tIns="45720" rIns="91440" bIns="45720" rtlCol="0" anchor="b">
            <a:normAutofit/>
          </a:bodyPr>
          <a:lstStyle/>
          <a:p>
            <a:pPr defTabSz="914400"/>
            <a:r>
              <a:rPr lang="en-US">
                <a:solidFill>
                  <a:srgbClr val="FF0000"/>
                </a:solidFill>
                <a:latin typeface="FiraSans-Light" panose="020B0403050000020004" pitchFamily="34" charset="0"/>
                <a:ea typeface="FiraSans-Light" panose="020B0403050000020004" pitchFamily="34" charset="0"/>
              </a:rPr>
              <a:t>Honduras – </a:t>
            </a:r>
            <a:r>
              <a:rPr lang="en-US" err="1">
                <a:solidFill>
                  <a:srgbClr val="FF0000"/>
                </a:solidFill>
                <a:latin typeface="FiraSans-Light" panose="020B0403050000020004" pitchFamily="34" charset="0"/>
                <a:ea typeface="FiraSans-Light" panose="020B0403050000020004" pitchFamily="34" charset="0"/>
              </a:rPr>
              <a:t>Contexte</a:t>
            </a:r>
            <a:r>
              <a:rPr lang="en-US">
                <a:solidFill>
                  <a:srgbClr val="FF0000"/>
                </a:solidFill>
                <a:latin typeface="FiraSans-Light" panose="020B0403050000020004" pitchFamily="34" charset="0"/>
                <a:ea typeface="FiraSans-Light" panose="020B0403050000020004" pitchFamily="34" charset="0"/>
              </a:rPr>
              <a:t> </a:t>
            </a:r>
            <a:r>
              <a:rPr lang="en-US" err="1">
                <a:solidFill>
                  <a:srgbClr val="FF0000"/>
                </a:solidFill>
                <a:latin typeface="FiraSans-Light" panose="020B0403050000020004" pitchFamily="34" charset="0"/>
                <a:ea typeface="FiraSans-Light" panose="020B0403050000020004" pitchFamily="34" charset="0"/>
              </a:rPr>
              <a:t>général</a:t>
            </a:r>
            <a:endParaRPr lang="en-US">
              <a:solidFill>
                <a:srgbClr val="FF0000"/>
              </a:solidFill>
              <a:latin typeface="FiraSans-Light" panose="020B0403050000020004" pitchFamily="34" charset="0"/>
              <a:ea typeface="FiraSans-Light" panose="020B0403050000020004" pitchFamily="34" charset="0"/>
            </a:endParaRPr>
          </a:p>
        </p:txBody>
      </p:sp>
      <p:sp>
        <p:nvSpPr>
          <p:cNvPr id="9" name="ZoneTexte 8">
            <a:extLst>
              <a:ext uri="{FF2B5EF4-FFF2-40B4-BE49-F238E27FC236}">
                <a16:creationId xmlns:a16="http://schemas.microsoft.com/office/drawing/2014/main" id="{6254FBF9-C50E-A5C8-AE1B-1610BE4055E0}"/>
              </a:ext>
            </a:extLst>
          </p:cNvPr>
          <p:cNvSpPr txBox="1"/>
          <p:nvPr/>
        </p:nvSpPr>
        <p:spPr>
          <a:xfrm>
            <a:off x="4899546" y="1395504"/>
            <a:ext cx="4214935" cy="3439643"/>
          </a:xfrm>
          <a:prstGeom prst="rect">
            <a:avLst/>
          </a:prstGeom>
        </p:spPr>
        <p:txBody>
          <a:bodyPr vert="horz" lIns="91440" tIns="45720" rIns="91440" bIns="45720" rtlCol="0" anchor="t">
            <a:noAutofit/>
          </a:bodyPr>
          <a:lstStyle/>
          <a:p>
            <a:pPr marL="400050" indent="-342900">
              <a:lnSpc>
                <a:spcPct val="90000"/>
              </a:lnSpc>
              <a:spcAft>
                <a:spcPts val="600"/>
              </a:spcAft>
              <a:buFont typeface="Arial" panose="020B0604020202020204" pitchFamily="34" charset="0"/>
              <a:buChar char="•"/>
            </a:pPr>
            <a:r>
              <a:rPr lang="en-US" sz="2000" err="1">
                <a:latin typeface="FiraSans-Light" panose="020B0403050000020004" pitchFamily="34" charset="0"/>
                <a:ea typeface="FiraSans-Light" panose="020B0403050000020004" pitchFamily="34" charset="0"/>
              </a:rPr>
              <a:t>Instabilité</a:t>
            </a:r>
            <a:r>
              <a:rPr lang="en-US" sz="2000">
                <a:latin typeface="FiraSans-Light" panose="020B0403050000020004" pitchFamily="34" charset="0"/>
                <a:ea typeface="FiraSans-Light" panose="020B0403050000020004" pitchFamily="34" charset="0"/>
              </a:rPr>
              <a:t> socio-</a:t>
            </a:r>
            <a:r>
              <a:rPr lang="en-US" sz="2000" err="1">
                <a:latin typeface="FiraSans-Light" panose="020B0403050000020004" pitchFamily="34" charset="0"/>
                <a:ea typeface="FiraSans-Light" panose="020B0403050000020004" pitchFamily="34" charset="0"/>
              </a:rPr>
              <a:t>économique</a:t>
            </a:r>
            <a:r>
              <a:rPr lang="en-US" sz="2000">
                <a:latin typeface="FiraSans-Light" panose="020B0403050000020004" pitchFamily="34" charset="0"/>
                <a:ea typeface="FiraSans-Light" panose="020B0403050000020004" pitchFamily="34" charset="0"/>
              </a:rPr>
              <a:t> et </a:t>
            </a:r>
            <a:r>
              <a:rPr lang="en-US" sz="2000" err="1">
                <a:latin typeface="FiraSans-Light" panose="020B0403050000020004" pitchFamily="34" charset="0"/>
                <a:ea typeface="FiraSans-Light" panose="020B0403050000020004" pitchFamily="34" charset="0"/>
              </a:rPr>
              <a:t>sociale</a:t>
            </a:r>
            <a:endParaRPr lang="en-US" sz="2000">
              <a:latin typeface="FiraSans-Light" panose="020B0403050000020004" pitchFamily="34" charset="0"/>
              <a:ea typeface="FiraSans-Light" panose="020B0403050000020004" pitchFamily="34" charset="0"/>
            </a:endParaRPr>
          </a:p>
          <a:p>
            <a:pPr marL="400050" indent="-342900">
              <a:lnSpc>
                <a:spcPct val="90000"/>
              </a:lnSpc>
              <a:spcAft>
                <a:spcPts val="600"/>
              </a:spcAft>
              <a:buFont typeface="Arial" panose="020B0604020202020204" pitchFamily="34" charset="0"/>
              <a:buChar char="•"/>
            </a:pPr>
            <a:r>
              <a:rPr lang="en-US" sz="2000" err="1">
                <a:latin typeface="FiraSans-Light" panose="020B0403050000020004" pitchFamily="34" charset="0"/>
                <a:ea typeface="FiraSans-Light" panose="020B0403050000020004" pitchFamily="34" charset="0"/>
              </a:rPr>
              <a:t>Insécurité</a:t>
            </a:r>
            <a:r>
              <a:rPr lang="en-US" sz="2000">
                <a:latin typeface="FiraSans-Light" panose="020B0403050000020004" pitchFamily="34" charset="0"/>
                <a:ea typeface="FiraSans-Light" panose="020B0403050000020004" pitchFamily="34" charset="0"/>
              </a:rPr>
              <a:t> </a:t>
            </a:r>
            <a:r>
              <a:rPr lang="en-US" sz="2000" err="1">
                <a:latin typeface="FiraSans-Light" panose="020B0403050000020004" pitchFamily="34" charset="0"/>
                <a:ea typeface="FiraSans-Light" panose="020B0403050000020004" pitchFamily="34" charset="0"/>
              </a:rPr>
              <a:t>alimentaire</a:t>
            </a:r>
            <a:endParaRPr lang="en-US" sz="2000">
              <a:latin typeface="FiraSans-Light" panose="020B0403050000020004" pitchFamily="34" charset="0"/>
              <a:ea typeface="FiraSans-Light" panose="020B0403050000020004" pitchFamily="34" charset="0"/>
            </a:endParaRPr>
          </a:p>
          <a:p>
            <a:pPr marL="400050" indent="-342900">
              <a:lnSpc>
                <a:spcPct val="90000"/>
              </a:lnSpc>
              <a:spcAft>
                <a:spcPts val="600"/>
              </a:spcAft>
              <a:buFont typeface="Arial" panose="020B0604020202020204" pitchFamily="34" charset="0"/>
              <a:buChar char="•"/>
            </a:pPr>
            <a:r>
              <a:rPr lang="en-US" sz="2000">
                <a:latin typeface="FiraSans-Light" panose="020B0403050000020004" pitchFamily="34" charset="0"/>
                <a:ea typeface="FiraSans-Light" panose="020B0403050000020004" pitchFamily="34" charset="0"/>
              </a:rPr>
              <a:t>Concentration du </a:t>
            </a:r>
            <a:r>
              <a:rPr lang="en-US" sz="2000" err="1">
                <a:latin typeface="FiraSans-Light" panose="020B0403050000020004" pitchFamily="34" charset="0"/>
                <a:ea typeface="FiraSans-Light" panose="020B0403050000020004" pitchFamily="34" charset="0"/>
              </a:rPr>
              <a:t>développement</a:t>
            </a:r>
            <a:r>
              <a:rPr lang="en-US" sz="2000">
                <a:latin typeface="FiraSans-Light" panose="020B0403050000020004" pitchFamily="34" charset="0"/>
                <a:ea typeface="FiraSans-Light" panose="020B0403050000020004" pitchFamily="34" charset="0"/>
              </a:rPr>
              <a:t> </a:t>
            </a:r>
            <a:r>
              <a:rPr lang="en-US" sz="2000" err="1">
                <a:latin typeface="FiraSans-Light" panose="020B0403050000020004" pitchFamily="34" charset="0"/>
                <a:ea typeface="FiraSans-Light" panose="020B0403050000020004" pitchFamily="34" charset="0"/>
              </a:rPr>
              <a:t>économique</a:t>
            </a:r>
            <a:endParaRPr lang="en-US" sz="2000">
              <a:latin typeface="FiraSans-Light" panose="020B0403050000020004" pitchFamily="34" charset="0"/>
              <a:ea typeface="FiraSans-Light" panose="020B0403050000020004" pitchFamily="34" charset="0"/>
            </a:endParaRPr>
          </a:p>
          <a:p>
            <a:pPr marL="400050" indent="-342900">
              <a:lnSpc>
                <a:spcPct val="90000"/>
              </a:lnSpc>
              <a:spcAft>
                <a:spcPts val="600"/>
              </a:spcAft>
              <a:buFont typeface="Arial" panose="020B0604020202020204" pitchFamily="34" charset="0"/>
              <a:buChar char="•"/>
            </a:pPr>
            <a:r>
              <a:rPr lang="en-US" sz="2000">
                <a:latin typeface="FiraSans-Light" panose="020B0403050000020004" pitchFamily="34" charset="0"/>
                <a:ea typeface="FiraSans-Light" panose="020B0403050000020004" pitchFamily="34" charset="0"/>
              </a:rPr>
              <a:t>Crise </a:t>
            </a:r>
            <a:r>
              <a:rPr lang="en-US" sz="2000" err="1">
                <a:latin typeface="FiraSans-Light" panose="020B0403050000020004" pitchFamily="34" charset="0"/>
                <a:ea typeface="FiraSans-Light" panose="020B0403050000020004" pitchFamily="34" charset="0"/>
              </a:rPr>
              <a:t>climatique</a:t>
            </a:r>
            <a:endParaRPr lang="en-US" sz="2000">
              <a:latin typeface="FiraSans-Light" panose="020B0403050000020004" pitchFamily="34" charset="0"/>
              <a:ea typeface="FiraSans-Light" panose="020B0403050000020004" pitchFamily="34" charset="0"/>
            </a:endParaRPr>
          </a:p>
          <a:p>
            <a:pPr marL="400050" indent="-342900">
              <a:lnSpc>
                <a:spcPct val="90000"/>
              </a:lnSpc>
              <a:spcAft>
                <a:spcPts val="600"/>
              </a:spcAft>
              <a:buFont typeface="Arial" panose="020B0604020202020204" pitchFamily="34" charset="0"/>
              <a:buChar char="•"/>
            </a:pPr>
            <a:r>
              <a:rPr lang="en-US" sz="2000" err="1">
                <a:latin typeface="FiraSans-Light" panose="020B0403050000020004" pitchFamily="34" charset="0"/>
                <a:ea typeface="FiraSans-Light" panose="020B0403050000020004" pitchFamily="34" charset="0"/>
              </a:rPr>
              <a:t>Accès</a:t>
            </a:r>
            <a:r>
              <a:rPr lang="en-US" sz="2000">
                <a:latin typeface="FiraSans-Light" panose="020B0403050000020004" pitchFamily="34" charset="0"/>
                <a:ea typeface="FiraSans-Light" panose="020B0403050000020004" pitchFamily="34" charset="0"/>
              </a:rPr>
              <a:t> </a:t>
            </a:r>
            <a:r>
              <a:rPr lang="en-US" sz="2000" err="1">
                <a:latin typeface="FiraSans-Light" panose="020B0403050000020004" pitchFamily="34" charset="0"/>
                <a:ea typeface="FiraSans-Light" panose="020B0403050000020004" pitchFamily="34" charset="0"/>
              </a:rPr>
              <a:t>limité</a:t>
            </a:r>
            <a:r>
              <a:rPr lang="en-US" sz="2000">
                <a:latin typeface="FiraSans-Light" panose="020B0403050000020004" pitchFamily="34" charset="0"/>
                <a:ea typeface="FiraSans-Light" panose="020B0403050000020004" pitchFamily="34" charset="0"/>
              </a:rPr>
              <a:t> aux </a:t>
            </a:r>
            <a:r>
              <a:rPr lang="en-US" sz="2000" err="1">
                <a:latin typeface="FiraSans-Light" panose="020B0403050000020004" pitchFamily="34" charset="0"/>
                <a:ea typeface="FiraSans-Light" panose="020B0403050000020004" pitchFamily="34" charset="0"/>
              </a:rPr>
              <a:t>ressources</a:t>
            </a:r>
            <a:endParaRPr lang="en-US" sz="2000">
              <a:latin typeface="FiraSans-Light" panose="020B0403050000020004" pitchFamily="34" charset="0"/>
              <a:ea typeface="FiraSans-Light" panose="020B0403050000020004" pitchFamily="34" charset="0"/>
            </a:endParaRPr>
          </a:p>
        </p:txBody>
      </p:sp>
      <p:grpSp>
        <p:nvGrpSpPr>
          <p:cNvPr id="2055" name="Group 2054">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5053149"/>
            <a:ext cx="9144000" cy="92524"/>
            <a:chOff x="1" y="6737460"/>
            <a:chExt cx="12192000" cy="123364"/>
          </a:xfrm>
        </p:grpSpPr>
        <p:sp>
          <p:nvSpPr>
            <p:cNvPr id="2056" name="Rectangle 2055">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788683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CCB10656-1ADE-8191-69F7-1EFD368D7AA0}"/>
              </a:ext>
            </a:extLst>
          </p:cNvPr>
          <p:cNvPicPr>
            <a:picLocks noChangeAspect="1"/>
          </p:cNvPicPr>
          <p:nvPr/>
        </p:nvPicPr>
        <p:blipFill>
          <a:blip r:embed="rId3"/>
          <a:stretch>
            <a:fillRect/>
          </a:stretch>
        </p:blipFill>
        <p:spPr>
          <a:xfrm>
            <a:off x="6696745" y="2444519"/>
            <a:ext cx="2447255" cy="2447255"/>
          </a:xfrm>
          <a:prstGeom prst="rect">
            <a:avLst/>
          </a:prstGeom>
        </p:spPr>
      </p:pic>
      <p:pic>
        <p:nvPicPr>
          <p:cNvPr id="2050" name="Picture 2" descr="République du Honduras - carte vectorielle : image vectorielle de stock  (libre de droits) 1853278492 | Shutterstock">
            <a:extLst>
              <a:ext uri="{FF2B5EF4-FFF2-40B4-BE49-F238E27FC236}">
                <a16:creationId xmlns:a16="http://schemas.microsoft.com/office/drawing/2014/main" id="{A45CB0E1-01C5-BA12-C492-DE465F1C07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79" r="-1" b="13481"/>
          <a:stretch/>
        </p:blipFill>
        <p:spPr bwMode="auto">
          <a:xfrm>
            <a:off x="4310896" y="1029024"/>
            <a:ext cx="2935956" cy="2508241"/>
          </a:xfrm>
          <a:prstGeom prst="rect">
            <a:avLst/>
          </a:prstGeom>
          <a:noFill/>
          <a:extLst>
            <a:ext uri="{909E8E84-426E-40DD-AFC4-6F175D3DCCD1}">
              <a14:hiddenFill xmlns:a14="http://schemas.microsoft.com/office/drawing/2010/main">
                <a:solidFill>
                  <a:srgbClr val="FFFFFF"/>
                </a:solidFill>
              </a14:hiddenFill>
            </a:ext>
          </a:extLst>
        </p:spPr>
      </p:pic>
      <p:grpSp>
        <p:nvGrpSpPr>
          <p:cNvPr id="2107" name="Group 2106">
            <a:extLst>
              <a:ext uri="{FF2B5EF4-FFF2-40B4-BE49-F238E27FC236}">
                <a16:creationId xmlns:a16="http://schemas.microsoft.com/office/drawing/2014/main" id="{B0F380AC-9202-53E9-8D39-90E7C2AC75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053149"/>
            <a:ext cx="9144000" cy="92524"/>
            <a:chOff x="1" y="6737460"/>
            <a:chExt cx="12192000" cy="123364"/>
          </a:xfrm>
        </p:grpSpPr>
        <p:sp>
          <p:nvSpPr>
            <p:cNvPr id="2108" name="Rectangle 2107">
              <a:extLst>
                <a:ext uri="{FF2B5EF4-FFF2-40B4-BE49-F238E27FC236}">
                  <a16:creationId xmlns:a16="http://schemas.microsoft.com/office/drawing/2014/main" id="{B9334AC3-F97B-AAEB-193C-D6FEF2851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9" name="Rectangle 2108">
              <a:extLst>
                <a:ext uri="{FF2B5EF4-FFF2-40B4-BE49-F238E27FC236}">
                  <a16:creationId xmlns:a16="http://schemas.microsoft.com/office/drawing/2014/main" id="{DCF0F8F8-6D3A-38F2-F9D7-AA175316B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3">
            <a:extLst>
              <a:ext uri="{FF2B5EF4-FFF2-40B4-BE49-F238E27FC236}">
                <a16:creationId xmlns:a16="http://schemas.microsoft.com/office/drawing/2014/main" id="{AA1452A9-957E-8EE3-0892-36263E4F71D0}"/>
              </a:ext>
            </a:extLst>
          </p:cNvPr>
          <p:cNvSpPr txBox="1">
            <a:spLocks/>
          </p:cNvSpPr>
          <p:nvPr/>
        </p:nvSpPr>
        <p:spPr>
          <a:xfrm>
            <a:off x="398748" y="-297571"/>
            <a:ext cx="4871785" cy="1212152"/>
          </a:xfrm>
          <a:prstGeom prst="rect">
            <a:avLst/>
          </a:prstGeom>
        </p:spPr>
        <p:txBody>
          <a:bodyPr vert="horz" lIns="91440" tIns="45720" rIns="91440" bIns="45720" rtlCol="0" anchor="b" anchorCtr="0">
            <a:normAutofit/>
          </a:bodyPr>
          <a:lstStyle>
            <a:lvl1pPr algn="l" defTabSz="685800" rtl="0" eaLnBrk="1" latinLnBrk="0" hangingPunct="1">
              <a:lnSpc>
                <a:spcPct val="90000"/>
              </a:lnSpc>
              <a:spcBef>
                <a:spcPct val="0"/>
              </a:spcBef>
              <a:buNone/>
              <a:defRPr sz="2800" kern="1200" baseline="0">
                <a:solidFill>
                  <a:srgbClr val="E00032"/>
                </a:solidFill>
                <a:latin typeface="Fira Sans Light" panose="020B0403050000020004" pitchFamily="34" charset="0"/>
                <a:ea typeface="Fira Sans Book" panose="020B0503050000020004" pitchFamily="34" charset="0"/>
                <a:cs typeface="+mj-cs"/>
              </a:defRPr>
            </a:lvl1pPr>
          </a:lstStyle>
          <a:p>
            <a:pPr defTabSz="914400"/>
            <a:r>
              <a:rPr lang="en-US" err="1">
                <a:solidFill>
                  <a:srgbClr val="FF0000"/>
                </a:solidFill>
                <a:latin typeface="FiraSans-Light" panose="020B0403050000020004" pitchFamily="34" charset="0"/>
                <a:ea typeface="FiraSans-Light" panose="020B0403050000020004" pitchFamily="34" charset="0"/>
              </a:rPr>
              <a:t>Projet</a:t>
            </a:r>
            <a:r>
              <a:rPr lang="en-US">
                <a:solidFill>
                  <a:srgbClr val="FF0000"/>
                </a:solidFill>
                <a:latin typeface="FiraSans-Light" panose="020B0403050000020004" pitchFamily="34" charset="0"/>
                <a:ea typeface="FiraSans-Light" panose="020B0403050000020004" pitchFamily="34" charset="0"/>
              </a:rPr>
              <a:t> EPER : Honduras</a:t>
            </a:r>
          </a:p>
        </p:txBody>
      </p:sp>
      <p:sp>
        <p:nvSpPr>
          <p:cNvPr id="8" name="ZoneTexte 7">
            <a:extLst>
              <a:ext uri="{FF2B5EF4-FFF2-40B4-BE49-F238E27FC236}">
                <a16:creationId xmlns:a16="http://schemas.microsoft.com/office/drawing/2014/main" id="{E8527043-4C6B-A8B7-6A04-D4D05F4EF5D1}"/>
              </a:ext>
            </a:extLst>
          </p:cNvPr>
          <p:cNvSpPr txBox="1"/>
          <p:nvPr/>
        </p:nvSpPr>
        <p:spPr>
          <a:xfrm>
            <a:off x="385356" y="1666702"/>
            <a:ext cx="4103914" cy="2246769"/>
          </a:xfrm>
          <a:prstGeom prst="rect">
            <a:avLst/>
          </a:prstGeom>
          <a:noFill/>
        </p:spPr>
        <p:txBody>
          <a:bodyPr wrap="square" rtlCol="0">
            <a:spAutoFit/>
          </a:bodyPr>
          <a:lstStyle/>
          <a:p>
            <a:pPr algn="l"/>
            <a:r>
              <a:rPr lang="fr-CH" sz="1800" b="1">
                <a:latin typeface="FiraSans-Light" panose="020B0403050000020004" pitchFamily="34" charset="0"/>
              </a:rPr>
              <a:t>Où: </a:t>
            </a:r>
            <a:r>
              <a:rPr lang="fr-CH" sz="1800">
                <a:latin typeface="FiraSans-Light" panose="020B0403050000020004" pitchFamily="34" charset="0"/>
              </a:rPr>
              <a:t>Honduras</a:t>
            </a:r>
            <a:endParaRPr lang="fr-CH" sz="1400">
              <a:latin typeface="FiraSans-Light" panose="020B0403050000020004" pitchFamily="34" charset="0"/>
            </a:endParaRPr>
          </a:p>
          <a:p>
            <a:pPr algn="l"/>
            <a:endParaRPr lang="fr-CH" sz="1400">
              <a:latin typeface="FiraSans-Light" panose="020B0403050000020004" pitchFamily="34" charset="0"/>
            </a:endParaRPr>
          </a:p>
          <a:p>
            <a:r>
              <a:rPr lang="fr-CH" b="1">
                <a:latin typeface="FiraSans-Light" panose="020B0403050000020004" pitchFamily="34" charset="0"/>
              </a:rPr>
              <a:t>Projet</a:t>
            </a:r>
            <a:r>
              <a:rPr lang="fr-CH">
                <a:latin typeface="FiraSans-Light" panose="020B0403050000020004" pitchFamily="34" charset="0"/>
              </a:rPr>
              <a:t>: Renforcement des Capacités Agricoles et de la Défense des Droits des Agricultures Familiales au Honduras</a:t>
            </a:r>
          </a:p>
          <a:p>
            <a:pPr algn="l"/>
            <a:endParaRPr lang="fr-CH">
              <a:latin typeface="FiraSans-Light" panose="020B0403050000020004" pitchFamily="34" charset="0"/>
            </a:endParaRPr>
          </a:p>
          <a:p>
            <a:pPr algn="l"/>
            <a:r>
              <a:rPr lang="fr-CH" b="1">
                <a:latin typeface="FiraSans-Light" panose="020B0403050000020004" pitchFamily="34" charset="0"/>
              </a:rPr>
              <a:t>Numéro de projet : </a:t>
            </a:r>
            <a:r>
              <a:rPr lang="fr-CH" sz="1800" b="0" i="0" u="none" strike="noStrike" baseline="0">
                <a:latin typeface="FiraSans-Light" panose="020B0403050000020004" pitchFamily="34" charset="0"/>
              </a:rPr>
              <a:t>835.410</a:t>
            </a:r>
            <a:endParaRPr lang="fr-CH"/>
          </a:p>
        </p:txBody>
      </p:sp>
    </p:spTree>
    <p:extLst>
      <p:ext uri="{BB962C8B-B14F-4D97-AF65-F5344CB8AC3E}">
        <p14:creationId xmlns:p14="http://schemas.microsoft.com/office/powerpoint/2010/main" val="148029358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3ACCC-22A1-09BA-75A6-EE0A766E48A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A1CBD5D-0276-B523-7887-EE7142ABDAA1}"/>
              </a:ext>
            </a:extLst>
          </p:cNvPr>
          <p:cNvSpPr>
            <a:spLocks noGrp="1"/>
          </p:cNvSpPr>
          <p:nvPr>
            <p:ph type="title"/>
          </p:nvPr>
        </p:nvSpPr>
        <p:spPr/>
        <p:txBody>
          <a:bodyPr/>
          <a:lstStyle/>
          <a:p>
            <a:r>
              <a:rPr lang="fr-CH" b="1">
                <a:latin typeface="Fira Sans Light"/>
              </a:rPr>
              <a:t>Objectifs du projet au Honduras</a:t>
            </a:r>
          </a:p>
        </p:txBody>
      </p:sp>
      <p:graphicFrame>
        <p:nvGraphicFramePr>
          <p:cNvPr id="6" name="Espace réservé du contenu 2">
            <a:extLst>
              <a:ext uri="{FF2B5EF4-FFF2-40B4-BE49-F238E27FC236}">
                <a16:creationId xmlns:a16="http://schemas.microsoft.com/office/drawing/2014/main" id="{697FF0BD-8EBA-D091-0C28-E655080AA85F}"/>
              </a:ext>
            </a:extLst>
          </p:cNvPr>
          <p:cNvGraphicFramePr>
            <a:graphicFrameLocks noGrp="1"/>
          </p:cNvGraphicFramePr>
          <p:nvPr>
            <p:ph idx="1"/>
            <p:extLst>
              <p:ext uri="{D42A27DB-BD31-4B8C-83A1-F6EECF244321}">
                <p14:modId xmlns:p14="http://schemas.microsoft.com/office/powerpoint/2010/main" val="99217088"/>
              </p:ext>
            </p:extLst>
          </p:nvPr>
        </p:nvGraphicFramePr>
        <p:xfrm>
          <a:off x="478972" y="1219200"/>
          <a:ext cx="8398328" cy="3374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4909104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CH" b="1">
                <a:latin typeface="Fira Sans Light"/>
              </a:rPr>
              <a:t>Résultats attendus (2024-2027)</a:t>
            </a:r>
            <a:endParaRPr lang="fr-FR"/>
          </a:p>
        </p:txBody>
      </p:sp>
      <p:pic>
        <p:nvPicPr>
          <p:cNvPr id="3" name="Image 2" descr="Une image contenant plein air, ciel, herbe, agriculture&#10;&#10;Description générée automatiquement">
            <a:extLst>
              <a:ext uri="{FF2B5EF4-FFF2-40B4-BE49-F238E27FC236}">
                <a16:creationId xmlns:a16="http://schemas.microsoft.com/office/drawing/2014/main" id="{13F714D9-1092-D854-E28D-A2DF8E420B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8724" y="1001486"/>
            <a:ext cx="4645406" cy="4038600"/>
          </a:xfrm>
          <a:prstGeom prst="rect">
            <a:avLst/>
          </a:prstGeom>
        </p:spPr>
      </p:pic>
      <p:sp>
        <p:nvSpPr>
          <p:cNvPr id="5" name="ZoneTexte 4">
            <a:extLst>
              <a:ext uri="{FF2B5EF4-FFF2-40B4-BE49-F238E27FC236}">
                <a16:creationId xmlns:a16="http://schemas.microsoft.com/office/drawing/2014/main" id="{9B10A7A6-43ED-DB99-1028-66B34D905DC4}"/>
              </a:ext>
            </a:extLst>
          </p:cNvPr>
          <p:cNvSpPr txBox="1"/>
          <p:nvPr/>
        </p:nvSpPr>
        <p:spPr>
          <a:xfrm>
            <a:off x="5344885" y="1251857"/>
            <a:ext cx="3624943" cy="3293209"/>
          </a:xfrm>
          <a:prstGeom prst="rect">
            <a:avLst/>
          </a:prstGeom>
          <a:noFill/>
        </p:spPr>
        <p:txBody>
          <a:bodyPr wrap="square" rtlCol="0">
            <a:spAutoFit/>
          </a:bodyPr>
          <a:lstStyle/>
          <a:p>
            <a:r>
              <a:rPr lang="fr-CH" sz="2400">
                <a:latin typeface="FiraSans-Light" panose="020B0403050000020004" pitchFamily="34" charset="0"/>
                <a:ea typeface="FiraSans-Light" panose="020B0403050000020004" pitchFamily="34" charset="0"/>
              </a:rPr>
              <a:t>1. </a:t>
            </a:r>
            <a:r>
              <a:rPr lang="fr-CH" sz="2400" b="1">
                <a:latin typeface="FiraSans-Light" panose="020B0403050000020004" pitchFamily="34" charset="0"/>
                <a:ea typeface="FiraSans-Light" panose="020B0403050000020004" pitchFamily="34" charset="0"/>
              </a:rPr>
              <a:t>Amélioration des pratiques agricoles </a:t>
            </a:r>
            <a:r>
              <a:rPr lang="fr-CH" sz="2400">
                <a:latin typeface="FiraSans-Light" panose="020B0403050000020004" pitchFamily="34" charset="0"/>
                <a:ea typeface="FiraSans-Light" panose="020B0403050000020004" pitchFamily="34" charset="0"/>
              </a:rPr>
              <a:t>:</a:t>
            </a:r>
          </a:p>
          <a:p>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r>
              <a:rPr lang="fr-CH" sz="2000">
                <a:latin typeface="FiraSans-Light" panose="020B0403050000020004" pitchFamily="34" charset="0"/>
                <a:ea typeface="FiraSans-Light" panose="020B0403050000020004" pitchFamily="34" charset="0"/>
              </a:rPr>
              <a:t> Formation de 150 familles</a:t>
            </a:r>
          </a:p>
          <a:p>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r>
              <a:rPr lang="fr-CH" sz="2000">
                <a:latin typeface="FiraSans-Light" panose="020B0403050000020004" pitchFamily="34" charset="0"/>
                <a:ea typeface="FiraSans-Light" panose="020B0403050000020004" pitchFamily="34" charset="0"/>
              </a:rPr>
              <a:t>Augmentation de la production de semences </a:t>
            </a:r>
            <a:r>
              <a:rPr lang="fr-CH" sz="2000" err="1">
                <a:latin typeface="FiraSans-Light" panose="020B0403050000020004" pitchFamily="34" charset="0"/>
                <a:ea typeface="FiraSans-Light" panose="020B0403050000020004" pitchFamily="34" charset="0"/>
              </a:rPr>
              <a:t>criollas</a:t>
            </a:r>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endParaRPr lang="fr-CH" sz="2000">
              <a:latin typeface="FiraSans-Light" panose="020B0403050000020004" pitchFamily="34" charset="0"/>
              <a:ea typeface="FiraSans-Light" panose="020B0403050000020004" pitchFamily="34" charset="0"/>
            </a:endParaRPr>
          </a:p>
          <a:p>
            <a:endParaRPr lang="fr-CH" sz="2000">
              <a:latin typeface="FiraSans-Light" panose="020B0403050000020004" pitchFamily="34" charset="0"/>
              <a:ea typeface="FiraSans-Light" panose="020B0403050000020004" pitchFamily="34" charset="0"/>
            </a:endParaRPr>
          </a:p>
        </p:txBody>
      </p:sp>
    </p:spTree>
    <p:extLst>
      <p:ext uri="{BB962C8B-B14F-4D97-AF65-F5344CB8AC3E}">
        <p14:creationId xmlns:p14="http://schemas.microsoft.com/office/powerpoint/2010/main" val="75294775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pour une image  8" descr="Une image contenant habits, personne, Visage humain, groupe&#10;&#10;Description générée automatiquement">
            <a:extLst>
              <a:ext uri="{FF2B5EF4-FFF2-40B4-BE49-F238E27FC236}">
                <a16:creationId xmlns:a16="http://schemas.microsoft.com/office/drawing/2014/main" id="{85BABCD2-84D1-CF03-A4BA-E5AFE904FAEF}"/>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235283" y="1220106"/>
            <a:ext cx="4016808" cy="3341008"/>
          </a:xfrm>
        </p:spPr>
      </p:pic>
      <p:sp>
        <p:nvSpPr>
          <p:cNvPr id="4" name="Titre 3">
            <a:extLst>
              <a:ext uri="{FF2B5EF4-FFF2-40B4-BE49-F238E27FC236}">
                <a16:creationId xmlns:a16="http://schemas.microsoft.com/office/drawing/2014/main" id="{ED9FF6AD-2A95-B91B-4392-321CB969965E}"/>
              </a:ext>
            </a:extLst>
          </p:cNvPr>
          <p:cNvSpPr>
            <a:spLocks noGrp="1"/>
          </p:cNvSpPr>
          <p:nvPr>
            <p:ph type="title"/>
          </p:nvPr>
        </p:nvSpPr>
        <p:spPr/>
        <p:txBody>
          <a:bodyPr/>
          <a:lstStyle/>
          <a:p>
            <a:r>
              <a:rPr lang="fr-CH" b="1">
                <a:latin typeface="Fira Sans Light"/>
              </a:rPr>
              <a:t>Résultats attendus (2024-2027)</a:t>
            </a:r>
            <a:endParaRPr lang="fr-CH"/>
          </a:p>
        </p:txBody>
      </p:sp>
      <p:sp>
        <p:nvSpPr>
          <p:cNvPr id="10" name="ZoneTexte 9">
            <a:extLst>
              <a:ext uri="{FF2B5EF4-FFF2-40B4-BE49-F238E27FC236}">
                <a16:creationId xmlns:a16="http://schemas.microsoft.com/office/drawing/2014/main" id="{F4A639F8-91D7-DF1C-EACF-F536A889FA8C}"/>
              </a:ext>
            </a:extLst>
          </p:cNvPr>
          <p:cNvSpPr txBox="1"/>
          <p:nvPr/>
        </p:nvSpPr>
        <p:spPr>
          <a:xfrm>
            <a:off x="4484914" y="1121229"/>
            <a:ext cx="4659086" cy="3623556"/>
          </a:xfrm>
          <a:prstGeom prst="rect">
            <a:avLst/>
          </a:prstGeom>
          <a:noFill/>
        </p:spPr>
        <p:txBody>
          <a:bodyPr wrap="square" rtlCol="0">
            <a:spAutoFit/>
          </a:bodyPr>
          <a:lstStyle/>
          <a:p>
            <a:pPr marL="0" lvl="1">
              <a:lnSpc>
                <a:spcPct val="115000"/>
              </a:lnSpc>
              <a:spcAft>
                <a:spcPts val="800"/>
              </a:spcAft>
              <a:buSzPts val="1000"/>
              <a:tabLst>
                <a:tab pos="914400" algn="l"/>
              </a:tabLst>
            </a:pPr>
            <a:r>
              <a:rPr lang="fr-CH" sz="2400" b="1">
                <a:latin typeface="FiraSans-Light" panose="020B0403050000020004" pitchFamily="34" charset="0"/>
                <a:ea typeface="FiraSans-Light" panose="020B0403050000020004" pitchFamily="34" charset="0"/>
              </a:rPr>
              <a:t>2. Renforcement des entreprises de l’économie sociale :</a:t>
            </a:r>
          </a:p>
          <a:p>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r>
              <a:rPr lang="fr-CH" sz="2000">
                <a:latin typeface="FiraSans-Light" panose="020B0403050000020004" pitchFamily="34" charset="0"/>
                <a:ea typeface="FiraSans-Light" panose="020B0403050000020004" pitchFamily="34" charset="0"/>
              </a:rPr>
              <a:t> Formations en gestion d’entreprise, comptabilité et marketing</a:t>
            </a:r>
          </a:p>
          <a:p>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r>
              <a:rPr lang="fr-CH" sz="2000">
                <a:latin typeface="FiraSans-Light" panose="020B0403050000020004" pitchFamily="34" charset="0"/>
                <a:ea typeface="FiraSans-Light" panose="020B0403050000020004" pitchFamily="34" charset="0"/>
              </a:rPr>
              <a:t>Promotion des produits agroécologiques locales</a:t>
            </a:r>
          </a:p>
          <a:p>
            <a:endParaRPr lang="fr-CH" sz="2000">
              <a:latin typeface="FiraSans-Light" panose="020B0403050000020004" pitchFamily="34" charset="0"/>
              <a:ea typeface="FiraSans-Light" panose="020B0403050000020004" pitchFamily="34" charset="0"/>
            </a:endParaRPr>
          </a:p>
        </p:txBody>
      </p:sp>
    </p:spTree>
    <p:extLst>
      <p:ext uri="{BB962C8B-B14F-4D97-AF65-F5344CB8AC3E}">
        <p14:creationId xmlns:p14="http://schemas.microsoft.com/office/powerpoint/2010/main" val="69336748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9FE38-5C0E-4A5B-BD1C-1CC61436F68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DEBE2FA-1CE1-A0E2-03E4-AD0673B60017}"/>
              </a:ext>
            </a:extLst>
          </p:cNvPr>
          <p:cNvSpPr>
            <a:spLocks noGrp="1"/>
          </p:cNvSpPr>
          <p:nvPr>
            <p:ph type="title"/>
          </p:nvPr>
        </p:nvSpPr>
        <p:spPr/>
        <p:txBody>
          <a:bodyPr/>
          <a:lstStyle/>
          <a:p>
            <a:r>
              <a:rPr lang="fr-CH" b="1">
                <a:latin typeface="Fira Sans Light"/>
              </a:rPr>
              <a:t>Résultats attendus (2024-2027)</a:t>
            </a:r>
            <a:endParaRPr lang="fr-CH"/>
          </a:p>
        </p:txBody>
      </p:sp>
      <p:sp>
        <p:nvSpPr>
          <p:cNvPr id="10" name="ZoneTexte 9">
            <a:extLst>
              <a:ext uri="{FF2B5EF4-FFF2-40B4-BE49-F238E27FC236}">
                <a16:creationId xmlns:a16="http://schemas.microsoft.com/office/drawing/2014/main" id="{9E2920FC-A9E5-A7A8-9C1E-9601E17CD7FB}"/>
              </a:ext>
            </a:extLst>
          </p:cNvPr>
          <p:cNvSpPr txBox="1"/>
          <p:nvPr/>
        </p:nvSpPr>
        <p:spPr>
          <a:xfrm>
            <a:off x="4648200" y="1220106"/>
            <a:ext cx="4051387" cy="2891048"/>
          </a:xfrm>
          <a:prstGeom prst="rect">
            <a:avLst/>
          </a:prstGeom>
          <a:noFill/>
        </p:spPr>
        <p:txBody>
          <a:bodyPr wrap="square" rtlCol="0">
            <a:spAutoFit/>
          </a:bodyPr>
          <a:lstStyle/>
          <a:p>
            <a:pPr marL="0" lvl="1">
              <a:lnSpc>
                <a:spcPct val="115000"/>
              </a:lnSpc>
              <a:spcAft>
                <a:spcPts val="800"/>
              </a:spcAft>
              <a:buSzPts val="1000"/>
              <a:tabLst>
                <a:tab pos="914400" algn="l"/>
              </a:tabLst>
            </a:pPr>
            <a:r>
              <a:rPr lang="fr-CH" sz="2400" b="1">
                <a:latin typeface="FiraSans-Light" panose="020B0403050000020004" pitchFamily="34" charset="0"/>
                <a:ea typeface="FiraSans-Light" panose="020B0403050000020004" pitchFamily="34" charset="0"/>
              </a:rPr>
              <a:t>3. </a:t>
            </a:r>
            <a:r>
              <a:rPr lang="fr-CH" sz="2400" b="1" kern="100">
                <a:effectLst/>
                <a:latin typeface="FiraSans-Light" panose="020B0403050000020004" pitchFamily="34" charset="0"/>
                <a:ea typeface="FiraSans-Light" panose="020B0403050000020004" pitchFamily="34" charset="0"/>
                <a:cs typeface="Times New Roman" panose="02020603050405020304" pitchFamily="18" charset="0"/>
              </a:rPr>
              <a:t>Reconnaissance des droits des agriculteurs</a:t>
            </a:r>
            <a:r>
              <a:rPr lang="fr-CH" sz="2400" b="1">
                <a:latin typeface="FiraSans-Light" panose="020B0403050000020004" pitchFamily="34" charset="0"/>
                <a:ea typeface="FiraSans-Light" panose="020B0403050000020004" pitchFamily="34" charset="0"/>
              </a:rPr>
              <a:t>:</a:t>
            </a:r>
          </a:p>
          <a:p>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r>
              <a:rPr lang="fr-CH" sz="2000">
                <a:latin typeface="FiraSans-Light" panose="020B0403050000020004" pitchFamily="34" charset="0"/>
                <a:ea typeface="FiraSans-Light" panose="020B0403050000020004" pitchFamily="34" charset="0"/>
              </a:rPr>
              <a:t> Sensibilisation et participation</a:t>
            </a:r>
          </a:p>
          <a:p>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r>
              <a:rPr lang="fr-CH" sz="2000">
                <a:latin typeface="FiraSans-Light" panose="020B0403050000020004" pitchFamily="34" charset="0"/>
                <a:ea typeface="FiraSans-Light" panose="020B0403050000020004" pitchFamily="34" charset="0"/>
              </a:rPr>
              <a:t>Défense et libération des semences </a:t>
            </a:r>
            <a:r>
              <a:rPr lang="fr-CH" sz="2000" err="1">
                <a:latin typeface="FiraSans-Light" panose="020B0403050000020004" pitchFamily="34" charset="0"/>
                <a:ea typeface="FiraSans-Light" panose="020B0403050000020004" pitchFamily="34" charset="0"/>
              </a:rPr>
              <a:t>criollas</a:t>
            </a:r>
            <a:endParaRPr lang="fr-CH" sz="2000">
              <a:latin typeface="FiraSans-Light" panose="020B0403050000020004" pitchFamily="34" charset="0"/>
              <a:ea typeface="FiraSans-Light" panose="020B0403050000020004" pitchFamily="34" charset="0"/>
            </a:endParaRPr>
          </a:p>
          <a:p>
            <a:endParaRPr lang="fr-CH" sz="2000">
              <a:latin typeface="FiraSans-Light" panose="020B0403050000020004" pitchFamily="34" charset="0"/>
              <a:ea typeface="FiraSans-Light" panose="020B0403050000020004" pitchFamily="34" charset="0"/>
            </a:endParaRPr>
          </a:p>
        </p:txBody>
      </p:sp>
      <p:pic>
        <p:nvPicPr>
          <p:cNvPr id="5" name="Espace réservé pour une image  4" descr="Une image contenant personne, plein air, sol, main&#10;&#10;Description générée automatiquement">
            <a:extLst>
              <a:ext uri="{FF2B5EF4-FFF2-40B4-BE49-F238E27FC236}">
                <a16:creationId xmlns:a16="http://schemas.microsoft.com/office/drawing/2014/main" id="{BBCDB096-E73A-5BB4-5327-835B964F219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a:xfrm>
            <a:off x="549330" y="1235987"/>
            <a:ext cx="3807677" cy="3167062"/>
          </a:xfrm>
        </p:spPr>
      </p:pic>
    </p:spTree>
    <p:extLst>
      <p:ext uri="{BB962C8B-B14F-4D97-AF65-F5344CB8AC3E}">
        <p14:creationId xmlns:p14="http://schemas.microsoft.com/office/powerpoint/2010/main" val="140543363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FAE58-9977-B69E-926A-89C0E92CD5E5}"/>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0E2C1A8-B29F-A907-F85A-476D5CBCD56E}"/>
              </a:ext>
            </a:extLst>
          </p:cNvPr>
          <p:cNvSpPr>
            <a:spLocks noGrp="1"/>
          </p:cNvSpPr>
          <p:nvPr>
            <p:ph type="title"/>
          </p:nvPr>
        </p:nvSpPr>
        <p:spPr/>
        <p:txBody>
          <a:bodyPr/>
          <a:lstStyle/>
          <a:p>
            <a:r>
              <a:rPr lang="fr-CH" b="1">
                <a:latin typeface="Fira Sans Light"/>
              </a:rPr>
              <a:t>Résultats attendus (2024-2027)</a:t>
            </a:r>
            <a:endParaRPr lang="fr-CH"/>
          </a:p>
        </p:txBody>
      </p:sp>
      <p:sp>
        <p:nvSpPr>
          <p:cNvPr id="10" name="ZoneTexte 9">
            <a:extLst>
              <a:ext uri="{FF2B5EF4-FFF2-40B4-BE49-F238E27FC236}">
                <a16:creationId xmlns:a16="http://schemas.microsoft.com/office/drawing/2014/main" id="{B87840A3-017E-FA9A-357A-8F44820053B3}"/>
              </a:ext>
            </a:extLst>
          </p:cNvPr>
          <p:cNvSpPr txBox="1"/>
          <p:nvPr/>
        </p:nvSpPr>
        <p:spPr>
          <a:xfrm>
            <a:off x="5231408" y="1220106"/>
            <a:ext cx="3912592" cy="3315780"/>
          </a:xfrm>
          <a:prstGeom prst="rect">
            <a:avLst/>
          </a:prstGeom>
          <a:noFill/>
        </p:spPr>
        <p:txBody>
          <a:bodyPr wrap="square" rtlCol="0">
            <a:spAutoFit/>
          </a:bodyPr>
          <a:lstStyle/>
          <a:p>
            <a:pPr marL="0" lvl="1">
              <a:lnSpc>
                <a:spcPct val="115000"/>
              </a:lnSpc>
              <a:spcAft>
                <a:spcPts val="800"/>
              </a:spcAft>
              <a:buSzPts val="1000"/>
              <a:tabLst>
                <a:tab pos="914400" algn="l"/>
              </a:tabLst>
            </a:pPr>
            <a:r>
              <a:rPr lang="fr-CH" sz="2400" b="1">
                <a:latin typeface="FiraSans-Light" panose="020B0403050000020004" pitchFamily="34" charset="0"/>
                <a:ea typeface="FiraSans-Light" panose="020B0403050000020004" pitchFamily="34" charset="0"/>
              </a:rPr>
              <a:t>4. </a:t>
            </a:r>
            <a:r>
              <a:rPr lang="fr-CH" sz="2400" b="1" kern="100">
                <a:effectLst/>
                <a:latin typeface="FiraSans-Light" panose="020B0403050000020004" pitchFamily="34" charset="0"/>
                <a:ea typeface="FiraSans-Light" panose="020B0403050000020004" pitchFamily="34" charset="0"/>
                <a:cs typeface="Times New Roman" panose="02020603050405020304" pitchFamily="18" charset="0"/>
              </a:rPr>
              <a:t>Renforcement des réseaux et alliances stratégiques</a:t>
            </a:r>
            <a:r>
              <a:rPr lang="fr-CH" sz="2400" kern="100">
                <a:effectLst/>
                <a:latin typeface="FiraSans-Light" panose="020B0403050000020004" pitchFamily="34" charset="0"/>
                <a:ea typeface="FiraSans-Light" panose="020B0403050000020004" pitchFamily="34" charset="0"/>
                <a:cs typeface="Times New Roman" panose="02020603050405020304" pitchFamily="18" charset="0"/>
              </a:rPr>
              <a:t> </a:t>
            </a:r>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r>
              <a:rPr lang="fr-CH" sz="2000">
                <a:latin typeface="FiraSans-Light" panose="020B0403050000020004" pitchFamily="34" charset="0"/>
                <a:ea typeface="FiraSans-Light" panose="020B0403050000020004" pitchFamily="34" charset="0"/>
              </a:rPr>
              <a:t> Collaboration avec d’autres organisations locales</a:t>
            </a:r>
          </a:p>
          <a:p>
            <a:endParaRPr lang="fr-CH" sz="2000">
              <a:latin typeface="FiraSans-Light" panose="020B0403050000020004" pitchFamily="34" charset="0"/>
              <a:ea typeface="FiraSans-Light" panose="020B0403050000020004" pitchFamily="34" charset="0"/>
            </a:endParaRPr>
          </a:p>
          <a:p>
            <a:pPr marL="285750" indent="-285750">
              <a:buFont typeface="Arial" panose="020B0604020202020204" pitchFamily="34" charset="0"/>
              <a:buChar char="→"/>
            </a:pPr>
            <a:r>
              <a:rPr lang="fr-CH" sz="2000">
                <a:latin typeface="FiraSans-Light" panose="020B0403050000020004" pitchFamily="34" charset="0"/>
                <a:ea typeface="FiraSans-Light" panose="020B0403050000020004" pitchFamily="34" charset="0"/>
              </a:rPr>
              <a:t>Echanges d’expériences et renforcement du réseau</a:t>
            </a:r>
          </a:p>
          <a:p>
            <a:endParaRPr lang="fr-CH" sz="2000">
              <a:latin typeface="FiraSans-Light" panose="020B0403050000020004" pitchFamily="34" charset="0"/>
              <a:ea typeface="FiraSans-Light" panose="020B0403050000020004" pitchFamily="34" charset="0"/>
            </a:endParaRPr>
          </a:p>
        </p:txBody>
      </p:sp>
      <p:pic>
        <p:nvPicPr>
          <p:cNvPr id="3" name="Image 2" descr="Une image contenant habits, personne, plein air, Visage humain&#10;&#10;Description générée automatiquement">
            <a:extLst>
              <a:ext uri="{FF2B5EF4-FFF2-40B4-BE49-F238E27FC236}">
                <a16:creationId xmlns:a16="http://schemas.microsoft.com/office/drawing/2014/main" id="{D1E9D226-BC00-962C-887A-BDBA6BCFE61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8724" y="1220106"/>
            <a:ext cx="4683477" cy="3123294"/>
          </a:xfrm>
          <a:prstGeom prst="rect">
            <a:avLst/>
          </a:prstGeom>
        </p:spPr>
      </p:pic>
    </p:spTree>
    <p:extLst>
      <p:ext uri="{BB962C8B-B14F-4D97-AF65-F5344CB8AC3E}">
        <p14:creationId xmlns:p14="http://schemas.microsoft.com/office/powerpoint/2010/main" val="95202348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ontent Placeholder 1">
            <a:extLst>
              <a:ext uri="{FF2B5EF4-FFF2-40B4-BE49-F238E27FC236}">
                <a16:creationId xmlns:a16="http://schemas.microsoft.com/office/drawing/2014/main" id="{27E8D751-C0CA-E9CB-6463-AF06402E7E36}"/>
              </a:ext>
            </a:extLst>
          </p:cNvPr>
          <p:cNvGraphicFramePr>
            <a:graphicFrameLocks noGrp="1"/>
          </p:cNvGraphicFramePr>
          <p:nvPr>
            <p:ph idx="1"/>
            <p:extLst>
              <p:ext uri="{D42A27DB-BD31-4B8C-83A1-F6EECF244321}">
                <p14:modId xmlns:p14="http://schemas.microsoft.com/office/powerpoint/2010/main" val="2627477660"/>
              </p:ext>
            </p:extLst>
          </p:nvPr>
        </p:nvGraphicFramePr>
        <p:xfrm>
          <a:off x="165797" y="1284717"/>
          <a:ext cx="4405199" cy="3165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C8187118-4BD4-24EF-39BF-1B29BB374B20}"/>
              </a:ext>
            </a:extLst>
          </p:cNvPr>
          <p:cNvSpPr>
            <a:spLocks noGrp="1"/>
          </p:cNvSpPr>
          <p:nvPr>
            <p:ph type="title"/>
          </p:nvPr>
        </p:nvSpPr>
        <p:spPr/>
        <p:txBody>
          <a:bodyPr/>
          <a:lstStyle/>
          <a:p>
            <a:r>
              <a:rPr lang="en-US" b="1">
                <a:latin typeface="Fira Sans Light"/>
              </a:rPr>
              <a:t>La Campagne </a:t>
            </a:r>
            <a:r>
              <a:rPr lang="fr-CH" b="1">
                <a:latin typeface="Fira Sans Light"/>
              </a:rPr>
              <a:t>Œcuménique </a:t>
            </a:r>
            <a:endParaRPr lang="fr-CH" b="1"/>
          </a:p>
        </p:txBody>
      </p:sp>
      <p:pic>
        <p:nvPicPr>
          <p:cNvPr id="9" name="Espace réservé pour une image  8">
            <a:extLst>
              <a:ext uri="{FF2B5EF4-FFF2-40B4-BE49-F238E27FC236}">
                <a16:creationId xmlns:a16="http://schemas.microsoft.com/office/drawing/2014/main" id="{19A0ADA6-E905-0A2C-CFE9-9704E0FB4BC2}"/>
              </a:ext>
            </a:extLst>
          </p:cNvPr>
          <p:cNvPicPr>
            <a:picLocks noGrp="1" noChangeAspect="1"/>
          </p:cNvPicPr>
          <p:nvPr>
            <p:ph type="pic" sz="quarter" idx="10"/>
          </p:nvPr>
        </p:nvPicPr>
        <p:blipFill>
          <a:blip r:embed="rId8"/>
          <a:srcRect t="629" b="629"/>
          <a:stretch>
            <a:fillRect/>
          </a:stretch>
        </p:blipFill>
        <p:spPr>
          <a:xfrm>
            <a:off x="5011738" y="1031875"/>
            <a:ext cx="3808412" cy="3627438"/>
          </a:xfrm>
          <a:prstGeom prst="rect">
            <a:avLst/>
          </a:prstGeom>
        </p:spPr>
      </p:pic>
    </p:spTree>
    <p:extLst>
      <p:ext uri="{BB962C8B-B14F-4D97-AF65-F5344CB8AC3E}">
        <p14:creationId xmlns:p14="http://schemas.microsoft.com/office/powerpoint/2010/main" val="2248194575"/>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F90786E-B72D-4C32-BDCE-A170B007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5E46F2E7-848F-4A6C-A098-4764FDEA77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4" name="Espace réservé pour une image  6" descr="Une image contenant herbe, ciel, plein air, plante&#10;&#10;Description générée automatiquement">
            <a:extLst>
              <a:ext uri="{FF2B5EF4-FFF2-40B4-BE49-F238E27FC236}">
                <a16:creationId xmlns:a16="http://schemas.microsoft.com/office/drawing/2014/main" id="{844A8A51-696D-F2BD-B9DC-3C2888FA5097}"/>
              </a:ext>
            </a:extLst>
          </p:cNvPr>
          <p:cNvPicPr>
            <a:picLocks noChangeAspect="1"/>
          </p:cNvPicPr>
          <p:nvPr/>
        </p:nvPicPr>
        <p:blipFill>
          <a:blip r:embed="rId3" cstate="screen">
            <a:alphaModFix amt="60000"/>
            <a:extLst>
              <a:ext uri="{28A0092B-C50C-407E-A947-70E740481C1C}">
                <a14:useLocalDpi xmlns:a14="http://schemas.microsoft.com/office/drawing/2010/main"/>
              </a:ext>
            </a:extLst>
          </a:blip>
          <a:srcRect/>
          <a:stretch/>
        </p:blipFill>
        <p:spPr>
          <a:xfrm>
            <a:off x="20" y="10"/>
            <a:ext cx="9143980" cy="5143490"/>
          </a:xfrm>
          <a:prstGeom prst="rect">
            <a:avLst/>
          </a:prstGeom>
        </p:spPr>
      </p:pic>
      <p:sp>
        <p:nvSpPr>
          <p:cNvPr id="5" name="Espace réservé du contenu 1">
            <a:extLst>
              <a:ext uri="{FF2B5EF4-FFF2-40B4-BE49-F238E27FC236}">
                <a16:creationId xmlns:a16="http://schemas.microsoft.com/office/drawing/2014/main" id="{38121DDD-DA49-1AD6-CFCF-A01500586A06}"/>
              </a:ext>
            </a:extLst>
          </p:cNvPr>
          <p:cNvSpPr txBox="1">
            <a:spLocks/>
          </p:cNvSpPr>
          <p:nvPr/>
        </p:nvSpPr>
        <p:spPr>
          <a:xfrm>
            <a:off x="555171" y="3614057"/>
            <a:ext cx="8430550" cy="1317172"/>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defTabSz="914400">
              <a:buNone/>
            </a:pPr>
            <a:r>
              <a:rPr lang="en-US" sz="2000" b="1" i="1" err="1">
                <a:solidFill>
                  <a:srgbClr val="FFFFFF"/>
                </a:solidFill>
                <a:latin typeface="Fira Sans Light" panose="020B0403050000020004" pitchFamily="34" charset="0"/>
                <a:ea typeface="Fira Sans Light" panose="020B0403050000020004" pitchFamily="34" charset="0"/>
              </a:rPr>
              <a:t>Renforcer</a:t>
            </a:r>
            <a:r>
              <a:rPr lang="en-US" sz="2000" b="1" i="1">
                <a:solidFill>
                  <a:srgbClr val="FFFFFF"/>
                </a:solidFill>
                <a:latin typeface="Fira Sans Light" panose="020B0403050000020004" pitchFamily="34" charset="0"/>
                <a:ea typeface="Fira Sans Light" panose="020B0403050000020004" pitchFamily="34" charset="0"/>
              </a:rPr>
              <a:t> </a:t>
            </a:r>
            <a:r>
              <a:rPr lang="en-US" sz="2000" b="1" i="1" err="1">
                <a:solidFill>
                  <a:srgbClr val="FFFFFF"/>
                </a:solidFill>
                <a:latin typeface="Fira Sans Light" panose="020B0403050000020004" pitchFamily="34" charset="0"/>
                <a:ea typeface="Fira Sans Light" panose="020B0403050000020004" pitchFamily="34" charset="0"/>
              </a:rPr>
              <a:t>l'autonomie</a:t>
            </a:r>
            <a:r>
              <a:rPr lang="en-US" sz="2000" b="1" i="1">
                <a:solidFill>
                  <a:srgbClr val="FFFFFF"/>
                </a:solidFill>
                <a:latin typeface="Fira Sans Light" panose="020B0403050000020004" pitchFamily="34" charset="0"/>
                <a:ea typeface="Fira Sans Light" panose="020B0403050000020004" pitchFamily="34" charset="0"/>
              </a:rPr>
              <a:t> des </a:t>
            </a:r>
            <a:r>
              <a:rPr lang="en-US" sz="2000" b="1" i="1" err="1">
                <a:solidFill>
                  <a:srgbClr val="FFFFFF"/>
                </a:solidFill>
                <a:latin typeface="Fira Sans Light" panose="020B0403050000020004" pitchFamily="34" charset="0"/>
                <a:ea typeface="Fira Sans Light" panose="020B0403050000020004" pitchFamily="34" charset="0"/>
              </a:rPr>
              <a:t>communautés</a:t>
            </a:r>
            <a:r>
              <a:rPr lang="en-US" sz="2000" b="1" i="1">
                <a:solidFill>
                  <a:srgbClr val="FFFFFF"/>
                </a:solidFill>
                <a:latin typeface="Fira Sans Light" panose="020B0403050000020004" pitchFamily="34" charset="0"/>
                <a:ea typeface="Fira Sans Light" panose="020B0403050000020004" pitchFamily="34" charset="0"/>
              </a:rPr>
              <a:t> rurales, </a:t>
            </a:r>
            <a:r>
              <a:rPr lang="en-US" sz="2000" b="1" i="1" err="1">
                <a:solidFill>
                  <a:srgbClr val="FFFFFF"/>
                </a:solidFill>
                <a:latin typeface="Fira Sans Light" panose="020B0403050000020004" pitchFamily="34" charset="0"/>
                <a:ea typeface="Fira Sans Light" panose="020B0403050000020004" pitchFamily="34" charset="0"/>
              </a:rPr>
              <a:t>en</a:t>
            </a:r>
            <a:r>
              <a:rPr lang="en-US" sz="2000" b="1" i="1">
                <a:solidFill>
                  <a:srgbClr val="FFFFFF"/>
                </a:solidFill>
                <a:latin typeface="Fira Sans Light" panose="020B0403050000020004" pitchFamily="34" charset="0"/>
                <a:ea typeface="Fira Sans Light" panose="020B0403050000020004" pitchFamily="34" charset="0"/>
              </a:rPr>
              <a:t> </a:t>
            </a:r>
            <a:r>
              <a:rPr lang="en-US" sz="2000" b="1" i="1" err="1">
                <a:solidFill>
                  <a:srgbClr val="FFFFFF"/>
                </a:solidFill>
                <a:latin typeface="Fira Sans Light" panose="020B0403050000020004" pitchFamily="34" charset="0"/>
                <a:ea typeface="Fira Sans Light" panose="020B0403050000020004" pitchFamily="34" charset="0"/>
              </a:rPr>
              <a:t>garantissant</a:t>
            </a:r>
            <a:r>
              <a:rPr lang="en-US" sz="2000" b="1" i="1">
                <a:solidFill>
                  <a:srgbClr val="FFFFFF"/>
                </a:solidFill>
                <a:latin typeface="Fira Sans Light" panose="020B0403050000020004" pitchFamily="34" charset="0"/>
                <a:ea typeface="Fira Sans Light" panose="020B0403050000020004" pitchFamily="34" charset="0"/>
              </a:rPr>
              <a:t> la </a:t>
            </a:r>
            <a:r>
              <a:rPr lang="en-US" sz="2000" b="1" i="1" err="1">
                <a:solidFill>
                  <a:srgbClr val="FFFFFF"/>
                </a:solidFill>
                <a:latin typeface="Fira Sans Light" panose="020B0403050000020004" pitchFamily="34" charset="0"/>
                <a:ea typeface="Fira Sans Light" panose="020B0403050000020004" pitchFamily="34" charset="0"/>
              </a:rPr>
              <a:t>préservation</a:t>
            </a:r>
            <a:r>
              <a:rPr lang="en-US" sz="2000" b="1" i="1">
                <a:solidFill>
                  <a:srgbClr val="FFFFFF"/>
                </a:solidFill>
                <a:latin typeface="Fira Sans Light" panose="020B0403050000020004" pitchFamily="34" charset="0"/>
                <a:ea typeface="Fira Sans Light" panose="020B0403050000020004" pitchFamily="34" charset="0"/>
              </a:rPr>
              <a:t> de </a:t>
            </a:r>
            <a:r>
              <a:rPr lang="en-US" sz="2000" b="1" i="1" err="1">
                <a:solidFill>
                  <a:srgbClr val="FFFFFF"/>
                </a:solidFill>
                <a:latin typeface="Fira Sans Light" panose="020B0403050000020004" pitchFamily="34" charset="0"/>
                <a:ea typeface="Fira Sans Light" panose="020B0403050000020004" pitchFamily="34" charset="0"/>
              </a:rPr>
              <a:t>leurs</a:t>
            </a:r>
            <a:r>
              <a:rPr lang="en-US" sz="2000" b="1" i="1">
                <a:solidFill>
                  <a:srgbClr val="FFFFFF"/>
                </a:solidFill>
                <a:latin typeface="Fira Sans Light" panose="020B0403050000020004" pitchFamily="34" charset="0"/>
                <a:ea typeface="Fira Sans Light" panose="020B0403050000020004" pitchFamily="34" charset="0"/>
              </a:rPr>
              <a:t> </a:t>
            </a:r>
            <a:r>
              <a:rPr lang="en-US" sz="2000" b="1" i="1" err="1">
                <a:solidFill>
                  <a:srgbClr val="FFFFFF"/>
                </a:solidFill>
                <a:latin typeface="Fira Sans Light" panose="020B0403050000020004" pitchFamily="34" charset="0"/>
                <a:ea typeface="Fira Sans Light" panose="020B0403050000020004" pitchFamily="34" charset="0"/>
              </a:rPr>
              <a:t>semences</a:t>
            </a:r>
            <a:r>
              <a:rPr lang="en-US" sz="2000" b="1" i="1">
                <a:solidFill>
                  <a:srgbClr val="FFFFFF"/>
                </a:solidFill>
                <a:latin typeface="Fira Sans Light" panose="020B0403050000020004" pitchFamily="34" charset="0"/>
                <a:ea typeface="Fira Sans Light" panose="020B0403050000020004" pitchFamily="34" charset="0"/>
              </a:rPr>
              <a:t> </a:t>
            </a:r>
            <a:r>
              <a:rPr lang="en-US" sz="2000" b="1" i="1" err="1">
                <a:solidFill>
                  <a:srgbClr val="FFFFFF"/>
                </a:solidFill>
                <a:latin typeface="Fira Sans Light" panose="020B0403050000020004" pitchFamily="34" charset="0"/>
                <a:ea typeface="Fira Sans Light" panose="020B0403050000020004" pitchFamily="34" charset="0"/>
              </a:rPr>
              <a:t>traditionnelles</a:t>
            </a:r>
            <a:r>
              <a:rPr lang="en-US" sz="2000" b="1" i="1">
                <a:solidFill>
                  <a:srgbClr val="FFFFFF"/>
                </a:solidFill>
                <a:latin typeface="Fira Sans Light" panose="020B0403050000020004" pitchFamily="34" charset="0"/>
                <a:ea typeface="Fira Sans Light" panose="020B0403050000020004" pitchFamily="34" charset="0"/>
              </a:rPr>
              <a:t> et </a:t>
            </a:r>
            <a:r>
              <a:rPr lang="en-US" sz="2000" b="1" i="1" err="1">
                <a:solidFill>
                  <a:srgbClr val="FFFFFF"/>
                </a:solidFill>
                <a:latin typeface="Fira Sans Light" panose="020B0403050000020004" pitchFamily="34" charset="0"/>
                <a:ea typeface="Fira Sans Light" panose="020B0403050000020004" pitchFamily="34" charset="0"/>
              </a:rPr>
              <a:t>en</a:t>
            </a:r>
            <a:r>
              <a:rPr lang="en-US" sz="2000" b="1" i="1">
                <a:solidFill>
                  <a:srgbClr val="FFFFFF"/>
                </a:solidFill>
                <a:latin typeface="Fira Sans Light" panose="020B0403050000020004" pitchFamily="34" charset="0"/>
                <a:ea typeface="Fira Sans Light" panose="020B0403050000020004" pitchFamily="34" charset="0"/>
              </a:rPr>
              <a:t> les aidant à </a:t>
            </a:r>
            <a:r>
              <a:rPr lang="en-US" sz="2000" b="1" i="1" err="1">
                <a:solidFill>
                  <a:srgbClr val="FFFFFF"/>
                </a:solidFill>
                <a:latin typeface="Fira Sans Light" panose="020B0403050000020004" pitchFamily="34" charset="0"/>
                <a:ea typeface="Fira Sans Light" panose="020B0403050000020004" pitchFamily="34" charset="0"/>
              </a:rPr>
              <a:t>mieux</a:t>
            </a:r>
            <a:r>
              <a:rPr lang="en-US" sz="2000" b="1" i="1">
                <a:solidFill>
                  <a:srgbClr val="FFFFFF"/>
                </a:solidFill>
                <a:latin typeface="Fira Sans Light" panose="020B0403050000020004" pitchFamily="34" charset="0"/>
                <a:ea typeface="Fira Sans Light" panose="020B0403050000020004" pitchFamily="34" charset="0"/>
              </a:rPr>
              <a:t> </a:t>
            </a:r>
            <a:r>
              <a:rPr lang="en-US" sz="2000" b="1" i="1" err="1">
                <a:solidFill>
                  <a:srgbClr val="FFFFFF"/>
                </a:solidFill>
                <a:latin typeface="Fira Sans Light" panose="020B0403050000020004" pitchFamily="34" charset="0"/>
                <a:ea typeface="Fira Sans Light" panose="020B0403050000020004" pitchFamily="34" charset="0"/>
              </a:rPr>
              <a:t>répondre</a:t>
            </a:r>
            <a:r>
              <a:rPr lang="en-US" sz="2000" b="1" i="1">
                <a:solidFill>
                  <a:srgbClr val="FFFFFF"/>
                </a:solidFill>
                <a:latin typeface="Fira Sans Light" panose="020B0403050000020004" pitchFamily="34" charset="0"/>
                <a:ea typeface="Fira Sans Light" panose="020B0403050000020004" pitchFamily="34" charset="0"/>
              </a:rPr>
              <a:t> aux </a:t>
            </a:r>
            <a:r>
              <a:rPr lang="en-US" sz="2000" b="1" i="1" err="1">
                <a:solidFill>
                  <a:srgbClr val="FFFFFF"/>
                </a:solidFill>
                <a:latin typeface="Fira Sans Light" panose="020B0403050000020004" pitchFamily="34" charset="0"/>
                <a:ea typeface="Fira Sans Light" panose="020B0403050000020004" pitchFamily="34" charset="0"/>
              </a:rPr>
              <a:t>défis</a:t>
            </a:r>
            <a:r>
              <a:rPr lang="en-US" sz="2000" b="1" i="1">
                <a:solidFill>
                  <a:srgbClr val="FFFFFF"/>
                </a:solidFill>
                <a:latin typeface="Fira Sans Light" panose="020B0403050000020004" pitchFamily="34" charset="0"/>
                <a:ea typeface="Fira Sans Light" panose="020B0403050000020004" pitchFamily="34" charset="0"/>
              </a:rPr>
              <a:t> </a:t>
            </a:r>
            <a:r>
              <a:rPr lang="en-US" sz="2000" b="1" i="1" err="1">
                <a:solidFill>
                  <a:srgbClr val="FFFFFF"/>
                </a:solidFill>
                <a:latin typeface="Fira Sans Light" panose="020B0403050000020004" pitchFamily="34" charset="0"/>
                <a:ea typeface="Fira Sans Light" panose="020B0403050000020004" pitchFamily="34" charset="0"/>
              </a:rPr>
              <a:t>liés</a:t>
            </a:r>
            <a:r>
              <a:rPr lang="en-US" sz="2000" b="1" i="1">
                <a:solidFill>
                  <a:srgbClr val="FFFFFF"/>
                </a:solidFill>
                <a:latin typeface="Fira Sans Light" panose="020B0403050000020004" pitchFamily="34" charset="0"/>
                <a:ea typeface="Fira Sans Light" panose="020B0403050000020004" pitchFamily="34" charset="0"/>
              </a:rPr>
              <a:t> à la </a:t>
            </a:r>
            <a:r>
              <a:rPr lang="en-US" sz="2000" b="1" i="1" err="1">
                <a:solidFill>
                  <a:srgbClr val="FFFFFF"/>
                </a:solidFill>
                <a:latin typeface="Fira Sans Light" panose="020B0403050000020004" pitchFamily="34" charset="0"/>
                <a:ea typeface="Fira Sans Light" panose="020B0403050000020004" pitchFamily="34" charset="0"/>
              </a:rPr>
              <a:t>sécurité</a:t>
            </a:r>
            <a:r>
              <a:rPr lang="en-US" sz="2000" b="1" i="1">
                <a:solidFill>
                  <a:srgbClr val="FFFFFF"/>
                </a:solidFill>
                <a:latin typeface="Fira Sans Light" panose="020B0403050000020004" pitchFamily="34" charset="0"/>
                <a:ea typeface="Fira Sans Light" panose="020B0403050000020004" pitchFamily="34" charset="0"/>
              </a:rPr>
              <a:t> </a:t>
            </a:r>
            <a:r>
              <a:rPr lang="en-US" sz="2000" b="1" i="1" err="1">
                <a:solidFill>
                  <a:srgbClr val="FFFFFF"/>
                </a:solidFill>
                <a:latin typeface="Fira Sans Light" panose="020B0403050000020004" pitchFamily="34" charset="0"/>
                <a:ea typeface="Fira Sans Light" panose="020B0403050000020004" pitchFamily="34" charset="0"/>
              </a:rPr>
              <a:t>alimentaire</a:t>
            </a:r>
            <a:r>
              <a:rPr lang="en-US" sz="2000" b="1" i="1">
                <a:solidFill>
                  <a:srgbClr val="FFFFFF"/>
                </a:solidFill>
                <a:latin typeface="Fira Sans Light" panose="020B0403050000020004" pitchFamily="34" charset="0"/>
                <a:ea typeface="Fira Sans Light" panose="020B0403050000020004" pitchFamily="34" charset="0"/>
              </a:rPr>
              <a:t> et aux impacts du </a:t>
            </a:r>
            <a:r>
              <a:rPr lang="en-US" sz="2000" b="1" i="1" err="1">
                <a:solidFill>
                  <a:srgbClr val="FFFFFF"/>
                </a:solidFill>
                <a:latin typeface="Fira Sans Light" panose="020B0403050000020004" pitchFamily="34" charset="0"/>
                <a:ea typeface="Fira Sans Light" panose="020B0403050000020004" pitchFamily="34" charset="0"/>
              </a:rPr>
              <a:t>changement</a:t>
            </a:r>
            <a:r>
              <a:rPr lang="en-US" sz="2000" b="1" i="1">
                <a:solidFill>
                  <a:srgbClr val="FFFFFF"/>
                </a:solidFill>
                <a:latin typeface="Fira Sans Light" panose="020B0403050000020004" pitchFamily="34" charset="0"/>
                <a:ea typeface="Fira Sans Light" panose="020B0403050000020004" pitchFamily="34" charset="0"/>
              </a:rPr>
              <a:t> </a:t>
            </a:r>
            <a:r>
              <a:rPr lang="en-US" sz="2000" b="1" i="1" err="1">
                <a:solidFill>
                  <a:srgbClr val="FFFFFF"/>
                </a:solidFill>
                <a:latin typeface="Fira Sans Light" panose="020B0403050000020004" pitchFamily="34" charset="0"/>
                <a:ea typeface="Fira Sans Light" panose="020B0403050000020004" pitchFamily="34" charset="0"/>
              </a:rPr>
              <a:t>climatique</a:t>
            </a:r>
            <a:r>
              <a:rPr lang="en-US" sz="2000" b="1" i="1">
                <a:solidFill>
                  <a:srgbClr val="FFFFFF"/>
                </a:solidFill>
                <a:latin typeface="Fira Sans Light" panose="020B0403050000020004" pitchFamily="34" charset="0"/>
                <a:ea typeface="Fira Sans Light" panose="020B0403050000020004" pitchFamily="34" charset="0"/>
              </a:rPr>
              <a:t>.</a:t>
            </a:r>
          </a:p>
          <a:p>
            <a:pPr indent="-228600" algn="ctr" defTabSz="914400"/>
            <a:endParaRPr lang="en-US" sz="2000" b="1">
              <a:solidFill>
                <a:srgbClr val="FFFFFF"/>
              </a:solidFill>
              <a:latin typeface="Fira Sans Light" panose="020B0403050000020004" pitchFamily="34" charset="0"/>
              <a:ea typeface="Fira Sans Light" panose="020B0403050000020004" pitchFamily="34" charset="0"/>
            </a:endParaRPr>
          </a:p>
        </p:txBody>
      </p:sp>
      <p:sp>
        <p:nvSpPr>
          <p:cNvPr id="2" name="Espace réservé du pied de page 1">
            <a:extLst>
              <a:ext uri="{FF2B5EF4-FFF2-40B4-BE49-F238E27FC236}">
                <a16:creationId xmlns:a16="http://schemas.microsoft.com/office/drawing/2014/main" id="{B7E716F7-83BE-C0D7-3E3B-34C2AC940FF1}"/>
              </a:ext>
            </a:extLst>
          </p:cNvPr>
          <p:cNvSpPr>
            <a:spLocks noGrp="1"/>
          </p:cNvSpPr>
          <p:nvPr>
            <p:ph type="ftr" sz="quarter" idx="11"/>
          </p:nvPr>
        </p:nvSpPr>
        <p:spPr/>
        <p:txBody>
          <a:bodyPr/>
          <a:lstStyle/>
          <a:p>
            <a:endParaRPr lang="fr-FR"/>
          </a:p>
        </p:txBody>
      </p:sp>
      <p:sp>
        <p:nvSpPr>
          <p:cNvPr id="3" name="Espace réservé du numéro de diapositive 2">
            <a:extLst>
              <a:ext uri="{FF2B5EF4-FFF2-40B4-BE49-F238E27FC236}">
                <a16:creationId xmlns:a16="http://schemas.microsoft.com/office/drawing/2014/main" id="{36ECC44A-F2C1-F218-EA36-BF56D60CCC16}"/>
              </a:ext>
            </a:extLst>
          </p:cNvPr>
          <p:cNvSpPr>
            <a:spLocks noGrp="1"/>
          </p:cNvSpPr>
          <p:nvPr>
            <p:ph type="sldNum" sz="quarter" idx="12"/>
          </p:nvPr>
        </p:nvSpPr>
        <p:spPr/>
        <p:txBody>
          <a:bodyPr/>
          <a:lstStyle/>
          <a:p>
            <a:fld id="{40E5E9BA-979F-47C8-B1E8-6B5FDE8D4D29}" type="slidenum">
              <a:rPr lang="fr-CH" smtClean="0"/>
              <a:t>30</a:t>
            </a:fld>
            <a:endParaRPr lang="fr-FR"/>
          </a:p>
        </p:txBody>
      </p:sp>
    </p:spTree>
    <p:extLst>
      <p:ext uri="{BB962C8B-B14F-4D97-AF65-F5344CB8AC3E}">
        <p14:creationId xmlns:p14="http://schemas.microsoft.com/office/powerpoint/2010/main" val="303847217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2AB9AE1-ECD1-4F4C-693F-65F1E413D139}"/>
              </a:ext>
            </a:extLst>
          </p:cNvPr>
          <p:cNvSpPr>
            <a:spLocks noGrp="1"/>
          </p:cNvSpPr>
          <p:nvPr>
            <p:ph idx="1"/>
          </p:nvPr>
        </p:nvSpPr>
        <p:spPr>
          <a:xfrm>
            <a:off x="318734" y="1493999"/>
            <a:ext cx="8499511" cy="3165313"/>
          </a:xfrm>
        </p:spPr>
        <p:txBody>
          <a:bodyPr/>
          <a:lstStyle/>
          <a:p>
            <a:pPr marL="4445" indent="0">
              <a:buNone/>
            </a:pPr>
            <a:endParaRPr lang="fr-CH"/>
          </a:p>
          <a:p>
            <a:pPr marL="4445" indent="0">
              <a:buNone/>
            </a:pPr>
            <a:endParaRPr lang="fr-CH" b="1"/>
          </a:p>
          <a:p>
            <a:pPr marL="4445" indent="0" algn="ctr">
              <a:buNone/>
            </a:pPr>
            <a:r>
              <a:rPr lang="fr-CH" b="1" i="1">
                <a:latin typeface="Fira Sans Light"/>
              </a:rPr>
              <a:t>Questions?</a:t>
            </a:r>
          </a:p>
          <a:p>
            <a:pPr marL="4445" indent="0" algn="ctr">
              <a:buNone/>
            </a:pPr>
            <a:r>
              <a:rPr lang="fr-CH" b="1" i="1">
                <a:latin typeface="Fira Sans Light"/>
              </a:rPr>
              <a:t>Remarques?</a:t>
            </a:r>
          </a:p>
        </p:txBody>
      </p:sp>
      <p:sp>
        <p:nvSpPr>
          <p:cNvPr id="4" name="Titre 3">
            <a:extLst>
              <a:ext uri="{FF2B5EF4-FFF2-40B4-BE49-F238E27FC236}">
                <a16:creationId xmlns:a16="http://schemas.microsoft.com/office/drawing/2014/main" id="{E808A935-5B8D-F8EE-F2A7-BB02883E3570}"/>
              </a:ext>
            </a:extLst>
          </p:cNvPr>
          <p:cNvSpPr>
            <a:spLocks noGrp="1"/>
          </p:cNvSpPr>
          <p:nvPr>
            <p:ph type="title"/>
          </p:nvPr>
        </p:nvSpPr>
        <p:spPr>
          <a:xfrm>
            <a:off x="318734" y="65314"/>
            <a:ext cx="8068478" cy="855519"/>
          </a:xfrm>
        </p:spPr>
        <p:txBody>
          <a:bodyPr/>
          <a:lstStyle/>
          <a:p>
            <a:r>
              <a:rPr lang="fr-CH" b="1">
                <a:latin typeface="Fira Sans Light"/>
              </a:rPr>
              <a:t>Projets soutenus par Action de Carême</a:t>
            </a:r>
            <a:br>
              <a:rPr lang="fr-CH" b="1"/>
            </a:br>
            <a:r>
              <a:rPr lang="fr-CH" b="1">
                <a:latin typeface="Fira Sans Light"/>
              </a:rPr>
              <a:t>et l’EPER</a:t>
            </a:r>
          </a:p>
        </p:txBody>
      </p:sp>
    </p:spTree>
    <p:extLst>
      <p:ext uri="{BB962C8B-B14F-4D97-AF65-F5344CB8AC3E}">
        <p14:creationId xmlns:p14="http://schemas.microsoft.com/office/powerpoint/2010/main" val="2869611870"/>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7081"/>
            <a:ext cx="5237661" cy="5237661"/>
          </a:xfrm>
          <a:prstGeom prst="rect">
            <a:avLst/>
          </a:prstGeom>
        </p:spPr>
      </p:pic>
      <p:sp>
        <p:nvSpPr>
          <p:cNvPr id="2" name="TextBox 1">
            <a:extLst>
              <a:ext uri="{FF2B5EF4-FFF2-40B4-BE49-F238E27FC236}">
                <a16:creationId xmlns:a16="http://schemas.microsoft.com/office/drawing/2014/main" id="{F3FD97FE-08C6-7D1C-2AC4-B53EBC5D2FD6}"/>
              </a:ext>
            </a:extLst>
          </p:cNvPr>
          <p:cNvSpPr txBox="1"/>
          <p:nvPr/>
        </p:nvSpPr>
        <p:spPr>
          <a:xfrm>
            <a:off x="5379720" y="2236470"/>
            <a:ext cx="3764280"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H" sz="2000" dirty="0">
                <a:latin typeface="Fira Sans Light" panose="020B0403050000020004" pitchFamily="34" charset="0"/>
                <a:ea typeface="Fira Sans Light" panose="020B0403050000020004" pitchFamily="34" charset="0"/>
              </a:rPr>
              <a:t>Pour plus d’information, retrouvez-nous sur notre site :</a:t>
            </a:r>
          </a:p>
          <a:p>
            <a:pPr algn="ctr"/>
            <a:endParaRPr lang="fr-CH" sz="2000" dirty="0">
              <a:latin typeface="Fira Sans Light" panose="020B0403050000020004" pitchFamily="34" charset="0"/>
              <a:ea typeface="Fira Sans Light" panose="020B0403050000020004" pitchFamily="34" charset="0"/>
            </a:endParaRPr>
          </a:p>
          <a:p>
            <a:pPr algn="ctr"/>
            <a:r>
              <a:rPr lang="fr-CH" sz="2000" b="1" u="sng" dirty="0">
                <a:latin typeface="Fira Sans Light" panose="020B0403050000020004" pitchFamily="34" charset="0"/>
                <a:ea typeface="Fira Sans Light" panose="020B0403050000020004" pitchFamily="34" charset="0"/>
                <a:hlinkClick r:id="rId4"/>
              </a:rPr>
              <a:t>www.materiel.voir-et-agir.ch</a:t>
            </a:r>
            <a:r>
              <a:rPr lang="fr-CH" sz="2000" b="1" dirty="0">
                <a:latin typeface="Fira Sans Light" panose="020B0403050000020004" pitchFamily="34" charset="0"/>
                <a:ea typeface="Fira Sans Light" panose="020B0403050000020004" pitchFamily="34" charset="0"/>
              </a:rPr>
              <a:t> </a:t>
            </a:r>
            <a:endParaRPr lang="fr-CH" sz="2000" b="1" dirty="0">
              <a:latin typeface="Fira Sans Light" panose="020B0403050000020004" pitchFamily="34" charset="0"/>
              <a:ea typeface="Fira Sans Light" panose="020B0403050000020004" pitchFamily="34" charset="0"/>
              <a:cs typeface="Arial"/>
            </a:endParaRPr>
          </a:p>
        </p:txBody>
      </p:sp>
    </p:spTree>
    <p:extLst>
      <p:ext uri="{BB962C8B-B14F-4D97-AF65-F5344CB8AC3E}">
        <p14:creationId xmlns:p14="http://schemas.microsoft.com/office/powerpoint/2010/main" val="293996343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2629B6E1-FA25-546F-1F82-D7AB3D1F2EC3}"/>
              </a:ext>
            </a:extLst>
          </p:cNvPr>
          <p:cNvSpPr>
            <a:spLocks noGrp="1"/>
          </p:cNvSpPr>
          <p:nvPr>
            <p:ph type="title"/>
          </p:nvPr>
        </p:nvSpPr>
        <p:spPr>
          <a:xfrm>
            <a:off x="245045" y="129209"/>
            <a:ext cx="6344599" cy="786383"/>
          </a:xfrm>
          <a:solidFill>
            <a:schemeClr val="bg1"/>
          </a:solidFill>
        </p:spPr>
        <p:txBody>
          <a:bodyPr>
            <a:normAutofit/>
          </a:bodyPr>
          <a:lstStyle/>
          <a:p>
            <a:r>
              <a:rPr lang="fr-CH" b="1">
                <a:solidFill>
                  <a:srgbClr val="E00032"/>
                </a:solidFill>
                <a:latin typeface="Fira Sans Light"/>
              </a:rPr>
              <a:t>La campagne œcuménique 2025</a:t>
            </a:r>
          </a:p>
        </p:txBody>
      </p:sp>
      <p:graphicFrame>
        <p:nvGraphicFramePr>
          <p:cNvPr id="146" name="Espace réservé du contenu 1">
            <a:extLst>
              <a:ext uri="{FF2B5EF4-FFF2-40B4-BE49-F238E27FC236}">
                <a16:creationId xmlns:a16="http://schemas.microsoft.com/office/drawing/2014/main" id="{21C6FBF6-2043-BCDA-E992-F0DA85E1F659}"/>
              </a:ext>
            </a:extLst>
          </p:cNvPr>
          <p:cNvGraphicFramePr>
            <a:graphicFrameLocks noGrp="1"/>
          </p:cNvGraphicFramePr>
          <p:nvPr>
            <p:extLst>
              <p:ext uri="{D42A27DB-BD31-4B8C-83A1-F6EECF244321}">
                <p14:modId xmlns:p14="http://schemas.microsoft.com/office/powerpoint/2010/main" val="1272748855"/>
              </p:ext>
            </p:extLst>
          </p:nvPr>
        </p:nvGraphicFramePr>
        <p:xfrm>
          <a:off x="398988" y="1051924"/>
          <a:ext cx="8519521" cy="3668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1606267"/>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Espace réservé du contenu 3">
            <a:extLst>
              <a:ext uri="{FF2B5EF4-FFF2-40B4-BE49-F238E27FC236}">
                <a16:creationId xmlns:a16="http://schemas.microsoft.com/office/drawing/2014/main" id="{ABE610EC-5DB3-04E3-D8A2-E26399789B8D}"/>
              </a:ext>
            </a:extLst>
          </p:cNvPr>
          <p:cNvGraphicFramePr>
            <a:graphicFrameLocks noGrp="1"/>
          </p:cNvGraphicFramePr>
          <p:nvPr>
            <p:ph sz="quarter" idx="13"/>
            <p:extLst>
              <p:ext uri="{D42A27DB-BD31-4B8C-83A1-F6EECF244321}">
                <p14:modId xmlns:p14="http://schemas.microsoft.com/office/powerpoint/2010/main" val="1565100655"/>
              </p:ext>
            </p:extLst>
          </p:nvPr>
        </p:nvGraphicFramePr>
        <p:xfrm>
          <a:off x="747715" y="967759"/>
          <a:ext cx="4856813" cy="3752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re 2">
            <a:extLst>
              <a:ext uri="{FF2B5EF4-FFF2-40B4-BE49-F238E27FC236}">
                <a16:creationId xmlns:a16="http://schemas.microsoft.com/office/drawing/2014/main" id="{EE336184-1995-CC46-010F-90032B2779D2}"/>
              </a:ext>
            </a:extLst>
          </p:cNvPr>
          <p:cNvSpPr>
            <a:spLocks noGrp="1"/>
          </p:cNvSpPr>
          <p:nvPr>
            <p:ph type="title"/>
          </p:nvPr>
        </p:nvSpPr>
        <p:spPr/>
        <p:txBody>
          <a:bodyPr/>
          <a:lstStyle/>
          <a:p>
            <a:r>
              <a:rPr lang="fr-CH" b="1">
                <a:solidFill>
                  <a:srgbClr val="E00032"/>
                </a:solidFill>
                <a:latin typeface="Fira Sans Light"/>
              </a:rPr>
              <a:t>Nouveau cycle</a:t>
            </a:r>
          </a:p>
        </p:txBody>
      </p:sp>
      <p:graphicFrame>
        <p:nvGraphicFramePr>
          <p:cNvPr id="18" name="Espace réservé du contenu 3">
            <a:extLst>
              <a:ext uri="{FF2B5EF4-FFF2-40B4-BE49-F238E27FC236}">
                <a16:creationId xmlns:a16="http://schemas.microsoft.com/office/drawing/2014/main" id="{EC426D7B-D719-B426-1725-B63345B5C7C8}"/>
              </a:ext>
            </a:extLst>
          </p:cNvPr>
          <p:cNvGraphicFramePr>
            <a:graphicFrameLocks/>
          </p:cNvGraphicFramePr>
          <p:nvPr/>
        </p:nvGraphicFramePr>
        <p:xfrm>
          <a:off x="3380281" y="898044"/>
          <a:ext cx="4856813" cy="387398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19501851"/>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50000" y="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fltVal val="0"/>
                                          </p:val>
                                        </p:tav>
                                        <p:tav tm="100000">
                                          <p:val>
                                            <p:strVal val="#ppt_w"/>
                                          </p:val>
                                        </p:tav>
                                      </p:tavLst>
                                    </p:anim>
                                    <p:anim calcmode="lin" valueType="num">
                                      <p:cBhvr>
                                        <p:cTn id="12" dur="1000" fill="hold"/>
                                        <p:tgtEl>
                                          <p:spTgt spid="18"/>
                                        </p:tgtEl>
                                        <p:attrNameLst>
                                          <p:attrName>ppt_h</p:attrName>
                                        </p:attrNameLst>
                                      </p:cBhvr>
                                      <p:tavLst>
                                        <p:tav tm="0">
                                          <p:val>
                                            <p:fltVal val="0"/>
                                          </p:val>
                                        </p:tav>
                                        <p:tav tm="100000">
                                          <p:val>
                                            <p:strVal val="#ppt_h"/>
                                          </p:val>
                                        </p:tav>
                                      </p:tavLst>
                                    </p:anim>
                                    <p:anim calcmode="lin" valueType="num">
                                      <p:cBhvr>
                                        <p:cTn id="13" dur="1000" fill="hold"/>
                                        <p:tgtEl>
                                          <p:spTgt spid="18"/>
                                        </p:tgtEl>
                                        <p:attrNameLst>
                                          <p:attrName>style.rotation</p:attrName>
                                        </p:attrNameLst>
                                      </p:cBhvr>
                                      <p:tavLst>
                                        <p:tav tm="0">
                                          <p:val>
                                            <p:fltVal val="90"/>
                                          </p:val>
                                        </p:tav>
                                        <p:tav tm="100000">
                                          <p:val>
                                            <p:fltVal val="0"/>
                                          </p:val>
                                        </p:tav>
                                      </p:tavLst>
                                    </p:anim>
                                    <p:animEffect transition="in" filter="fade">
                                      <p:cBhvr>
                                        <p:cTn id="14"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1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re 3">
            <a:extLst>
              <a:ext uri="{FF2B5EF4-FFF2-40B4-BE49-F238E27FC236}">
                <a16:creationId xmlns:a16="http://schemas.microsoft.com/office/drawing/2014/main" id="{C832C504-E4D4-55B6-E4E4-9DAD503CBC50}"/>
              </a:ext>
            </a:extLst>
          </p:cNvPr>
          <p:cNvSpPr>
            <a:spLocks noGrp="1"/>
          </p:cNvSpPr>
          <p:nvPr>
            <p:ph type="title"/>
          </p:nvPr>
        </p:nvSpPr>
        <p:spPr>
          <a:xfrm>
            <a:off x="155909" y="-288081"/>
            <a:ext cx="4546465" cy="1355479"/>
          </a:xfrm>
        </p:spPr>
        <p:txBody>
          <a:bodyPr vert="horz" lIns="91440" tIns="45720" rIns="91440" bIns="45720" rtlCol="0" anchor="ctr">
            <a:normAutofit/>
          </a:bodyPr>
          <a:lstStyle/>
          <a:p>
            <a:pPr defTabSz="914400"/>
            <a:r>
              <a:rPr lang="en-US" sz="3600" b="1" err="1">
                <a:latin typeface="Fira Sans Light"/>
                <a:ea typeface="+mj-ea"/>
              </a:rPr>
              <a:t>Hôte</a:t>
            </a:r>
            <a:r>
              <a:rPr lang="en-US" sz="3600" b="1">
                <a:latin typeface="Fira Sans Light"/>
                <a:ea typeface="+mj-ea"/>
              </a:rPr>
              <a:t> de </a:t>
            </a:r>
            <a:r>
              <a:rPr lang="en-US" sz="3600" b="1" err="1">
                <a:latin typeface="Fira Sans Light"/>
                <a:ea typeface="+mj-ea"/>
              </a:rPr>
              <a:t>campagne</a:t>
            </a:r>
            <a:endParaRPr lang="en-US" sz="3600" b="1">
              <a:latin typeface="Fira Sans Light"/>
              <a:ea typeface="+mj-ea"/>
            </a:endParaRPr>
          </a:p>
        </p:txBody>
      </p:sp>
      <p:sp>
        <p:nvSpPr>
          <p:cNvPr id="2" name="Espace réservé du contenu 1">
            <a:extLst>
              <a:ext uri="{FF2B5EF4-FFF2-40B4-BE49-F238E27FC236}">
                <a16:creationId xmlns:a16="http://schemas.microsoft.com/office/drawing/2014/main" id="{396CF631-9CA2-6678-CCD2-DC2D02220AB5}"/>
              </a:ext>
            </a:extLst>
          </p:cNvPr>
          <p:cNvSpPr>
            <a:spLocks noGrp="1"/>
          </p:cNvSpPr>
          <p:nvPr>
            <p:ph idx="1"/>
          </p:nvPr>
        </p:nvSpPr>
        <p:spPr>
          <a:xfrm>
            <a:off x="230285" y="927100"/>
            <a:ext cx="4439340" cy="3759200"/>
          </a:xfrm>
        </p:spPr>
        <p:txBody>
          <a:bodyPr vert="horz" lIns="91440" tIns="45720" rIns="91440" bIns="45720" rtlCol="0">
            <a:noAutofit/>
          </a:bodyPr>
          <a:lstStyle/>
          <a:p>
            <a:pPr marL="0" indent="0" defTabSz="914400">
              <a:buNone/>
            </a:pPr>
            <a:r>
              <a:rPr lang="fr-CH" sz="2400" b="1">
                <a:latin typeface="+mn-lt"/>
              </a:rPr>
              <a:t>Germain Nyembo </a:t>
            </a:r>
            <a:r>
              <a:rPr lang="fr-CH" sz="2400" b="1" err="1">
                <a:latin typeface="+mn-lt"/>
              </a:rPr>
              <a:t>Kasendue</a:t>
            </a:r>
            <a:r>
              <a:rPr lang="fr-CH" sz="2400" b="1">
                <a:latin typeface="+mn-lt"/>
              </a:rPr>
              <a:t> </a:t>
            </a:r>
          </a:p>
          <a:p>
            <a:pPr marL="4445" indent="-228600" defTabSz="914400">
              <a:buFont typeface="Arial" panose="020B0604020202020204" pitchFamily="34" charset="0"/>
              <a:buChar char="•"/>
            </a:pPr>
            <a:endParaRPr lang="fr-CH" sz="1800">
              <a:latin typeface="Fira Sans"/>
            </a:endParaRPr>
          </a:p>
          <a:p>
            <a:pPr marL="4445" indent="-228600" defTabSz="914400">
              <a:buFont typeface="Arial" panose="020B0604020202020204" pitchFamily="34" charset="0"/>
              <a:buChar char="•"/>
            </a:pPr>
            <a:r>
              <a:rPr lang="fr-CH" sz="1800">
                <a:latin typeface="Fira Sans"/>
              </a:rPr>
              <a:t>Coordinateur du programme d’Action de Carême en République démocratique du Congo (RDC) </a:t>
            </a:r>
          </a:p>
          <a:p>
            <a:pPr marL="4445" indent="-228600" defTabSz="914400">
              <a:buFont typeface="Arial" panose="020B0604020202020204" pitchFamily="34" charset="0"/>
              <a:buChar char="•"/>
            </a:pPr>
            <a:r>
              <a:rPr lang="fr-CH" sz="1800">
                <a:latin typeface="Fira Sans"/>
              </a:rPr>
              <a:t>Ingénieur </a:t>
            </a:r>
            <a:r>
              <a:rPr lang="fr-CH" sz="1800" err="1">
                <a:latin typeface="Fira Sans"/>
              </a:rPr>
              <a:t>agroéconome</a:t>
            </a:r>
            <a:r>
              <a:rPr lang="fr-CH" sz="1800">
                <a:latin typeface="Fira Sans"/>
              </a:rPr>
              <a:t> et chercheur</a:t>
            </a:r>
          </a:p>
          <a:p>
            <a:pPr marL="4445" indent="-228600" defTabSz="914400">
              <a:buFont typeface="Arial" panose="020B0604020202020204" pitchFamily="34" charset="0"/>
              <a:buChar char="•"/>
            </a:pPr>
            <a:r>
              <a:rPr lang="en-US" sz="1800" kern="1200">
                <a:latin typeface="Fira Sans"/>
                <a:ea typeface="+mn-ea"/>
              </a:rPr>
              <a:t>En Suisse </a:t>
            </a:r>
            <a:r>
              <a:rPr lang="en-US" sz="1800" kern="1200" err="1">
                <a:latin typeface="Fira Sans"/>
                <a:ea typeface="+mn-ea"/>
              </a:rPr>
              <a:t>romande</a:t>
            </a:r>
            <a:r>
              <a:rPr lang="en-US" sz="1800" kern="1200">
                <a:latin typeface="Fira Sans"/>
                <a:ea typeface="+mn-ea"/>
              </a:rPr>
              <a:t> </a:t>
            </a:r>
            <a:r>
              <a:rPr lang="en-US" sz="1800" b="1" kern="1200">
                <a:latin typeface="Fira Sans"/>
                <a:ea typeface="+mn-ea"/>
              </a:rPr>
              <a:t>du 20 mars au 06 </a:t>
            </a:r>
            <a:r>
              <a:rPr lang="en-US" sz="1800" b="1" kern="1200" err="1">
                <a:latin typeface="Fira Sans"/>
                <a:ea typeface="+mn-ea"/>
              </a:rPr>
              <a:t>avril</a:t>
            </a:r>
            <a:r>
              <a:rPr lang="en-US" sz="1800" b="1" kern="1200">
                <a:latin typeface="Fira Sans"/>
                <a:ea typeface="+mn-ea"/>
              </a:rPr>
              <a:t> 2025</a:t>
            </a:r>
          </a:p>
          <a:p>
            <a:pPr marL="4445" indent="-228600" defTabSz="914400">
              <a:buFont typeface="Arial" panose="020B0604020202020204" pitchFamily="34" charset="0"/>
              <a:buChar char="•"/>
            </a:pPr>
            <a:endParaRPr lang="en-US" sz="1800" b="1" kern="1200">
              <a:latin typeface="Fira Sans"/>
              <a:ea typeface="+mn-ea"/>
            </a:endParaRPr>
          </a:p>
          <a:p>
            <a:pPr marL="61595" indent="-285750" defTabSz="914400">
              <a:buFont typeface="Wingdings" panose="05000000000000000000" pitchFamily="2" charset="2"/>
              <a:buChar char="Ø"/>
            </a:pPr>
            <a:r>
              <a:rPr lang="en-US" sz="1800" kern="1200">
                <a:latin typeface="Fira Sans" panose="020B0503050000020004" pitchFamily="34" charset="0"/>
                <a:ea typeface="+mn-ea"/>
              </a:rPr>
              <a:t>voir-et-agir.ch/events</a:t>
            </a:r>
          </a:p>
        </p:txBody>
      </p:sp>
      <p:pic>
        <p:nvPicPr>
          <p:cNvPr id="5" name="Image 4" descr="Une image contenant personne, plein air, habits, Visage humain&#10;&#10;Description générée automatiquement">
            <a:extLst>
              <a:ext uri="{FF2B5EF4-FFF2-40B4-BE49-F238E27FC236}">
                <a16:creationId xmlns:a16="http://schemas.microsoft.com/office/drawing/2014/main" id="{1F9815BE-18A0-FE47-1341-4FAF8CA188CB}"/>
              </a:ext>
            </a:extLst>
          </p:cNvPr>
          <p:cNvPicPr>
            <a:picLocks noChangeAspect="1"/>
          </p:cNvPicPr>
          <p:nvPr/>
        </p:nvPicPr>
        <p:blipFill>
          <a:blip r:embed="rId3"/>
          <a:srcRect l="26303" r="8051" b="-2"/>
          <a:stretch/>
        </p:blipFill>
        <p:spPr>
          <a:xfrm>
            <a:off x="4671911" y="10"/>
            <a:ext cx="4472089" cy="51434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170395946"/>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AA5ED78-8623-3CF9-422F-09EF6D20AB1E}"/>
              </a:ext>
            </a:extLst>
          </p:cNvPr>
          <p:cNvSpPr>
            <a:spLocks noGrp="1"/>
          </p:cNvSpPr>
          <p:nvPr>
            <p:ph idx="1"/>
          </p:nvPr>
        </p:nvSpPr>
        <p:spPr>
          <a:xfrm>
            <a:off x="82990" y="522449"/>
            <a:ext cx="4577416" cy="4234377"/>
          </a:xfrm>
        </p:spPr>
        <p:txBody>
          <a:bodyPr/>
          <a:lstStyle/>
          <a:p>
            <a:pPr marL="223520"/>
            <a:endParaRPr lang="fr-CH" b="1"/>
          </a:p>
          <a:p>
            <a:pPr marL="223520"/>
            <a:endParaRPr lang="fr-CH" b="1"/>
          </a:p>
          <a:p>
            <a:pPr marL="4445" indent="0">
              <a:buNone/>
            </a:pPr>
            <a:endParaRPr lang="fr-CH" b="1"/>
          </a:p>
          <a:p>
            <a:pPr marL="347345" indent="-342900">
              <a:spcAft>
                <a:spcPts val="0"/>
              </a:spcAft>
              <a:buFont typeface="Wingdings" panose="05000000000000000000" pitchFamily="2" charset="2"/>
              <a:buChar char="Ø"/>
            </a:pPr>
            <a:r>
              <a:rPr lang="fr-CH" sz="2000">
                <a:latin typeface="Fira Sans Light"/>
              </a:rPr>
              <a:t>Accès régulier et libre à une nourriture en quantité et qualité suffisante</a:t>
            </a:r>
          </a:p>
          <a:p>
            <a:pPr marL="347345" indent="-342900">
              <a:spcAft>
                <a:spcPts val="0"/>
              </a:spcAft>
              <a:buFont typeface="Wingdings" panose="05000000000000000000" pitchFamily="2" charset="2"/>
              <a:buChar char="Ø"/>
            </a:pPr>
            <a:endParaRPr lang="en-US" sz="2000">
              <a:latin typeface="Fira Sans Light"/>
            </a:endParaRPr>
          </a:p>
          <a:p>
            <a:pPr marL="347345" indent="-342900">
              <a:spcAft>
                <a:spcPts val="0"/>
              </a:spcAft>
              <a:buFont typeface="Wingdings" panose="05000000000000000000" pitchFamily="2" charset="2"/>
              <a:buChar char="Ø"/>
            </a:pPr>
            <a:r>
              <a:rPr lang="fr-CH" sz="2000">
                <a:latin typeface="Fira Sans Light"/>
              </a:rPr>
              <a:t>Alimentation correspondant aux traditions culturelles </a:t>
            </a:r>
            <a:endParaRPr lang="en-US" sz="2000">
              <a:latin typeface="Fira Sans Light"/>
            </a:endParaRPr>
          </a:p>
          <a:p>
            <a:pPr marL="4445" indent="0">
              <a:spcAft>
                <a:spcPts val="0"/>
              </a:spcAft>
              <a:buNone/>
            </a:pPr>
            <a:endParaRPr lang="fr-CH" sz="2000">
              <a:latin typeface="Aptos"/>
            </a:endParaRPr>
          </a:p>
        </p:txBody>
      </p:sp>
      <p:pic>
        <p:nvPicPr>
          <p:cNvPr id="6" name="Espace réservé pour une image  5">
            <a:extLst>
              <a:ext uri="{FF2B5EF4-FFF2-40B4-BE49-F238E27FC236}">
                <a16:creationId xmlns:a16="http://schemas.microsoft.com/office/drawing/2014/main" id="{D08A6B37-DE83-E9AC-7782-BDD59CEF3DF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4779550" y="1031132"/>
            <a:ext cx="4157839" cy="3725694"/>
          </a:xfrm>
          <a:prstGeom prst="rect">
            <a:avLst/>
          </a:prstGeom>
        </p:spPr>
      </p:pic>
      <p:sp>
        <p:nvSpPr>
          <p:cNvPr id="4" name="Titre 3">
            <a:extLst>
              <a:ext uri="{FF2B5EF4-FFF2-40B4-BE49-F238E27FC236}">
                <a16:creationId xmlns:a16="http://schemas.microsoft.com/office/drawing/2014/main" id="{E57FBC7D-D1D9-01E6-7498-93EE856AA822}"/>
              </a:ext>
            </a:extLst>
          </p:cNvPr>
          <p:cNvSpPr>
            <a:spLocks noGrp="1"/>
          </p:cNvSpPr>
          <p:nvPr>
            <p:ph type="title"/>
          </p:nvPr>
        </p:nvSpPr>
        <p:spPr/>
        <p:txBody>
          <a:bodyPr/>
          <a:lstStyle/>
          <a:p>
            <a:pPr marL="4445" indent="0">
              <a:buNone/>
            </a:pPr>
            <a:r>
              <a:rPr lang="fr-CH" b="1">
                <a:latin typeface="Fira Sans Light"/>
              </a:rPr>
              <a:t>Le droit à l’alimentation</a:t>
            </a:r>
          </a:p>
        </p:txBody>
      </p:sp>
    </p:spTree>
    <p:extLst>
      <p:ext uri="{BB962C8B-B14F-4D97-AF65-F5344CB8AC3E}">
        <p14:creationId xmlns:p14="http://schemas.microsoft.com/office/powerpoint/2010/main" val="1912265978"/>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AA5ED78-8623-3CF9-422F-09EF6D20AB1E}"/>
              </a:ext>
            </a:extLst>
          </p:cNvPr>
          <p:cNvSpPr>
            <a:spLocks noGrp="1"/>
          </p:cNvSpPr>
          <p:nvPr>
            <p:ph idx="1"/>
          </p:nvPr>
        </p:nvSpPr>
        <p:spPr>
          <a:xfrm>
            <a:off x="298723" y="1493999"/>
            <a:ext cx="3866877" cy="2912901"/>
          </a:xfrm>
        </p:spPr>
        <p:txBody>
          <a:bodyPr/>
          <a:lstStyle/>
          <a:p>
            <a:pPr marL="347345" indent="-342900" algn="ctr">
              <a:buFont typeface="Wingdings" panose="05000000000000000000" pitchFamily="2" charset="2"/>
              <a:buChar char="Ø"/>
            </a:pPr>
            <a:r>
              <a:rPr lang="fr-CH" sz="2400" dirty="0">
                <a:latin typeface="Fira Sans Light"/>
              </a:rPr>
              <a:t>un droit multidimensionnel</a:t>
            </a:r>
            <a:br>
              <a:rPr lang="fr-CH" dirty="0">
                <a:latin typeface="Fira Sans Light"/>
              </a:rPr>
            </a:br>
            <a:endParaRPr lang="fr-CH" dirty="0">
              <a:latin typeface="Fira Sans Light"/>
            </a:endParaRPr>
          </a:p>
          <a:p>
            <a:pPr marL="347345" indent="-342900">
              <a:buFont typeface="Wingdings" panose="05000000000000000000" pitchFamily="2" charset="2"/>
              <a:buChar char="ü"/>
            </a:pPr>
            <a:r>
              <a:rPr lang="fr-CH" dirty="0">
                <a:latin typeface="Fira Sans Light"/>
              </a:rPr>
              <a:t>Disponibilité</a:t>
            </a:r>
          </a:p>
          <a:p>
            <a:pPr marL="347345" indent="-342900">
              <a:buFont typeface="Wingdings" panose="05000000000000000000" pitchFamily="2" charset="2"/>
              <a:buChar char="ü"/>
            </a:pPr>
            <a:r>
              <a:rPr lang="fr-CH" dirty="0">
                <a:latin typeface="Fira Sans Light"/>
              </a:rPr>
              <a:t>Accessibilité</a:t>
            </a:r>
          </a:p>
          <a:p>
            <a:pPr marL="347345" indent="-342900">
              <a:buFont typeface="Wingdings" panose="05000000000000000000" pitchFamily="2" charset="2"/>
              <a:buChar char="ü"/>
            </a:pPr>
            <a:r>
              <a:rPr lang="fr-CH" dirty="0">
                <a:latin typeface="Fira Sans Light"/>
              </a:rPr>
              <a:t>Adéquation</a:t>
            </a:r>
          </a:p>
          <a:p>
            <a:pPr marL="347345" indent="-342900">
              <a:buFont typeface="Wingdings" panose="05000000000000000000" pitchFamily="2" charset="2"/>
              <a:buChar char="ü"/>
            </a:pPr>
            <a:r>
              <a:rPr lang="fr-CH" dirty="0">
                <a:latin typeface="Fira Sans Light"/>
              </a:rPr>
              <a:t>Durabilité</a:t>
            </a:r>
          </a:p>
          <a:p>
            <a:pPr marL="347345" indent="-342900" algn="ctr">
              <a:buFont typeface="Wingdings" panose="05000000000000000000" pitchFamily="2" charset="2"/>
              <a:buChar char="Ø"/>
            </a:pPr>
            <a:endParaRPr lang="fr-CH" b="1">
              <a:latin typeface="Fira Sans Light"/>
            </a:endParaRPr>
          </a:p>
        </p:txBody>
      </p:sp>
      <p:pic>
        <p:nvPicPr>
          <p:cNvPr id="6" name="Espace réservé pour une image  5">
            <a:extLst>
              <a:ext uri="{FF2B5EF4-FFF2-40B4-BE49-F238E27FC236}">
                <a16:creationId xmlns:a16="http://schemas.microsoft.com/office/drawing/2014/main" id="{D08A6B37-DE83-E9AC-7782-BDD59CEF3DF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4716874" y="1031132"/>
            <a:ext cx="4220515" cy="3531600"/>
          </a:xfrm>
          <a:prstGeom prst="rect">
            <a:avLst/>
          </a:prstGeom>
        </p:spPr>
      </p:pic>
      <p:sp>
        <p:nvSpPr>
          <p:cNvPr id="4" name="Titre 3">
            <a:extLst>
              <a:ext uri="{FF2B5EF4-FFF2-40B4-BE49-F238E27FC236}">
                <a16:creationId xmlns:a16="http://schemas.microsoft.com/office/drawing/2014/main" id="{E57FBC7D-D1D9-01E6-7498-93EE856AA822}"/>
              </a:ext>
            </a:extLst>
          </p:cNvPr>
          <p:cNvSpPr>
            <a:spLocks noGrp="1"/>
          </p:cNvSpPr>
          <p:nvPr>
            <p:ph type="title"/>
          </p:nvPr>
        </p:nvSpPr>
        <p:spPr/>
        <p:txBody>
          <a:bodyPr/>
          <a:lstStyle/>
          <a:p>
            <a:r>
              <a:rPr lang="fr-CH" b="1">
                <a:latin typeface="Fira Sans Light"/>
              </a:rPr>
              <a:t>Le droit à l’alimentation</a:t>
            </a:r>
            <a:endParaRPr lang="fr-CH" b="1"/>
          </a:p>
        </p:txBody>
      </p:sp>
    </p:spTree>
    <p:extLst>
      <p:ext uri="{BB962C8B-B14F-4D97-AF65-F5344CB8AC3E}">
        <p14:creationId xmlns:p14="http://schemas.microsoft.com/office/powerpoint/2010/main" val="3876976992"/>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9AA5ED78-8623-3CF9-422F-09EF6D20AB1E}"/>
              </a:ext>
            </a:extLst>
          </p:cNvPr>
          <p:cNvSpPr>
            <a:spLocks noGrp="1"/>
          </p:cNvSpPr>
          <p:nvPr>
            <p:ph idx="1"/>
          </p:nvPr>
        </p:nvSpPr>
        <p:spPr>
          <a:xfrm>
            <a:off x="-4756" y="1054100"/>
            <a:ext cx="4728689" cy="3898899"/>
          </a:xfrm>
        </p:spPr>
        <p:txBody>
          <a:bodyPr/>
          <a:lstStyle/>
          <a:p>
            <a:pPr marL="223520"/>
            <a:endParaRPr lang="fr-CH" b="1"/>
          </a:p>
          <a:p>
            <a:pPr marL="347345" indent="-342900" algn="ctr">
              <a:buFont typeface="Wingdings" panose="05000000000000000000" pitchFamily="2" charset="2"/>
              <a:buChar char="Ø"/>
            </a:pPr>
            <a:r>
              <a:rPr lang="fr-CH" sz="2400" dirty="0">
                <a:latin typeface="Fira Sans Light"/>
              </a:rPr>
              <a:t>un droit fondamental </a:t>
            </a:r>
            <a:br>
              <a:rPr lang="fr-CH" dirty="0">
                <a:latin typeface="Fira Sans Light"/>
              </a:rPr>
            </a:br>
            <a:endParaRPr lang="fr-CH" dirty="0">
              <a:latin typeface="Fira Sans Light"/>
            </a:endParaRPr>
          </a:p>
          <a:p>
            <a:pPr marL="347345" indent="-342900">
              <a:buFont typeface="Wingdings" panose="05000000000000000000" pitchFamily="2" charset="2"/>
              <a:buChar char="ü"/>
            </a:pPr>
            <a:r>
              <a:rPr lang="fr-CH" dirty="0">
                <a:latin typeface="Fira Sans Light"/>
              </a:rPr>
              <a:t>Droit à la santé</a:t>
            </a:r>
          </a:p>
          <a:p>
            <a:pPr marL="347345" indent="-342900">
              <a:buFont typeface="Wingdings" panose="05000000000000000000" pitchFamily="2" charset="2"/>
              <a:buChar char="ü"/>
            </a:pPr>
            <a:r>
              <a:rPr lang="fr-CH" dirty="0">
                <a:latin typeface="Fira Sans Light"/>
              </a:rPr>
              <a:t>Droit à la vie</a:t>
            </a:r>
          </a:p>
          <a:p>
            <a:pPr marL="347345" indent="-342900">
              <a:buFont typeface="Wingdings" panose="05000000000000000000" pitchFamily="2" charset="2"/>
              <a:buChar char="ü"/>
            </a:pPr>
            <a:r>
              <a:rPr lang="fr-CH" dirty="0">
                <a:latin typeface="Fira Sans Light"/>
              </a:rPr>
              <a:t>Droit à l’eau</a:t>
            </a:r>
          </a:p>
          <a:p>
            <a:pPr marL="347345" indent="-342900">
              <a:buFont typeface="Wingdings" panose="05000000000000000000" pitchFamily="2" charset="2"/>
              <a:buChar char="ü"/>
            </a:pPr>
            <a:r>
              <a:rPr lang="fr-CH" dirty="0">
                <a:latin typeface="Fira Sans Light"/>
              </a:rPr>
              <a:t>Droit à un logement convenable</a:t>
            </a:r>
          </a:p>
          <a:p>
            <a:pPr marL="347345" indent="-342900">
              <a:buFont typeface="Wingdings" panose="05000000000000000000" pitchFamily="2" charset="2"/>
              <a:buChar char="ü"/>
            </a:pPr>
            <a:r>
              <a:rPr lang="fr-CH" dirty="0">
                <a:latin typeface="Fira Sans Light"/>
              </a:rPr>
              <a:t>Droit à l’éducation</a:t>
            </a:r>
          </a:p>
        </p:txBody>
      </p:sp>
      <p:pic>
        <p:nvPicPr>
          <p:cNvPr id="6" name="Espace réservé pour une image  5">
            <a:extLst>
              <a:ext uri="{FF2B5EF4-FFF2-40B4-BE49-F238E27FC236}">
                <a16:creationId xmlns:a16="http://schemas.microsoft.com/office/drawing/2014/main" id="{D08A6B37-DE83-E9AC-7782-BDD59CEF3DF1}"/>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a:stretch>
            <a:fillRect/>
          </a:stretch>
        </p:blipFill>
        <p:spPr>
          <a:xfrm>
            <a:off x="4878619" y="1192877"/>
            <a:ext cx="4069553" cy="3380638"/>
          </a:xfrm>
          <a:prstGeom prst="rect">
            <a:avLst/>
          </a:prstGeom>
        </p:spPr>
      </p:pic>
      <p:sp>
        <p:nvSpPr>
          <p:cNvPr id="4" name="Titre 3">
            <a:extLst>
              <a:ext uri="{FF2B5EF4-FFF2-40B4-BE49-F238E27FC236}">
                <a16:creationId xmlns:a16="http://schemas.microsoft.com/office/drawing/2014/main" id="{E57FBC7D-D1D9-01E6-7498-93EE856AA822}"/>
              </a:ext>
            </a:extLst>
          </p:cNvPr>
          <p:cNvSpPr>
            <a:spLocks noGrp="1"/>
          </p:cNvSpPr>
          <p:nvPr>
            <p:ph type="title"/>
          </p:nvPr>
        </p:nvSpPr>
        <p:spPr/>
        <p:txBody>
          <a:bodyPr/>
          <a:lstStyle/>
          <a:p>
            <a:r>
              <a:rPr lang="fr-CH" b="1">
                <a:latin typeface="Fira Sans Light"/>
              </a:rPr>
              <a:t>Le droit à l’alimentation</a:t>
            </a:r>
            <a:endParaRPr lang="fr-CH" b="1"/>
          </a:p>
        </p:txBody>
      </p:sp>
    </p:spTree>
    <p:extLst>
      <p:ext uri="{BB962C8B-B14F-4D97-AF65-F5344CB8AC3E}">
        <p14:creationId xmlns:p14="http://schemas.microsoft.com/office/powerpoint/2010/main" val="546103644"/>
      </p:ext>
    </p:extLst>
  </p:cSld>
  <p:clrMapOvr>
    <a:masterClrMapping/>
  </p:clrMapOvr>
  <mc:AlternateContent xmlns:mc="http://schemas.openxmlformats.org/markup-compatibility/2006" xmlns:p14="http://schemas.microsoft.com/office/powerpoint/2010/main">
    <mc:Choice Requires="p14">
      <p:transition spd="slow" p14:dur="59000">
        <p:wipe/>
      </p:transition>
    </mc:Choice>
    <mc:Fallback xmlns="">
      <p:transition spd="slow">
        <p:wipe/>
      </p:transition>
    </mc:Fallback>
  </mc:AlternateContent>
</p:sld>
</file>

<file path=ppt/theme/theme1.xml><?xml version="1.0" encoding="utf-8"?>
<a:theme xmlns:a="http://schemas.openxmlformats.org/drawingml/2006/main" name="Office">
  <a:themeElements>
    <a:clrScheme name="FA_Folie">
      <a:dk1>
        <a:srgbClr val="000000"/>
      </a:dk1>
      <a:lt1>
        <a:srgbClr val="FFFFFF"/>
      </a:lt1>
      <a:dk2>
        <a:srgbClr val="000000"/>
      </a:dk2>
      <a:lt2>
        <a:srgbClr val="808080"/>
      </a:lt2>
      <a:accent1>
        <a:srgbClr val="DF0032"/>
      </a:accent1>
      <a:accent2>
        <a:srgbClr val="737679"/>
      </a:accent2>
      <a:accent3>
        <a:srgbClr val="E95A29"/>
      </a:accent3>
      <a:accent4>
        <a:srgbClr val="000000"/>
      </a:accent4>
      <a:accent5>
        <a:srgbClr val="001CAF"/>
      </a:accent5>
      <a:accent6>
        <a:srgbClr val="357DB6"/>
      </a:accent6>
      <a:hlink>
        <a:srgbClr val="000000"/>
      </a:hlink>
      <a:folHlink>
        <a:srgbClr val="DF00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d1e066d-3749-4682-b797-a82dc517543f" xsi:nil="true"/>
    <lcf76f155ced4ddcb4097134ff3c332f xmlns="3a5871b8-9b05-46ab-9e31-c771cd947d17">
      <Terms xmlns="http://schemas.microsoft.com/office/infopath/2007/PartnerControls"/>
    </lcf76f155ced4ddcb4097134ff3c332f>
    <Remarques xmlns="3a5871b8-9b05-46ab-9e31-c771cd947d1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5F66D5F76960F45837B3660FAB4B6CE" ma:contentTypeVersion="16" ma:contentTypeDescription="Ein neues Dokument erstellen." ma:contentTypeScope="" ma:versionID="ae4f630cf5328be1bec53b4cabb9dada">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52d3e23b60d16e895446b6785e969a4e"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A5C4948-3057-4456-AB49-324D860D5BC5}">
  <ds:schemaRefs>
    <ds:schemaRef ds:uri="http://purl.org/dc/elements/1.1/"/>
    <ds:schemaRef ds:uri="3a5871b8-9b05-46ab-9e31-c771cd947d17"/>
    <ds:schemaRef ds:uri="1d1e066d-3749-4682-b797-a82dc517543f"/>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3E8C00BA-CBFA-4A41-93F5-846FF23B2465}">
  <ds:schemaRefs>
    <ds:schemaRef ds:uri="http://schemas.microsoft.com/sharepoint/v3/contenttype/forms"/>
  </ds:schemaRefs>
</ds:datastoreItem>
</file>

<file path=customXml/itemProps3.xml><?xml version="1.0" encoding="utf-8"?>
<ds:datastoreItem xmlns:ds="http://schemas.openxmlformats.org/officeDocument/2006/customXml" ds:itemID="{F3A9932C-54F6-48E2-86CB-744E308486B9}">
  <ds:schemaRefs>
    <ds:schemaRef ds:uri="1d1e066d-3749-4682-b797-a82dc517543f"/>
    <ds:schemaRef ds:uri="3a5871b8-9b05-46ab-9e31-c771cd947d1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5560</Words>
  <Application>Microsoft Office PowerPoint</Application>
  <PresentationFormat>Affichage à l'écran (16:9)</PresentationFormat>
  <Paragraphs>422</Paragraphs>
  <Slides>32</Slides>
  <Notes>32</Notes>
  <HiddenSlides>0</HiddenSlides>
  <MMClips>0</MMClips>
  <ScaleCrop>false</ScaleCrop>
  <HeadingPairs>
    <vt:vector size="6" baseType="variant">
      <vt:variant>
        <vt:lpstr>Polices utilisées</vt:lpstr>
      </vt:variant>
      <vt:variant>
        <vt:i4>15</vt:i4>
      </vt:variant>
      <vt:variant>
        <vt:lpstr>Thème</vt:lpstr>
      </vt:variant>
      <vt:variant>
        <vt:i4>2</vt:i4>
      </vt:variant>
      <vt:variant>
        <vt:lpstr>Titres des diapositives</vt:lpstr>
      </vt:variant>
      <vt:variant>
        <vt:i4>32</vt:i4>
      </vt:variant>
    </vt:vector>
  </HeadingPairs>
  <TitlesOfParts>
    <vt:vector size="49" baseType="lpstr">
      <vt:lpstr>Aptos</vt:lpstr>
      <vt:lpstr>Aptos Black</vt:lpstr>
      <vt:lpstr>Aptos Display</vt:lpstr>
      <vt:lpstr>Arial</vt:lpstr>
      <vt:lpstr>Calibri</vt:lpstr>
      <vt:lpstr>Calibri,Sans-Serif</vt:lpstr>
      <vt:lpstr>Courier New</vt:lpstr>
      <vt:lpstr>Fira Sans</vt:lpstr>
      <vt:lpstr>Fira Sans Light</vt:lpstr>
      <vt:lpstr>Fira Sans Medium</vt:lpstr>
      <vt:lpstr>FiraSans-Light</vt:lpstr>
      <vt:lpstr>noto_sans</vt:lpstr>
      <vt:lpstr>Symbol</vt:lpstr>
      <vt:lpstr>Times New Roman</vt:lpstr>
      <vt:lpstr>Wingdings</vt:lpstr>
      <vt:lpstr>Office</vt:lpstr>
      <vt:lpstr>Thème Office</vt:lpstr>
      <vt:lpstr> Samedi 23 novembre 2024  Rencontre annuelle  Découvertes et retrouvailles</vt:lpstr>
      <vt:lpstr>Déroulement</vt:lpstr>
      <vt:lpstr>La Campagne Œcuménique </vt:lpstr>
      <vt:lpstr>La campagne œcuménique 2025</vt:lpstr>
      <vt:lpstr>Nouveau cycle</vt:lpstr>
      <vt:lpstr>Hôte de campagne</vt:lpstr>
      <vt:lpstr>Le droit à l’alimentation</vt:lpstr>
      <vt:lpstr>Le droit à l’alimentation</vt:lpstr>
      <vt:lpstr>Le droit à l’alimentation</vt:lpstr>
      <vt:lpstr> Projets soutenus par les groupes de jeûne</vt:lpstr>
      <vt:lpstr>MERCI !</vt:lpstr>
      <vt:lpstr>Projets 2025 : RDC et Honduras</vt:lpstr>
      <vt:lpstr>Contexte général en République  démocratique du Congo</vt:lpstr>
      <vt:lpstr>Projet – Action de Carême</vt:lpstr>
      <vt:lpstr>RDC – Action de Carême</vt:lpstr>
      <vt:lpstr>RDC – Action de Carême</vt:lpstr>
      <vt:lpstr>RDC – Action de Carême</vt:lpstr>
      <vt:lpstr>Objectifs du projet en RDC</vt:lpstr>
      <vt:lpstr>Objectif 1 : Garantir une alimentation suffisante, diversifiée et durable</vt:lpstr>
      <vt:lpstr>RDC – Action de Carême</vt:lpstr>
      <vt:lpstr>RDC – Action de Carême</vt:lpstr>
      <vt:lpstr>Présentation PowerPoint</vt:lpstr>
      <vt:lpstr>Honduras – Contexte général</vt:lpstr>
      <vt:lpstr>Présentation PowerPoint</vt:lpstr>
      <vt:lpstr>Objectifs du projet au Honduras</vt:lpstr>
      <vt:lpstr>Résultats attendus (2024-2027)</vt:lpstr>
      <vt:lpstr>Résultats attendus (2024-2027)</vt:lpstr>
      <vt:lpstr>Résultats attendus (2024-2027)</vt:lpstr>
      <vt:lpstr>Résultats attendus (2024-2027)</vt:lpstr>
      <vt:lpstr>Présentation PowerPoint</vt:lpstr>
      <vt:lpstr>Projets soutenus par Action de Carême et l’EPER</vt:lpstr>
      <vt:lpstr>Présentation PowerPoint</vt:lpstr>
    </vt:vector>
  </TitlesOfParts>
  <Company>뿿쾐뿿컰뿿</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Pixelbox</dc:creator>
  <cp:lastModifiedBy>Charles Francis Belle Yoko</cp:lastModifiedBy>
  <cp:revision>25</cp:revision>
  <cp:lastPrinted>2024-11-21T15:49:20Z</cp:lastPrinted>
  <dcterms:created xsi:type="dcterms:W3CDTF">2009-06-22T13:48:03Z</dcterms:created>
  <dcterms:modified xsi:type="dcterms:W3CDTF">2024-11-26T15:48:21Z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0x010100C5F66D5F76960F45837B3660FAB4B6CE</vt:lpwstr>
  </property>
  <property fmtid="{D5CDD505-2E9C-101B-9397-08002B2CF9AE}" pid="3" name="MediaServiceImageTags">
    <vt:lpwstr/>
  </property>
</Properties>
</file>