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2"/>
    <p:restoredTop sz="92950"/>
  </p:normalViewPr>
  <p:slideViewPr>
    <p:cSldViewPr snapToGrid="0" snapToObjects="1">
      <p:cViewPr varScale="1">
        <p:scale>
          <a:sx n="58" d="100"/>
          <a:sy n="58" d="100"/>
        </p:scale>
        <p:origin x="1048"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90D3A7-9A82-F347-8383-3EE6A7A2B511}" type="datetimeFigureOut">
              <a:rPr lang="en-US" smtClean="0"/>
              <a:t>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351B07-450C-2E48-807F-7F646DA728EC}" type="slidenum">
              <a:rPr lang="en-US" smtClean="0"/>
              <a:t>‹N°›</a:t>
            </a:fld>
            <a:endParaRPr lang="en-US"/>
          </a:p>
        </p:txBody>
      </p:sp>
    </p:spTree>
    <p:extLst>
      <p:ext uri="{BB962C8B-B14F-4D97-AF65-F5344CB8AC3E}">
        <p14:creationId xmlns:p14="http://schemas.microsoft.com/office/powerpoint/2010/main" val="10784015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9ED88B6-A32B-1E46-BD7D-73B5D74D7609}" type="datetimeFigureOut">
              <a:rPr lang="en-US" smtClean="0"/>
              <a:t>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C9F33-9AA9-3D4A-9BB0-EFC02E8A1F50}" type="slidenum">
              <a:rPr lang="en-US" smtClean="0"/>
              <a:t>‹N°›</a:t>
            </a:fld>
            <a:endParaRPr lang="en-US"/>
          </a:p>
        </p:txBody>
      </p:sp>
    </p:spTree>
    <p:extLst>
      <p:ext uri="{BB962C8B-B14F-4D97-AF65-F5344CB8AC3E}">
        <p14:creationId xmlns:p14="http://schemas.microsoft.com/office/powerpoint/2010/main" val="2637201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10"/>
          </p:nvPr>
        </p:nvSpPr>
        <p:spPr/>
        <p:txBody>
          <a:bodyPr/>
          <a:lstStyle/>
          <a:p>
            <a:fld id="{19ED88B6-A32B-1E46-BD7D-73B5D74D7609}" type="datetimeFigureOut">
              <a:rPr lang="en-US" smtClean="0"/>
              <a:t>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C9F33-9AA9-3D4A-9BB0-EFC02E8A1F50}" type="slidenum">
              <a:rPr lang="en-US" smtClean="0"/>
              <a:t>‹N°›</a:t>
            </a:fld>
            <a:endParaRPr lang="en-US"/>
          </a:p>
        </p:txBody>
      </p:sp>
    </p:spTree>
    <p:extLst>
      <p:ext uri="{BB962C8B-B14F-4D97-AF65-F5344CB8AC3E}">
        <p14:creationId xmlns:p14="http://schemas.microsoft.com/office/powerpoint/2010/main" val="3842821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H"/>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10"/>
          </p:nvPr>
        </p:nvSpPr>
        <p:spPr/>
        <p:txBody>
          <a:bodyPr/>
          <a:lstStyle/>
          <a:p>
            <a:fld id="{19ED88B6-A32B-1E46-BD7D-73B5D74D7609}" type="datetimeFigureOut">
              <a:rPr lang="en-US" smtClean="0"/>
              <a:t>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C9F33-9AA9-3D4A-9BB0-EFC02E8A1F50}" type="slidenum">
              <a:rPr lang="en-US" smtClean="0"/>
              <a:t>‹N°›</a:t>
            </a:fld>
            <a:endParaRPr lang="en-US"/>
          </a:p>
        </p:txBody>
      </p:sp>
    </p:spTree>
    <p:extLst>
      <p:ext uri="{BB962C8B-B14F-4D97-AF65-F5344CB8AC3E}">
        <p14:creationId xmlns:p14="http://schemas.microsoft.com/office/powerpoint/2010/main" val="1607020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Content Placeholder 2"/>
          <p:cNvSpPr>
            <a:spLocks noGrp="1"/>
          </p:cNvSpPr>
          <p:nvPr>
            <p:ph idx="1"/>
          </p:nvPr>
        </p:nvSpPr>
        <p:spPr/>
        <p:txBody>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10"/>
          </p:nvPr>
        </p:nvSpPr>
        <p:spPr/>
        <p:txBody>
          <a:bodyPr/>
          <a:lstStyle/>
          <a:p>
            <a:fld id="{19ED88B6-A32B-1E46-BD7D-73B5D74D7609}" type="datetimeFigureOut">
              <a:rPr lang="en-US" smtClean="0"/>
              <a:t>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C9F33-9AA9-3D4A-9BB0-EFC02E8A1F50}" type="slidenum">
              <a:rPr lang="en-US" smtClean="0"/>
              <a:t>‹N°›</a:t>
            </a:fld>
            <a:endParaRPr lang="en-US"/>
          </a:p>
        </p:txBody>
      </p:sp>
    </p:spTree>
    <p:extLst>
      <p:ext uri="{BB962C8B-B14F-4D97-AF65-F5344CB8AC3E}">
        <p14:creationId xmlns:p14="http://schemas.microsoft.com/office/powerpoint/2010/main" val="255426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H"/>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Click to edit Master text styles</a:t>
            </a:r>
          </a:p>
        </p:txBody>
      </p:sp>
      <p:sp>
        <p:nvSpPr>
          <p:cNvPr id="4" name="Date Placeholder 3"/>
          <p:cNvSpPr>
            <a:spLocks noGrp="1"/>
          </p:cNvSpPr>
          <p:nvPr>
            <p:ph type="dt" sz="half" idx="10"/>
          </p:nvPr>
        </p:nvSpPr>
        <p:spPr/>
        <p:txBody>
          <a:bodyPr/>
          <a:lstStyle/>
          <a:p>
            <a:fld id="{19ED88B6-A32B-1E46-BD7D-73B5D74D7609}" type="datetimeFigureOut">
              <a:rPr lang="en-US" smtClean="0"/>
              <a:t>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C9F33-9AA9-3D4A-9BB0-EFC02E8A1F50}" type="slidenum">
              <a:rPr lang="en-US" smtClean="0"/>
              <a:t>‹N°›</a:t>
            </a:fld>
            <a:endParaRPr lang="en-US"/>
          </a:p>
        </p:txBody>
      </p:sp>
    </p:spTree>
    <p:extLst>
      <p:ext uri="{BB962C8B-B14F-4D97-AF65-F5344CB8AC3E}">
        <p14:creationId xmlns:p14="http://schemas.microsoft.com/office/powerpoint/2010/main" val="888165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Date Placeholder 4"/>
          <p:cNvSpPr>
            <a:spLocks noGrp="1"/>
          </p:cNvSpPr>
          <p:nvPr>
            <p:ph type="dt" sz="half" idx="10"/>
          </p:nvPr>
        </p:nvSpPr>
        <p:spPr/>
        <p:txBody>
          <a:bodyPr/>
          <a:lstStyle/>
          <a:p>
            <a:fld id="{19ED88B6-A32B-1E46-BD7D-73B5D74D7609}" type="datetimeFigureOut">
              <a:rPr lang="en-US" smtClean="0"/>
              <a:t>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C9F33-9AA9-3D4A-9BB0-EFC02E8A1F50}" type="slidenum">
              <a:rPr lang="en-US" smtClean="0"/>
              <a:t>‹N°›</a:t>
            </a:fld>
            <a:endParaRPr lang="en-US"/>
          </a:p>
        </p:txBody>
      </p:sp>
    </p:spTree>
    <p:extLst>
      <p:ext uri="{BB962C8B-B14F-4D97-AF65-F5344CB8AC3E}">
        <p14:creationId xmlns:p14="http://schemas.microsoft.com/office/powerpoint/2010/main" val="308945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H"/>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7" name="Date Placeholder 6"/>
          <p:cNvSpPr>
            <a:spLocks noGrp="1"/>
          </p:cNvSpPr>
          <p:nvPr>
            <p:ph type="dt" sz="half" idx="10"/>
          </p:nvPr>
        </p:nvSpPr>
        <p:spPr/>
        <p:txBody>
          <a:bodyPr/>
          <a:lstStyle/>
          <a:p>
            <a:fld id="{19ED88B6-A32B-1E46-BD7D-73B5D74D7609}" type="datetimeFigureOut">
              <a:rPr lang="en-US" smtClean="0"/>
              <a:t>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4C9F33-9AA9-3D4A-9BB0-EFC02E8A1F50}" type="slidenum">
              <a:rPr lang="en-US" smtClean="0"/>
              <a:t>‹N°›</a:t>
            </a:fld>
            <a:endParaRPr lang="en-US"/>
          </a:p>
        </p:txBody>
      </p:sp>
    </p:spTree>
    <p:extLst>
      <p:ext uri="{BB962C8B-B14F-4D97-AF65-F5344CB8AC3E}">
        <p14:creationId xmlns:p14="http://schemas.microsoft.com/office/powerpoint/2010/main" val="4259227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Date Placeholder 2"/>
          <p:cNvSpPr>
            <a:spLocks noGrp="1"/>
          </p:cNvSpPr>
          <p:nvPr>
            <p:ph type="dt" sz="half" idx="10"/>
          </p:nvPr>
        </p:nvSpPr>
        <p:spPr/>
        <p:txBody>
          <a:bodyPr/>
          <a:lstStyle/>
          <a:p>
            <a:fld id="{19ED88B6-A32B-1E46-BD7D-73B5D74D7609}" type="datetimeFigureOut">
              <a:rPr lang="en-US" smtClean="0"/>
              <a:t>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4C9F33-9AA9-3D4A-9BB0-EFC02E8A1F50}" type="slidenum">
              <a:rPr lang="en-US" smtClean="0"/>
              <a:t>‹N°›</a:t>
            </a:fld>
            <a:endParaRPr lang="en-US"/>
          </a:p>
        </p:txBody>
      </p:sp>
    </p:spTree>
    <p:extLst>
      <p:ext uri="{BB962C8B-B14F-4D97-AF65-F5344CB8AC3E}">
        <p14:creationId xmlns:p14="http://schemas.microsoft.com/office/powerpoint/2010/main" val="33932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D88B6-A32B-1E46-BD7D-73B5D74D7609}" type="datetimeFigureOut">
              <a:rPr lang="en-US" smtClean="0"/>
              <a:t>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4C9F33-9AA9-3D4A-9BB0-EFC02E8A1F50}" type="slidenum">
              <a:rPr lang="en-US" smtClean="0"/>
              <a:t>‹N°›</a:t>
            </a:fld>
            <a:endParaRPr lang="en-US"/>
          </a:p>
        </p:txBody>
      </p:sp>
    </p:spTree>
    <p:extLst>
      <p:ext uri="{BB962C8B-B14F-4D97-AF65-F5344CB8AC3E}">
        <p14:creationId xmlns:p14="http://schemas.microsoft.com/office/powerpoint/2010/main" val="269809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H"/>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Click to edit Master text styles</a:t>
            </a:r>
          </a:p>
        </p:txBody>
      </p:sp>
      <p:sp>
        <p:nvSpPr>
          <p:cNvPr id="5" name="Date Placeholder 4"/>
          <p:cNvSpPr>
            <a:spLocks noGrp="1"/>
          </p:cNvSpPr>
          <p:nvPr>
            <p:ph type="dt" sz="half" idx="10"/>
          </p:nvPr>
        </p:nvSpPr>
        <p:spPr/>
        <p:txBody>
          <a:bodyPr/>
          <a:lstStyle/>
          <a:p>
            <a:fld id="{19ED88B6-A32B-1E46-BD7D-73B5D74D7609}" type="datetimeFigureOut">
              <a:rPr lang="en-US" smtClean="0"/>
              <a:t>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C9F33-9AA9-3D4A-9BB0-EFC02E8A1F50}" type="slidenum">
              <a:rPr lang="en-US" smtClean="0"/>
              <a:t>‹N°›</a:t>
            </a:fld>
            <a:endParaRPr lang="en-US"/>
          </a:p>
        </p:txBody>
      </p:sp>
    </p:spTree>
    <p:extLst>
      <p:ext uri="{BB962C8B-B14F-4D97-AF65-F5344CB8AC3E}">
        <p14:creationId xmlns:p14="http://schemas.microsoft.com/office/powerpoint/2010/main" val="378741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H"/>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Click to edit Master text styles</a:t>
            </a:r>
          </a:p>
        </p:txBody>
      </p:sp>
      <p:sp>
        <p:nvSpPr>
          <p:cNvPr id="5" name="Date Placeholder 4"/>
          <p:cNvSpPr>
            <a:spLocks noGrp="1"/>
          </p:cNvSpPr>
          <p:nvPr>
            <p:ph type="dt" sz="half" idx="10"/>
          </p:nvPr>
        </p:nvSpPr>
        <p:spPr/>
        <p:txBody>
          <a:bodyPr/>
          <a:lstStyle/>
          <a:p>
            <a:fld id="{19ED88B6-A32B-1E46-BD7D-73B5D74D7609}" type="datetimeFigureOut">
              <a:rPr lang="en-US" smtClean="0"/>
              <a:t>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C9F33-9AA9-3D4A-9BB0-EFC02E8A1F50}" type="slidenum">
              <a:rPr lang="en-US" smtClean="0"/>
              <a:t>‹N°›</a:t>
            </a:fld>
            <a:endParaRPr lang="en-US"/>
          </a:p>
        </p:txBody>
      </p:sp>
    </p:spTree>
    <p:extLst>
      <p:ext uri="{BB962C8B-B14F-4D97-AF65-F5344CB8AC3E}">
        <p14:creationId xmlns:p14="http://schemas.microsoft.com/office/powerpoint/2010/main" val="3220115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D88B6-A32B-1E46-BD7D-73B5D74D7609}" type="datetimeFigureOut">
              <a:rPr lang="en-US" smtClean="0"/>
              <a:t>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C9F33-9AA9-3D4A-9BB0-EFC02E8A1F50}" type="slidenum">
              <a:rPr lang="en-US" smtClean="0"/>
              <a:t>‹N°›</a:t>
            </a:fld>
            <a:endParaRPr lang="en-US"/>
          </a:p>
        </p:txBody>
      </p:sp>
    </p:spTree>
    <p:extLst>
      <p:ext uri="{BB962C8B-B14F-4D97-AF65-F5344CB8AC3E}">
        <p14:creationId xmlns:p14="http://schemas.microsoft.com/office/powerpoint/2010/main" val="3945997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t>
            </a:r>
            <a:r>
              <a:rPr lang="en-US" dirty="0" err="1"/>
              <a:t>Moins</a:t>
            </a:r>
            <a:r>
              <a:rPr lang="en-US" dirty="0"/>
              <a:t>, </a:t>
            </a:r>
            <a:r>
              <a:rPr lang="en-US" dirty="0" err="1"/>
              <a:t>c’est</a:t>
            </a:r>
            <a:r>
              <a:rPr lang="en-US" dirty="0"/>
              <a:t> plus – </a:t>
            </a:r>
            <a:br>
              <a:rPr lang="en-US" dirty="0"/>
            </a:br>
            <a:r>
              <a:rPr lang="en-US" dirty="0" err="1"/>
              <a:t>chaque</a:t>
            </a:r>
            <a:r>
              <a:rPr lang="en-US" dirty="0"/>
              <a:t> </a:t>
            </a:r>
            <a:r>
              <a:rPr lang="en-US" dirty="0" err="1"/>
              <a:t>geste</a:t>
            </a:r>
            <a:r>
              <a:rPr lang="en-US" dirty="0"/>
              <a:t> </a:t>
            </a:r>
            <a:r>
              <a:rPr lang="en-US" dirty="0" err="1"/>
              <a:t>compte</a:t>
            </a:r>
            <a:r>
              <a:rPr lang="en-US" dirty="0"/>
              <a:t>”</a:t>
            </a:r>
          </a:p>
        </p:txBody>
      </p:sp>
      <p:sp>
        <p:nvSpPr>
          <p:cNvPr id="3" name="Subtitle 2"/>
          <p:cNvSpPr>
            <a:spLocks noGrp="1"/>
          </p:cNvSpPr>
          <p:nvPr>
            <p:ph type="subTitle" idx="1"/>
          </p:nvPr>
        </p:nvSpPr>
        <p:spPr/>
        <p:txBody>
          <a:bodyPr/>
          <a:lstStyle/>
          <a:p>
            <a:r>
              <a:rPr lang="en-US" dirty="0" err="1"/>
              <a:t>Apport</a:t>
            </a:r>
            <a:r>
              <a:rPr lang="en-US" dirty="0"/>
              <a:t>  </a:t>
            </a:r>
            <a:r>
              <a:rPr lang="en-US" dirty="0" err="1"/>
              <a:t>théologique</a:t>
            </a:r>
            <a:endParaRPr lang="en-US" dirty="0"/>
          </a:p>
          <a:p>
            <a:endParaRPr lang="en-US" dirty="0"/>
          </a:p>
          <a:p>
            <a:endParaRPr lang="en-US" dirty="0"/>
          </a:p>
        </p:txBody>
      </p:sp>
    </p:spTree>
    <p:extLst>
      <p:ext uri="{BB962C8B-B14F-4D97-AF65-F5344CB8AC3E}">
        <p14:creationId xmlns:p14="http://schemas.microsoft.com/office/powerpoint/2010/main" val="1256957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648DDC-EF00-B845-8490-A4C2983C3128}"/>
              </a:ext>
            </a:extLst>
          </p:cNvPr>
          <p:cNvSpPr>
            <a:spLocks noGrp="1"/>
          </p:cNvSpPr>
          <p:nvPr>
            <p:ph type="title"/>
          </p:nvPr>
        </p:nvSpPr>
        <p:spPr/>
        <p:txBody>
          <a:bodyPr>
            <a:normAutofit fontScale="90000"/>
          </a:bodyPr>
          <a:lstStyle/>
          <a:p>
            <a:r>
              <a:rPr lang="fr-FR" dirty="0"/>
              <a:t>Pleurons avec le cri amer de la Création</a:t>
            </a:r>
          </a:p>
        </p:txBody>
      </p:sp>
      <p:sp>
        <p:nvSpPr>
          <p:cNvPr id="3" name="Espace réservé du contenu 2">
            <a:extLst>
              <a:ext uri="{FF2B5EF4-FFF2-40B4-BE49-F238E27FC236}">
                <a16:creationId xmlns:a16="http://schemas.microsoft.com/office/drawing/2014/main" id="{74013C11-B6F1-FF4D-83FB-9B226CA6AFFE}"/>
              </a:ext>
            </a:extLst>
          </p:cNvPr>
          <p:cNvSpPr>
            <a:spLocks noGrp="1"/>
          </p:cNvSpPr>
          <p:nvPr>
            <p:ph idx="1"/>
          </p:nvPr>
        </p:nvSpPr>
        <p:spPr/>
        <p:txBody>
          <a:bodyPr>
            <a:normAutofit fontScale="85000" lnSpcReduction="20000"/>
          </a:bodyPr>
          <a:lstStyle/>
          <a:p>
            <a:r>
              <a:rPr lang="fr-FR" i="1" dirty="0"/>
              <a:t>Jésus vint à Nazareth où il avait été élevé, entra, selon la coutume le jour du sabbat, dans la synagogue, et se leva pour faire la lecture. On lui remit le livre du prophète Isaïe et, déroulant le livre, il trouva le passage où il était écrit : L’Esprit du Seigneur est sur moi, parce qu’il m’a consacré par l’onction, pour porter la bonne nouvelle aux pauvres. Il m’a envoyé annoncer aux captifs la délivrance et aux aveugles le retour à la vue, renvoyer en liberté les opprimés, proclamer une année du grâce du Seigneur. Il replia le livre, le rendit au servant et s’assit. Tous dans la synagogue tenaient les yeux fixés sur lui. Alors il se mit à leur dire : Aujourd’hui s’accomplit à vos oreilles ce passage de l’Ecriture. » </a:t>
            </a:r>
          </a:p>
        </p:txBody>
      </p:sp>
    </p:spTree>
    <p:extLst>
      <p:ext uri="{BB962C8B-B14F-4D97-AF65-F5344CB8AC3E}">
        <p14:creationId xmlns:p14="http://schemas.microsoft.com/office/powerpoint/2010/main" val="3943488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305B08-F8CE-3947-A8CF-6DFB20360952}"/>
              </a:ext>
            </a:extLst>
          </p:cNvPr>
          <p:cNvSpPr>
            <a:spLocks noGrp="1"/>
          </p:cNvSpPr>
          <p:nvPr>
            <p:ph type="title"/>
          </p:nvPr>
        </p:nvSpPr>
        <p:spPr/>
        <p:txBody>
          <a:bodyPr>
            <a:normAutofit fontScale="90000"/>
          </a:bodyPr>
          <a:lstStyle/>
          <a:p>
            <a:r>
              <a:rPr lang="fr-FR" dirty="0"/>
              <a:t>Pleurons avec le cri amer de la Création</a:t>
            </a:r>
          </a:p>
        </p:txBody>
      </p:sp>
      <p:sp>
        <p:nvSpPr>
          <p:cNvPr id="3" name="Espace réservé du contenu 2">
            <a:extLst>
              <a:ext uri="{FF2B5EF4-FFF2-40B4-BE49-F238E27FC236}">
                <a16:creationId xmlns:a16="http://schemas.microsoft.com/office/drawing/2014/main" id="{538013DA-9050-5E48-9771-DF03A5349658}"/>
              </a:ext>
            </a:extLst>
          </p:cNvPr>
          <p:cNvSpPr>
            <a:spLocks noGrp="1"/>
          </p:cNvSpPr>
          <p:nvPr>
            <p:ph idx="1"/>
          </p:nvPr>
        </p:nvSpPr>
        <p:spPr>
          <a:xfrm>
            <a:off x="457200" y="1600200"/>
            <a:ext cx="8229600" cy="4421459"/>
          </a:xfrm>
        </p:spPr>
        <p:txBody>
          <a:bodyPr>
            <a:normAutofit fontScale="85000" lnSpcReduction="10000"/>
          </a:bodyPr>
          <a:lstStyle/>
          <a:p>
            <a:r>
              <a:rPr lang="fr-CH" dirty="0"/>
              <a:t>La grâce naît d’une conscience profonde de nos limites structurelles en tant qu’humains.</a:t>
            </a:r>
          </a:p>
          <a:p>
            <a:r>
              <a:rPr lang="fr-FR" dirty="0"/>
              <a:t>L’égoïsme, l’avidité et l’apathie reposent sur notre représentation de notre valeur intrinsèque en tant qu’êtres humains. Ils découlent de notre insécurité fondamentale relative à notre importance.</a:t>
            </a:r>
          </a:p>
          <a:p>
            <a:r>
              <a:rPr lang="fr-FR" dirty="0"/>
              <a:t>Cette insécurité est exploitée par un système économique qui nous laisse croire que notre valeur dépend de ce que nous consommons et de ce que nous possédons.</a:t>
            </a:r>
          </a:p>
          <a:p>
            <a:r>
              <a:rPr lang="fr-FR" dirty="0"/>
              <a:t>C’est là la religion de notre époque.</a:t>
            </a:r>
          </a:p>
        </p:txBody>
      </p:sp>
    </p:spTree>
    <p:extLst>
      <p:ext uri="{BB962C8B-B14F-4D97-AF65-F5344CB8AC3E}">
        <p14:creationId xmlns:p14="http://schemas.microsoft.com/office/powerpoint/2010/main" val="2342188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2C0FD1-CCBB-AA48-8295-8A5E0B9391E9}"/>
              </a:ext>
            </a:extLst>
          </p:cNvPr>
          <p:cNvSpPr>
            <a:spLocks noGrp="1"/>
          </p:cNvSpPr>
          <p:nvPr>
            <p:ph type="title"/>
          </p:nvPr>
        </p:nvSpPr>
        <p:spPr/>
        <p:txBody>
          <a:bodyPr>
            <a:normAutofit fontScale="90000"/>
          </a:bodyPr>
          <a:lstStyle/>
          <a:p>
            <a:r>
              <a:rPr lang="fr-FR" dirty="0"/>
              <a:t>Pleurons avec le cri amer</a:t>
            </a:r>
            <a:br>
              <a:rPr lang="fr-FR" dirty="0"/>
            </a:br>
            <a:r>
              <a:rPr lang="fr-FR" dirty="0"/>
              <a:t>de la Création</a:t>
            </a:r>
          </a:p>
        </p:txBody>
      </p:sp>
      <p:sp>
        <p:nvSpPr>
          <p:cNvPr id="3" name="Espace réservé du contenu 2">
            <a:extLst>
              <a:ext uri="{FF2B5EF4-FFF2-40B4-BE49-F238E27FC236}">
                <a16:creationId xmlns:a16="http://schemas.microsoft.com/office/drawing/2014/main" id="{226BDA8A-8348-264D-9EF4-63F00F2F520C}"/>
              </a:ext>
            </a:extLst>
          </p:cNvPr>
          <p:cNvSpPr>
            <a:spLocks noGrp="1"/>
          </p:cNvSpPr>
          <p:nvPr>
            <p:ph idx="1"/>
          </p:nvPr>
        </p:nvSpPr>
        <p:spPr>
          <a:xfrm>
            <a:off x="457200" y="1600200"/>
            <a:ext cx="8229600" cy="4800600"/>
          </a:xfrm>
        </p:spPr>
        <p:txBody>
          <a:bodyPr>
            <a:normAutofit fontScale="85000" lnSpcReduction="20000"/>
          </a:bodyPr>
          <a:lstStyle/>
          <a:p>
            <a:r>
              <a:rPr lang="fr-FR" dirty="0"/>
              <a:t>Notre vie est un cadeau de Dieu, et c’est ce qui la rend précieuse.</a:t>
            </a:r>
          </a:p>
          <a:p>
            <a:r>
              <a:rPr lang="fr-FR" dirty="0"/>
              <a:t>Chaque jour, nous pouvons nous rappeler que ce ne sont ni l’argent ni la célébrité ni le pouvoir qui « prouvent » que notre existence a du sens ou que nous la « méritons ».</a:t>
            </a:r>
          </a:p>
          <a:p>
            <a:r>
              <a:rPr lang="fr-FR" dirty="0"/>
              <a:t>C’est seulement en vivant avec cette certitude que nous pourrons devenir plus humbles. Nous ne sommes pas des déesses et des dieux, et nous n’avons pas besoin de l’être.</a:t>
            </a:r>
          </a:p>
          <a:p>
            <a:r>
              <a:rPr lang="fr-FR" dirty="0"/>
              <a:t> Nous sommes des personnes avec nos limites et nos imperfections, mais nous sommes aussi </a:t>
            </a:r>
            <a:r>
              <a:rPr lang="fr-FR" dirty="0" err="1"/>
              <a:t>doté·e·s</a:t>
            </a:r>
            <a:r>
              <a:rPr lang="fr-FR" dirty="0"/>
              <a:t> d’une étincelle divine, d’un potentiel énorme de faire le bien.</a:t>
            </a:r>
          </a:p>
        </p:txBody>
      </p:sp>
    </p:spTree>
    <p:extLst>
      <p:ext uri="{BB962C8B-B14F-4D97-AF65-F5344CB8AC3E}">
        <p14:creationId xmlns:p14="http://schemas.microsoft.com/office/powerpoint/2010/main" val="3115442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1966AE-7593-F142-BB6F-304F31E9049D}"/>
              </a:ext>
            </a:extLst>
          </p:cNvPr>
          <p:cNvSpPr>
            <a:spLocks noGrp="1"/>
          </p:cNvSpPr>
          <p:nvPr>
            <p:ph type="title"/>
          </p:nvPr>
        </p:nvSpPr>
        <p:spPr/>
        <p:txBody>
          <a:bodyPr>
            <a:normAutofit fontScale="90000"/>
          </a:bodyPr>
          <a:lstStyle/>
          <a:p>
            <a:r>
              <a:rPr lang="fr-FR" dirty="0"/>
              <a:t>Pleurons avec le cri amer</a:t>
            </a:r>
            <a:br>
              <a:rPr lang="fr-FR" dirty="0"/>
            </a:br>
            <a:r>
              <a:rPr lang="fr-FR" dirty="0"/>
              <a:t>de la Création</a:t>
            </a:r>
          </a:p>
        </p:txBody>
      </p:sp>
      <p:sp>
        <p:nvSpPr>
          <p:cNvPr id="3" name="Espace réservé du contenu 2">
            <a:extLst>
              <a:ext uri="{FF2B5EF4-FFF2-40B4-BE49-F238E27FC236}">
                <a16:creationId xmlns:a16="http://schemas.microsoft.com/office/drawing/2014/main" id="{3986BF71-E224-F349-A020-7530B2F3575C}"/>
              </a:ext>
            </a:extLst>
          </p:cNvPr>
          <p:cNvSpPr>
            <a:spLocks noGrp="1"/>
          </p:cNvSpPr>
          <p:nvPr>
            <p:ph idx="1"/>
          </p:nvPr>
        </p:nvSpPr>
        <p:spPr/>
        <p:txBody>
          <a:bodyPr/>
          <a:lstStyle/>
          <a:p>
            <a:r>
              <a:rPr lang="fr-CH" dirty="0"/>
              <a:t>Le concept de grâce nous offre une plus grande liberté, celle de nous corriger, de reconnaître nos péchés et de prendre un nouveau départ.</a:t>
            </a:r>
          </a:p>
          <a:p>
            <a:r>
              <a:rPr lang="fr-FR" dirty="0"/>
              <a:t>La vie dépend de la grâce, et de ce fait, nous n’avons pas le droit d’opprimer ou d’éradiquer ce don chez d’autres personnes ou dans la nature.</a:t>
            </a:r>
          </a:p>
        </p:txBody>
      </p:sp>
    </p:spTree>
    <p:extLst>
      <p:ext uri="{BB962C8B-B14F-4D97-AF65-F5344CB8AC3E}">
        <p14:creationId xmlns:p14="http://schemas.microsoft.com/office/powerpoint/2010/main" val="2618668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DB39D4-472F-D545-B3EF-2FFB3D3941BD}"/>
              </a:ext>
            </a:extLst>
          </p:cNvPr>
          <p:cNvSpPr>
            <a:spLocks noGrp="1"/>
          </p:cNvSpPr>
          <p:nvPr>
            <p:ph type="title"/>
          </p:nvPr>
        </p:nvSpPr>
        <p:spPr/>
        <p:txBody>
          <a:bodyPr>
            <a:normAutofit fontScale="90000"/>
          </a:bodyPr>
          <a:lstStyle/>
          <a:p>
            <a:r>
              <a:rPr lang="fr-FR" dirty="0"/>
              <a:t>Pleurons avec le cri amer</a:t>
            </a:r>
            <a:br>
              <a:rPr lang="fr-FR" dirty="0"/>
            </a:br>
            <a:r>
              <a:rPr lang="fr-FR" dirty="0"/>
              <a:t>de la Création</a:t>
            </a:r>
          </a:p>
        </p:txBody>
      </p:sp>
      <p:sp>
        <p:nvSpPr>
          <p:cNvPr id="3" name="Espace réservé du contenu 2">
            <a:extLst>
              <a:ext uri="{FF2B5EF4-FFF2-40B4-BE49-F238E27FC236}">
                <a16:creationId xmlns:a16="http://schemas.microsoft.com/office/drawing/2014/main" id="{18945000-9592-B840-AE6D-3ECD27B25678}"/>
              </a:ext>
            </a:extLst>
          </p:cNvPr>
          <p:cNvSpPr>
            <a:spLocks noGrp="1"/>
          </p:cNvSpPr>
          <p:nvPr>
            <p:ph idx="1"/>
          </p:nvPr>
        </p:nvSpPr>
        <p:spPr>
          <a:xfrm>
            <a:off x="457200" y="1417639"/>
            <a:ext cx="8229600" cy="5250790"/>
          </a:xfrm>
        </p:spPr>
        <p:txBody>
          <a:bodyPr>
            <a:normAutofit fontScale="77500" lnSpcReduction="20000"/>
          </a:bodyPr>
          <a:lstStyle/>
          <a:p>
            <a:r>
              <a:rPr lang="fr-CH" dirty="0"/>
              <a:t>Le concept de grâce nous indique par où commencer si nous voulons nous confronter à la crise écologique en tant qu’Églises.</a:t>
            </a:r>
          </a:p>
          <a:p>
            <a:r>
              <a:rPr lang="fr-FR" dirty="0"/>
              <a:t>Nous célébrons le carême pour reconnaître que pour aimer, nous devons lâcher prise : nous libérer de nos idées fixes sur ce dont nous avons besoin pour mener une vie agréable, nous libérer de notre crainte de « ne pas avoir assez », nous libérer de notre peur de la finitude, de la vulnérabilité et de l’impuissance. C’est seulement ainsi que nous pourrons commencer à agir librement, en étant </a:t>
            </a:r>
            <a:r>
              <a:rPr lang="fr-FR" dirty="0" err="1"/>
              <a:t>animé·e·s</a:t>
            </a:r>
            <a:r>
              <a:rPr lang="fr-FR" dirty="0"/>
              <a:t> par la grâce, et à réagir de manière adaptée aux situations auxquelles nous sommes </a:t>
            </a:r>
            <a:r>
              <a:rPr lang="fr-FR" dirty="0" err="1"/>
              <a:t>confronté·e·s</a:t>
            </a:r>
            <a:r>
              <a:rPr lang="fr-FR" dirty="0"/>
              <a:t>.</a:t>
            </a:r>
          </a:p>
          <a:p>
            <a:r>
              <a:rPr lang="fr-FR" dirty="0"/>
              <a:t>En prenant conscience que nous sommes à la fois </a:t>
            </a:r>
            <a:r>
              <a:rPr lang="fr-FR" dirty="0" err="1"/>
              <a:t>limité·e·s</a:t>
            </a:r>
            <a:r>
              <a:rPr lang="fr-FR" dirty="0"/>
              <a:t> et </a:t>
            </a:r>
            <a:r>
              <a:rPr lang="fr-FR" dirty="0" err="1"/>
              <a:t>aimé·e·s</a:t>
            </a:r>
            <a:r>
              <a:rPr lang="fr-FR" dirty="0"/>
              <a:t>, nous obtiendrons des réponses qui instaureront une culture de l’espoir et de la résurrection, même dans les périodes les plus sombres.</a:t>
            </a:r>
          </a:p>
        </p:txBody>
      </p:sp>
    </p:spTree>
    <p:extLst>
      <p:ext uri="{BB962C8B-B14F-4D97-AF65-F5344CB8AC3E}">
        <p14:creationId xmlns:p14="http://schemas.microsoft.com/office/powerpoint/2010/main" val="16196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5E4CDF-A4BE-4F47-8166-0B09F8D05804}"/>
              </a:ext>
            </a:extLst>
          </p:cNvPr>
          <p:cNvSpPr>
            <a:spLocks noGrp="1"/>
          </p:cNvSpPr>
          <p:nvPr>
            <p:ph type="title"/>
          </p:nvPr>
        </p:nvSpPr>
        <p:spPr/>
        <p:txBody>
          <a:bodyPr/>
          <a:lstStyle/>
          <a:p>
            <a:r>
              <a:rPr lang="fr-FR" dirty="0"/>
              <a:t>Répondons par nos actes</a:t>
            </a:r>
          </a:p>
        </p:txBody>
      </p:sp>
      <p:sp>
        <p:nvSpPr>
          <p:cNvPr id="3" name="Espace réservé du contenu 2">
            <a:extLst>
              <a:ext uri="{FF2B5EF4-FFF2-40B4-BE49-F238E27FC236}">
                <a16:creationId xmlns:a16="http://schemas.microsoft.com/office/drawing/2014/main" id="{C6DDDD1B-7248-694B-BAD7-E07443CA9EF7}"/>
              </a:ext>
            </a:extLst>
          </p:cNvPr>
          <p:cNvSpPr>
            <a:spLocks noGrp="1"/>
          </p:cNvSpPr>
          <p:nvPr>
            <p:ph idx="1"/>
          </p:nvPr>
        </p:nvSpPr>
        <p:spPr>
          <a:xfrm>
            <a:off x="457200" y="1182029"/>
            <a:ext cx="8229600" cy="5441795"/>
          </a:xfrm>
        </p:spPr>
        <p:txBody>
          <a:bodyPr>
            <a:normAutofit fontScale="92500" lnSpcReduction="10000"/>
          </a:bodyPr>
          <a:lstStyle/>
          <a:p>
            <a:r>
              <a:rPr lang="fr-FR" dirty="0"/>
              <a:t>Le Nouveau Testament ne contient aucune citation de Jésus sur la préservation de la Création. Cela peut s’expliquer par le fait que, pour lui, le triple commandement d’amour – de Dieu, du prochain, de soi-même – prend en compte l’ensemble de la Création.</a:t>
            </a:r>
          </a:p>
          <a:p>
            <a:r>
              <a:rPr lang="fr-FR" dirty="0"/>
              <a:t>Les défis environnementaux sont d’autant plus importants. En raison des relations et des interdépendances mondiales, il convient aujourd’hui de prendre en compte non seulement son prochain, mais aussi son « lointain » dans le commandement d’amour.</a:t>
            </a:r>
          </a:p>
        </p:txBody>
      </p:sp>
    </p:spTree>
    <p:extLst>
      <p:ext uri="{BB962C8B-B14F-4D97-AF65-F5344CB8AC3E}">
        <p14:creationId xmlns:p14="http://schemas.microsoft.com/office/powerpoint/2010/main" val="3345241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4187B-E6AF-384F-9EE3-BD05E53082FA}"/>
              </a:ext>
            </a:extLst>
          </p:cNvPr>
          <p:cNvSpPr>
            <a:spLocks noGrp="1"/>
          </p:cNvSpPr>
          <p:nvPr>
            <p:ph type="title"/>
          </p:nvPr>
        </p:nvSpPr>
        <p:spPr/>
        <p:txBody>
          <a:bodyPr/>
          <a:lstStyle/>
          <a:p>
            <a:r>
              <a:rPr lang="fr-FR" dirty="0"/>
              <a:t>Répondons par nos actes</a:t>
            </a:r>
          </a:p>
        </p:txBody>
      </p:sp>
      <p:sp>
        <p:nvSpPr>
          <p:cNvPr id="3" name="Espace réservé du contenu 2">
            <a:extLst>
              <a:ext uri="{FF2B5EF4-FFF2-40B4-BE49-F238E27FC236}">
                <a16:creationId xmlns:a16="http://schemas.microsoft.com/office/drawing/2014/main" id="{E0F71378-B459-2A44-BC0E-35182870C59E}"/>
              </a:ext>
            </a:extLst>
          </p:cNvPr>
          <p:cNvSpPr>
            <a:spLocks noGrp="1"/>
          </p:cNvSpPr>
          <p:nvPr>
            <p:ph idx="1"/>
          </p:nvPr>
        </p:nvSpPr>
        <p:spPr>
          <a:xfrm>
            <a:off x="457200" y="1137424"/>
            <a:ext cx="8229600" cy="5330283"/>
          </a:xfrm>
        </p:spPr>
        <p:txBody>
          <a:bodyPr>
            <a:normAutofit fontScale="85000" lnSpcReduction="10000"/>
          </a:bodyPr>
          <a:lstStyle/>
          <a:p>
            <a:r>
              <a:rPr lang="fr-CH" dirty="0"/>
              <a:t>Ce lien entre verticalité (avec Dieu) et horizontalité (avec le vivant) devient particulièrement clair et concret dans Matthieu 25. Le récit du jugement dernier est très explicite et nous éclaire en bien des points. Aux versets 35-36, il est écrit : «</a:t>
            </a:r>
            <a:r>
              <a:rPr lang="fr-CH" i="1" dirty="0"/>
              <a:t> Car j’ai eu faim, et vous m’avez donné à manger ; j’ai eu soif, et vous m’avez donné à boire ; j’étais étranger, et vous m’avez recueilli. J’étais nu, et vous m’avez vêtu ; j’étais malade, et vous m’avez visité ; j’étais en prison, et vous êtes venus vers moi.</a:t>
            </a:r>
            <a:r>
              <a:rPr lang="fr-CH" dirty="0"/>
              <a:t> » Puis, au verset 40 : «</a:t>
            </a:r>
            <a:r>
              <a:rPr lang="fr-CH" i="1" dirty="0"/>
              <a:t> Je vous dis en vérité, toutes les fois que vous avez fait ces choses à l’un de ces plus petits de mes frères, c’est à moi que vous les avez faites.</a:t>
            </a:r>
            <a:r>
              <a:rPr lang="fr-CH" dirty="0"/>
              <a:t> » </a:t>
            </a:r>
            <a:endParaRPr lang="fr-FR" dirty="0"/>
          </a:p>
        </p:txBody>
      </p:sp>
    </p:spTree>
    <p:extLst>
      <p:ext uri="{BB962C8B-B14F-4D97-AF65-F5344CB8AC3E}">
        <p14:creationId xmlns:p14="http://schemas.microsoft.com/office/powerpoint/2010/main" val="3006352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8932B5-BC7C-C340-A797-91856411508E}"/>
              </a:ext>
            </a:extLst>
          </p:cNvPr>
          <p:cNvSpPr>
            <a:spLocks noGrp="1"/>
          </p:cNvSpPr>
          <p:nvPr>
            <p:ph type="title"/>
          </p:nvPr>
        </p:nvSpPr>
        <p:spPr/>
        <p:txBody>
          <a:bodyPr/>
          <a:lstStyle/>
          <a:p>
            <a:r>
              <a:rPr lang="fr-FR" dirty="0"/>
              <a:t>Répondons par nos actes</a:t>
            </a:r>
          </a:p>
        </p:txBody>
      </p:sp>
      <p:sp>
        <p:nvSpPr>
          <p:cNvPr id="3" name="Espace réservé du contenu 2">
            <a:extLst>
              <a:ext uri="{FF2B5EF4-FFF2-40B4-BE49-F238E27FC236}">
                <a16:creationId xmlns:a16="http://schemas.microsoft.com/office/drawing/2014/main" id="{586D5802-86A6-AD48-8A66-CD1B7C0B65FA}"/>
              </a:ext>
            </a:extLst>
          </p:cNvPr>
          <p:cNvSpPr>
            <a:spLocks noGrp="1"/>
          </p:cNvSpPr>
          <p:nvPr>
            <p:ph idx="1"/>
          </p:nvPr>
        </p:nvSpPr>
        <p:spPr>
          <a:xfrm>
            <a:off x="457200" y="1182029"/>
            <a:ext cx="8229600" cy="5352585"/>
          </a:xfrm>
        </p:spPr>
        <p:txBody>
          <a:bodyPr/>
          <a:lstStyle/>
          <a:p>
            <a:pPr lvl="1">
              <a:buFont typeface="Arial" panose="020B0604020202020204" pitchFamily="34" charset="0"/>
              <a:buChar char="•"/>
            </a:pPr>
            <a:r>
              <a:rPr lang="fr-CH" dirty="0"/>
              <a:t>Les actes décrits et attendus correspondent aux besoins de base.</a:t>
            </a:r>
          </a:p>
          <a:p>
            <a:pPr lvl="1">
              <a:buFont typeface="Arial" panose="020B0604020202020204" pitchFamily="34" charset="0"/>
              <a:buChar char="•"/>
            </a:pPr>
            <a:r>
              <a:rPr lang="fr-CH" dirty="0"/>
              <a:t>Ces actes ne nécessitent pas de gros efforts.</a:t>
            </a:r>
          </a:p>
          <a:p>
            <a:pPr lvl="1">
              <a:buFont typeface="Arial" panose="020B0604020202020204" pitchFamily="34" charset="0"/>
              <a:buChar char="•"/>
            </a:pPr>
            <a:r>
              <a:rPr lang="fr-CH" dirty="0"/>
              <a:t>Ils montrent l’attitude et le point de vue qu’il convient d’adopter : il ne s’agit pas de savoir qui sera mon prochain, mais plutôt de qui je serai le prochain.</a:t>
            </a:r>
          </a:p>
          <a:p>
            <a:pPr lvl="1">
              <a:buFont typeface="Arial" panose="020B0604020202020204" pitchFamily="34" charset="0"/>
              <a:buChar char="•"/>
            </a:pPr>
            <a:r>
              <a:rPr lang="fr-CH" dirty="0"/>
              <a:t>Ces actes sont destinés au prochain, mais ils disent quelque chose de </a:t>
            </a:r>
            <a:r>
              <a:rPr lang="fr-CH"/>
              <a:t>notre relation </a:t>
            </a:r>
            <a:r>
              <a:rPr lang="fr-CH" dirty="0"/>
              <a:t>à Dieu.</a:t>
            </a:r>
          </a:p>
          <a:p>
            <a:pPr>
              <a:buFont typeface="Arial" panose="020B0604020202020204" pitchFamily="34" charset="0"/>
              <a:buChar char="•"/>
            </a:pPr>
            <a:endParaRPr lang="fr-FR" dirty="0"/>
          </a:p>
        </p:txBody>
      </p:sp>
    </p:spTree>
    <p:extLst>
      <p:ext uri="{BB962C8B-B14F-4D97-AF65-F5344CB8AC3E}">
        <p14:creationId xmlns:p14="http://schemas.microsoft.com/office/powerpoint/2010/main" val="2294484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A9AB29-235C-6345-83A0-139F17EC07E5}"/>
              </a:ext>
            </a:extLst>
          </p:cNvPr>
          <p:cNvSpPr>
            <a:spLocks noGrp="1"/>
          </p:cNvSpPr>
          <p:nvPr>
            <p:ph type="title"/>
          </p:nvPr>
        </p:nvSpPr>
        <p:spPr/>
        <p:txBody>
          <a:bodyPr/>
          <a:lstStyle/>
          <a:p>
            <a:endParaRPr lang="fr-FR"/>
          </a:p>
        </p:txBody>
      </p:sp>
      <p:pic>
        <p:nvPicPr>
          <p:cNvPr id="4" name="Espace réservé du contenu 3">
            <a:extLst>
              <a:ext uri="{FF2B5EF4-FFF2-40B4-BE49-F238E27FC236}">
                <a16:creationId xmlns:a16="http://schemas.microsoft.com/office/drawing/2014/main" id="{D9A980D2-BBB3-274F-B8F6-9680A3618B8A}"/>
              </a:ext>
            </a:extLst>
          </p:cNvPr>
          <p:cNvPicPr>
            <a:picLocks noGrp="1" noChangeAspect="1"/>
          </p:cNvPicPr>
          <p:nvPr>
            <p:ph idx="1"/>
          </p:nvPr>
        </p:nvPicPr>
        <p:blipFill>
          <a:blip r:embed="rId2"/>
          <a:stretch>
            <a:fillRect/>
          </a:stretch>
        </p:blipFill>
        <p:spPr>
          <a:xfrm>
            <a:off x="554998" y="1600200"/>
            <a:ext cx="8034004" cy="4525963"/>
          </a:xfrm>
        </p:spPr>
      </p:pic>
    </p:spTree>
    <p:extLst>
      <p:ext uri="{BB962C8B-B14F-4D97-AF65-F5344CB8AC3E}">
        <p14:creationId xmlns:p14="http://schemas.microsoft.com/office/powerpoint/2010/main" val="130296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FF2820-84A0-BE4D-B132-32C1603B44B6}"/>
              </a:ext>
            </a:extLst>
          </p:cNvPr>
          <p:cNvSpPr>
            <a:spLocks noGrp="1"/>
          </p:cNvSpPr>
          <p:nvPr>
            <p:ph type="title"/>
          </p:nvPr>
        </p:nvSpPr>
        <p:spPr/>
        <p:txBody>
          <a:bodyPr>
            <a:normAutofit fontScale="90000"/>
          </a:bodyPr>
          <a:lstStyle/>
          <a:p>
            <a:r>
              <a:rPr lang="fr-FR" dirty="0"/>
              <a:t>Fil rouge : une citation du pape François</a:t>
            </a:r>
          </a:p>
        </p:txBody>
      </p:sp>
      <p:sp>
        <p:nvSpPr>
          <p:cNvPr id="5" name="Espace réservé du contenu 4">
            <a:extLst>
              <a:ext uri="{FF2B5EF4-FFF2-40B4-BE49-F238E27FC236}">
                <a16:creationId xmlns:a16="http://schemas.microsoft.com/office/drawing/2014/main" id="{0F579D01-D93A-5A42-947B-E6AB95E6A652}"/>
              </a:ext>
            </a:extLst>
          </p:cNvPr>
          <p:cNvSpPr>
            <a:spLocks noGrp="1"/>
          </p:cNvSpPr>
          <p:nvPr>
            <p:ph idx="1"/>
          </p:nvPr>
        </p:nvSpPr>
        <p:spPr/>
        <p:txBody>
          <a:bodyPr/>
          <a:lstStyle/>
          <a:p>
            <a:r>
              <a:rPr lang="fr-CH" dirty="0"/>
              <a:t>En rappelant l’exhortation de saint Paul à se réjouir avec ceux qui se réjouissent et à pleurer avec ceux qui pleurent (cf. </a:t>
            </a:r>
            <a:r>
              <a:rPr lang="fr-CH" dirty="0" err="1"/>
              <a:t>Rm</a:t>
            </a:r>
            <a:r>
              <a:rPr lang="fr-CH" dirty="0"/>
              <a:t> 12,15), pleurons avec le cri amer de la Création, écoutons-la et répondons par nos actes, afin que nous et les générations futures, nous puissions encore nous réjouir au doux chant de vie et d’espérance des créatures. </a:t>
            </a:r>
            <a:endParaRPr lang="fr-FR" dirty="0"/>
          </a:p>
        </p:txBody>
      </p:sp>
    </p:spTree>
    <p:extLst>
      <p:ext uri="{BB962C8B-B14F-4D97-AF65-F5344CB8AC3E}">
        <p14:creationId xmlns:p14="http://schemas.microsoft.com/office/powerpoint/2010/main" val="71137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936D94-FF04-FC41-B011-421E3B5D0955}"/>
              </a:ext>
            </a:extLst>
          </p:cNvPr>
          <p:cNvSpPr>
            <a:spLocks noGrp="1"/>
          </p:cNvSpPr>
          <p:nvPr>
            <p:ph type="title"/>
          </p:nvPr>
        </p:nvSpPr>
        <p:spPr>
          <a:xfrm>
            <a:off x="457200" y="713678"/>
            <a:ext cx="8229600" cy="703960"/>
          </a:xfrm>
        </p:spPr>
        <p:txBody>
          <a:bodyPr>
            <a:normAutofit fontScale="90000"/>
          </a:bodyPr>
          <a:lstStyle/>
          <a:p>
            <a:r>
              <a:rPr lang="fr-FR" dirty="0"/>
              <a:t>Pleurons avec le cri amer de la Création</a:t>
            </a:r>
            <a:br>
              <a:rPr lang="fr-FR" dirty="0"/>
            </a:br>
            <a:endParaRPr lang="fr-FR" dirty="0"/>
          </a:p>
        </p:txBody>
      </p:sp>
      <p:sp>
        <p:nvSpPr>
          <p:cNvPr id="3" name="Espace réservé du contenu 2">
            <a:extLst>
              <a:ext uri="{FF2B5EF4-FFF2-40B4-BE49-F238E27FC236}">
                <a16:creationId xmlns:a16="http://schemas.microsoft.com/office/drawing/2014/main" id="{AA440C3E-D540-5345-9185-39B212AA808C}"/>
              </a:ext>
            </a:extLst>
          </p:cNvPr>
          <p:cNvSpPr>
            <a:spLocks noGrp="1"/>
          </p:cNvSpPr>
          <p:nvPr>
            <p:ph idx="1"/>
          </p:nvPr>
        </p:nvSpPr>
        <p:spPr>
          <a:xfrm>
            <a:off x="457200" y="1417638"/>
            <a:ext cx="8229600" cy="4708526"/>
          </a:xfrm>
        </p:spPr>
        <p:txBody>
          <a:bodyPr>
            <a:normAutofit/>
          </a:bodyPr>
          <a:lstStyle/>
          <a:p>
            <a:r>
              <a:rPr lang="fr-FR" dirty="0"/>
              <a:t>Notre relation à la Création est problématique : nous la considérons </a:t>
            </a:r>
            <a:r>
              <a:rPr lang="fr-FR"/>
              <a:t>comme un </a:t>
            </a:r>
            <a:r>
              <a:rPr lang="fr-FR" dirty="0"/>
              <a:t>capital de ressources à extraire, à valoriser et à vendre pour gagner de l’argent.</a:t>
            </a:r>
          </a:p>
          <a:p>
            <a:r>
              <a:rPr lang="fr-FR" dirty="0"/>
              <a:t>Les multiples crises que nous vivons ne sont pas uniquement environnementale, économique, sécuritaire mais surtout spirituelle.</a:t>
            </a:r>
          </a:p>
          <a:p>
            <a:endParaRPr lang="fr-FR" dirty="0"/>
          </a:p>
        </p:txBody>
      </p:sp>
    </p:spTree>
    <p:extLst>
      <p:ext uri="{BB962C8B-B14F-4D97-AF65-F5344CB8AC3E}">
        <p14:creationId xmlns:p14="http://schemas.microsoft.com/office/powerpoint/2010/main" val="155691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E1D01B-766F-8D4E-B72A-DD4ED5EC4365}"/>
              </a:ext>
            </a:extLst>
          </p:cNvPr>
          <p:cNvSpPr>
            <a:spLocks noGrp="1"/>
          </p:cNvSpPr>
          <p:nvPr>
            <p:ph type="title"/>
          </p:nvPr>
        </p:nvSpPr>
        <p:spPr/>
        <p:txBody>
          <a:bodyPr>
            <a:normAutofit fontScale="90000"/>
          </a:bodyPr>
          <a:lstStyle/>
          <a:p>
            <a:r>
              <a:rPr lang="fr-FR" dirty="0"/>
              <a:t>Pleurons avec le cri amer</a:t>
            </a:r>
            <a:br>
              <a:rPr lang="fr-FR" dirty="0"/>
            </a:br>
            <a:r>
              <a:rPr lang="fr-FR" dirty="0"/>
              <a:t>de la Création</a:t>
            </a:r>
          </a:p>
        </p:txBody>
      </p:sp>
      <p:sp>
        <p:nvSpPr>
          <p:cNvPr id="3" name="Espace réservé du contenu 2">
            <a:extLst>
              <a:ext uri="{FF2B5EF4-FFF2-40B4-BE49-F238E27FC236}">
                <a16:creationId xmlns:a16="http://schemas.microsoft.com/office/drawing/2014/main" id="{EAB15CCB-60D6-9F46-8591-2DFD0683B656}"/>
              </a:ext>
            </a:extLst>
          </p:cNvPr>
          <p:cNvSpPr>
            <a:spLocks noGrp="1"/>
          </p:cNvSpPr>
          <p:nvPr>
            <p:ph idx="1"/>
          </p:nvPr>
        </p:nvSpPr>
        <p:spPr>
          <a:xfrm>
            <a:off x="457200" y="1417638"/>
            <a:ext cx="8229600" cy="5005464"/>
          </a:xfrm>
        </p:spPr>
        <p:txBody>
          <a:bodyPr>
            <a:normAutofit fontScale="85000" lnSpcReduction="20000"/>
          </a:bodyPr>
          <a:lstStyle/>
          <a:p>
            <a:pPr algn="just"/>
            <a:r>
              <a:rPr lang="fr-FR" dirty="0"/>
              <a:t>Une citation de Gus </a:t>
            </a:r>
            <a:r>
              <a:rPr lang="fr-FR" dirty="0" err="1"/>
              <a:t>Speth</a:t>
            </a:r>
            <a:r>
              <a:rPr lang="fr-FR" dirty="0"/>
              <a:t>, professeur en politique environnementale et en développement durable à l’Université de Yale, est intéressante à cet égard: </a:t>
            </a:r>
            <a:r>
              <a:rPr lang="fr-CH" dirty="0"/>
              <a:t>« </a:t>
            </a:r>
            <a:r>
              <a:rPr lang="fr-CH" i="1" dirty="0"/>
              <a:t>Avant, je pensais que les plus grands problèmes environnementaux étaient la perte de la biodiversité, l’effondrement des écosystèmes et les changements climatiques. Je croyais qu’avec de bonnes méthodes scientifiques, nous pourrions résoudre ces problèmes en une trentaine d’années. Mais je me suis trompé. Les plus grands problèmes environnementaux sont l’égoïsme, l’avidité et l’apathie. Pour les résoudre, nous avons besoin d’un changement spirituel et culturel. Or, nous autres scientifiques ne savons pas comment faire cela.</a:t>
            </a:r>
            <a:r>
              <a:rPr lang="fr-CH" dirty="0"/>
              <a:t> » </a:t>
            </a:r>
            <a:endParaRPr lang="fr-FR" dirty="0"/>
          </a:p>
        </p:txBody>
      </p:sp>
    </p:spTree>
    <p:extLst>
      <p:ext uri="{BB962C8B-B14F-4D97-AF65-F5344CB8AC3E}">
        <p14:creationId xmlns:p14="http://schemas.microsoft.com/office/powerpoint/2010/main" val="3649009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9396C1-E8A5-6F42-AF8F-15AE60325E3F}"/>
              </a:ext>
            </a:extLst>
          </p:cNvPr>
          <p:cNvSpPr>
            <a:spLocks noGrp="1"/>
          </p:cNvSpPr>
          <p:nvPr>
            <p:ph type="title"/>
          </p:nvPr>
        </p:nvSpPr>
        <p:spPr>
          <a:xfrm>
            <a:off x="457200" y="274638"/>
            <a:ext cx="8229600" cy="1143000"/>
          </a:xfrm>
        </p:spPr>
        <p:txBody>
          <a:bodyPr>
            <a:normAutofit fontScale="90000"/>
          </a:bodyPr>
          <a:lstStyle/>
          <a:p>
            <a:r>
              <a:rPr lang="fr-FR" dirty="0"/>
              <a:t>Pleurons avec le cri amer</a:t>
            </a:r>
            <a:br>
              <a:rPr lang="fr-FR" dirty="0"/>
            </a:br>
            <a:r>
              <a:rPr lang="fr-FR" dirty="0"/>
              <a:t>de la Création</a:t>
            </a:r>
          </a:p>
        </p:txBody>
      </p:sp>
      <p:sp>
        <p:nvSpPr>
          <p:cNvPr id="3" name="Espace réservé du contenu 2">
            <a:extLst>
              <a:ext uri="{FF2B5EF4-FFF2-40B4-BE49-F238E27FC236}">
                <a16:creationId xmlns:a16="http://schemas.microsoft.com/office/drawing/2014/main" id="{6469211C-0AFD-9B49-B0A6-B5956A015698}"/>
              </a:ext>
            </a:extLst>
          </p:cNvPr>
          <p:cNvSpPr>
            <a:spLocks noGrp="1"/>
          </p:cNvSpPr>
          <p:nvPr>
            <p:ph idx="1"/>
          </p:nvPr>
        </p:nvSpPr>
        <p:spPr>
          <a:xfrm>
            <a:off x="457200" y="1417638"/>
            <a:ext cx="8229600" cy="4916255"/>
          </a:xfrm>
        </p:spPr>
        <p:txBody>
          <a:bodyPr>
            <a:normAutofit fontScale="77500" lnSpcReduction="20000"/>
          </a:bodyPr>
          <a:lstStyle/>
          <a:p>
            <a:r>
              <a:rPr lang="fr-FR" dirty="0"/>
              <a:t>Donc, c’est nous et notre rapport à la Création que nous devons changer, convertir.</a:t>
            </a:r>
          </a:p>
          <a:p>
            <a:r>
              <a:rPr lang="fr-FR" dirty="0"/>
              <a:t>La chrétienté s’est développée avec le système économique capitaliste, qui repose sur l’accumulation et la croissance. Elle a même légitimé cette pratique, en souscrivant à une interprétation anthropocentrique de la requête de Dieu dans la Genèse 1,28 – « remplissez la terre et dominez-la ». Dans le monde occidental, nous avons appris à dominer le monde via le savoir scientifique et technologique. Nous nous targuons d’être les </a:t>
            </a:r>
            <a:r>
              <a:rPr lang="fr-FR" dirty="0" err="1"/>
              <a:t>cocréatrices</a:t>
            </a:r>
            <a:r>
              <a:rPr lang="fr-FR" dirty="0"/>
              <a:t> et les </a:t>
            </a:r>
            <a:r>
              <a:rPr lang="fr-FR" dirty="0" err="1"/>
              <a:t>cocréateurs</a:t>
            </a:r>
            <a:r>
              <a:rPr lang="fr-FR" dirty="0"/>
              <a:t> de Dieu en contribuant au progrès et au développement. Mais le récit de la Bible n’affirme pas seulement notre grandeur. Il nous rappelle constamment que nous, êtres humains, ne sommes qu’une partie de la Création, dotés d’une finitude, petits et vulnérables.</a:t>
            </a:r>
          </a:p>
        </p:txBody>
      </p:sp>
    </p:spTree>
    <p:extLst>
      <p:ext uri="{BB962C8B-B14F-4D97-AF65-F5344CB8AC3E}">
        <p14:creationId xmlns:p14="http://schemas.microsoft.com/office/powerpoint/2010/main" val="3209943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750918-5BFC-F44D-93E0-4F0BEF602756}"/>
              </a:ext>
            </a:extLst>
          </p:cNvPr>
          <p:cNvSpPr>
            <a:spLocks noGrp="1"/>
          </p:cNvSpPr>
          <p:nvPr>
            <p:ph type="title"/>
          </p:nvPr>
        </p:nvSpPr>
        <p:spPr/>
        <p:txBody>
          <a:bodyPr>
            <a:normAutofit fontScale="90000"/>
          </a:bodyPr>
          <a:lstStyle/>
          <a:p>
            <a:r>
              <a:rPr lang="fr-FR" dirty="0"/>
              <a:t>Pleurons avec le cri amer</a:t>
            </a:r>
            <a:br>
              <a:rPr lang="fr-FR" dirty="0"/>
            </a:br>
            <a:r>
              <a:rPr lang="fr-FR" dirty="0"/>
              <a:t>de la Création</a:t>
            </a:r>
          </a:p>
        </p:txBody>
      </p:sp>
      <p:sp>
        <p:nvSpPr>
          <p:cNvPr id="3" name="Espace réservé du contenu 2">
            <a:extLst>
              <a:ext uri="{FF2B5EF4-FFF2-40B4-BE49-F238E27FC236}">
                <a16:creationId xmlns:a16="http://schemas.microsoft.com/office/drawing/2014/main" id="{85D15F9F-64F1-6A48-A267-ADEFAA0BF17A}"/>
              </a:ext>
            </a:extLst>
          </p:cNvPr>
          <p:cNvSpPr>
            <a:spLocks noGrp="1"/>
          </p:cNvSpPr>
          <p:nvPr>
            <p:ph idx="1"/>
          </p:nvPr>
        </p:nvSpPr>
        <p:spPr/>
        <p:txBody>
          <a:bodyPr>
            <a:normAutofit/>
          </a:bodyPr>
          <a:lstStyle/>
          <a:p>
            <a:r>
              <a:rPr lang="fr-FR" dirty="0"/>
              <a:t>C’est pour cette raison que les lois du sabbat nous appellent à accorder du repos à la terre, aux servantes et aux serviteurs, aux salariés et aux animaux, et à nous-mêmes !</a:t>
            </a:r>
          </a:p>
        </p:txBody>
      </p:sp>
    </p:spTree>
    <p:extLst>
      <p:ext uri="{BB962C8B-B14F-4D97-AF65-F5344CB8AC3E}">
        <p14:creationId xmlns:p14="http://schemas.microsoft.com/office/powerpoint/2010/main" val="1289055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8F7E51-7D5A-7E46-8D2B-56ABC9E04809}"/>
              </a:ext>
            </a:extLst>
          </p:cNvPr>
          <p:cNvSpPr>
            <a:spLocks noGrp="1"/>
          </p:cNvSpPr>
          <p:nvPr>
            <p:ph type="title"/>
          </p:nvPr>
        </p:nvSpPr>
        <p:spPr/>
        <p:txBody>
          <a:bodyPr>
            <a:normAutofit fontScale="90000"/>
          </a:bodyPr>
          <a:lstStyle/>
          <a:p>
            <a:r>
              <a:rPr lang="fr-FR" dirty="0"/>
              <a:t>Pleurons avec le cri amer</a:t>
            </a:r>
            <a:br>
              <a:rPr lang="fr-FR" dirty="0"/>
            </a:br>
            <a:r>
              <a:rPr lang="fr-FR" dirty="0"/>
              <a:t>de la Création</a:t>
            </a:r>
          </a:p>
        </p:txBody>
      </p:sp>
      <p:sp>
        <p:nvSpPr>
          <p:cNvPr id="3" name="Espace réservé du contenu 2">
            <a:extLst>
              <a:ext uri="{FF2B5EF4-FFF2-40B4-BE49-F238E27FC236}">
                <a16:creationId xmlns:a16="http://schemas.microsoft.com/office/drawing/2014/main" id="{4ED06A8D-1C53-FF4C-BC1E-B4095CEEFDAD}"/>
              </a:ext>
            </a:extLst>
          </p:cNvPr>
          <p:cNvSpPr>
            <a:spLocks noGrp="1"/>
          </p:cNvSpPr>
          <p:nvPr>
            <p:ph idx="1"/>
          </p:nvPr>
        </p:nvSpPr>
        <p:spPr>
          <a:xfrm>
            <a:off x="457200" y="1600200"/>
            <a:ext cx="8229600" cy="5001322"/>
          </a:xfrm>
        </p:spPr>
        <p:txBody>
          <a:bodyPr>
            <a:normAutofit fontScale="85000" lnSpcReduction="20000"/>
          </a:bodyPr>
          <a:lstStyle/>
          <a:p>
            <a:pPr algn="just"/>
            <a:r>
              <a:rPr lang="fr-FR" dirty="0"/>
              <a:t>Regardons le texte sur l’année du jubilé qui est censé avoir lieu tous les 50 ans (</a:t>
            </a:r>
            <a:r>
              <a:rPr lang="fr-FR" dirty="0" err="1"/>
              <a:t>Lv</a:t>
            </a:r>
            <a:r>
              <a:rPr lang="fr-FR" dirty="0"/>
              <a:t> 25,13-17): « </a:t>
            </a:r>
            <a:r>
              <a:rPr lang="fr-FR" i="1" dirty="0"/>
              <a:t>En cette année jubilaire vous rentrerez chacun dans votre patrimoine. Si tu vends ou si tu achètes à ton compatriote, que nul ne lèse son frère! C’est en fonction du nombre d’années écoulées depuis le jubilé que tu achèteras à ton compatriote ; c’est en fonction du nombre d’années productives qu’il te fixera le prix de vente. Plus sera grand le nombre d’années, plus tu augmenteras le prix, moins il y aura d’années, plus tu le réduiras, car c’est un certain nombre de récoltes qu’il te vend. Que nul d’entre vous ne lèse son compatriote, mais aie la crainte de ton Dieu, car c’est moi le Seigneur votre Dieu.</a:t>
            </a:r>
            <a:r>
              <a:rPr lang="fr-FR" dirty="0"/>
              <a:t> »</a:t>
            </a:r>
          </a:p>
          <a:p>
            <a:endParaRPr lang="fr-FR" dirty="0"/>
          </a:p>
        </p:txBody>
      </p:sp>
    </p:spTree>
    <p:extLst>
      <p:ext uri="{BB962C8B-B14F-4D97-AF65-F5344CB8AC3E}">
        <p14:creationId xmlns:p14="http://schemas.microsoft.com/office/powerpoint/2010/main" val="2155226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74A5D4-98C6-9E44-962F-D54B4A395480}"/>
              </a:ext>
            </a:extLst>
          </p:cNvPr>
          <p:cNvSpPr>
            <a:spLocks noGrp="1"/>
          </p:cNvSpPr>
          <p:nvPr>
            <p:ph type="title"/>
          </p:nvPr>
        </p:nvSpPr>
        <p:spPr/>
        <p:txBody>
          <a:bodyPr>
            <a:normAutofit fontScale="90000"/>
          </a:bodyPr>
          <a:lstStyle/>
          <a:p>
            <a:r>
              <a:rPr lang="fr-FR" dirty="0"/>
              <a:t>Pleurons avec le cri amer</a:t>
            </a:r>
            <a:br>
              <a:rPr lang="fr-FR" dirty="0"/>
            </a:br>
            <a:r>
              <a:rPr lang="fr-FR" dirty="0"/>
              <a:t>de la Création</a:t>
            </a:r>
          </a:p>
        </p:txBody>
      </p:sp>
      <p:sp>
        <p:nvSpPr>
          <p:cNvPr id="3" name="Espace réservé du contenu 2">
            <a:extLst>
              <a:ext uri="{FF2B5EF4-FFF2-40B4-BE49-F238E27FC236}">
                <a16:creationId xmlns:a16="http://schemas.microsoft.com/office/drawing/2014/main" id="{6D0FABA4-9980-6247-AF07-44E3634846F0}"/>
              </a:ext>
            </a:extLst>
          </p:cNvPr>
          <p:cNvSpPr>
            <a:spLocks noGrp="1"/>
          </p:cNvSpPr>
          <p:nvPr>
            <p:ph idx="1"/>
          </p:nvPr>
        </p:nvSpPr>
        <p:spPr/>
        <p:txBody>
          <a:bodyPr>
            <a:normAutofit/>
          </a:bodyPr>
          <a:lstStyle/>
          <a:p>
            <a:r>
              <a:rPr lang="fr-FR" dirty="0"/>
              <a:t>Le texte incite également à célébrer une année de jubilé tous les 50 ans, destinée à la redistribution des richesses communes accumulées. </a:t>
            </a:r>
          </a:p>
          <a:p>
            <a:r>
              <a:rPr lang="fr-FR" dirty="0"/>
              <a:t>C’est d’ailleurs une année de jubilé que Jésus annonce dans sa première apparition à la synagogue dans l’évangile de Luc (4,16-19):</a:t>
            </a:r>
          </a:p>
        </p:txBody>
      </p:sp>
    </p:spTree>
    <p:extLst>
      <p:ext uri="{BB962C8B-B14F-4D97-AF65-F5344CB8AC3E}">
        <p14:creationId xmlns:p14="http://schemas.microsoft.com/office/powerpoint/2010/main" val="3476691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739</TotalTime>
  <Words>1615</Words>
  <Application>Microsoft Macintosh PowerPoint</Application>
  <PresentationFormat>Affichage à l'écran (4:3)</PresentationFormat>
  <Paragraphs>48</Paragraphs>
  <Slides>17</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17</vt:i4>
      </vt:variant>
    </vt:vector>
  </HeadingPairs>
  <TitlesOfParts>
    <vt:vector size="20" baseType="lpstr">
      <vt:lpstr>Arial</vt:lpstr>
      <vt:lpstr>Calibri</vt:lpstr>
      <vt:lpstr>Office Theme</vt:lpstr>
      <vt:lpstr>“Moins, c’est plus –  chaque geste compte”</vt:lpstr>
      <vt:lpstr>Présentation PowerPoint</vt:lpstr>
      <vt:lpstr>Fil rouge : une citation du pape François</vt:lpstr>
      <vt:lpstr>Pleurons avec le cri amer de la Création </vt:lpstr>
      <vt:lpstr>Pleurons avec le cri amer de la Création</vt:lpstr>
      <vt:lpstr>Pleurons avec le cri amer de la Création</vt:lpstr>
      <vt:lpstr>Pleurons avec le cri amer de la Création</vt:lpstr>
      <vt:lpstr>Pleurons avec le cri amer de la Création</vt:lpstr>
      <vt:lpstr>Pleurons avec le cri amer de la Création</vt:lpstr>
      <vt:lpstr>Pleurons avec le cri amer de la Création</vt:lpstr>
      <vt:lpstr>Pleurons avec le cri amer de la Création</vt:lpstr>
      <vt:lpstr>Pleurons avec le cri amer de la Création</vt:lpstr>
      <vt:lpstr>Pleurons avec le cri amer de la Création</vt:lpstr>
      <vt:lpstr>Pleurons avec le cri amer de la Création</vt:lpstr>
      <vt:lpstr>Répondons par nos actes</vt:lpstr>
      <vt:lpstr>Répondons par nos actes</vt:lpstr>
      <vt:lpstr>Répondons par nos actes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intérieure</dc:title>
  <dc:creator>Nassouh Toutoungi</dc:creator>
  <cp:lastModifiedBy>Nassouh Toutoungi</cp:lastModifiedBy>
  <cp:revision>94</cp:revision>
  <dcterms:created xsi:type="dcterms:W3CDTF">2018-01-09T13:32:31Z</dcterms:created>
  <dcterms:modified xsi:type="dcterms:W3CDTF">2024-01-20T16:57:48Z</dcterms:modified>
</cp:coreProperties>
</file>