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44_519D2EB5.xml" ContentType="application/vnd.ms-powerpoint.comments+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287_E607AB71.xml" ContentType="application/vnd.ms-powerpoint.comments+xml"/>
  <Override PartName="/ppt/notesSlides/notesSlide17.xml" ContentType="application/vnd.openxmlformats-officedocument.presentationml.notesSlide+xml"/>
  <Override PartName="/ppt/comments/modernComment_2A9_359DB1B3.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A2_27413804.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AB_690F84EE.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17" r:id="rId5"/>
  </p:sldMasterIdLst>
  <p:notesMasterIdLst>
    <p:notesMasterId r:id="rId56"/>
  </p:notesMasterIdLst>
  <p:handoutMasterIdLst>
    <p:handoutMasterId r:id="rId57"/>
  </p:handoutMasterIdLst>
  <p:sldIdLst>
    <p:sldId id="257" r:id="rId6"/>
    <p:sldId id="639" r:id="rId7"/>
    <p:sldId id="640" r:id="rId8"/>
    <p:sldId id="646" r:id="rId9"/>
    <p:sldId id="648" r:id="rId10"/>
    <p:sldId id="682" r:id="rId11"/>
    <p:sldId id="655" r:id="rId12"/>
    <p:sldId id="656" r:id="rId13"/>
    <p:sldId id="663" r:id="rId14"/>
    <p:sldId id="635" r:id="rId15"/>
    <p:sldId id="658" r:id="rId16"/>
    <p:sldId id="632" r:id="rId17"/>
    <p:sldId id="580" r:id="rId18"/>
    <p:sldId id="676" r:id="rId19"/>
    <p:sldId id="664" r:id="rId20"/>
    <p:sldId id="665" r:id="rId21"/>
    <p:sldId id="647" r:id="rId22"/>
    <p:sldId id="681" r:id="rId23"/>
    <p:sldId id="686" r:id="rId24"/>
    <p:sldId id="674" r:id="rId25"/>
    <p:sldId id="687" r:id="rId26"/>
    <p:sldId id="683" r:id="rId27"/>
    <p:sldId id="659" r:id="rId28"/>
    <p:sldId id="270" r:id="rId29"/>
    <p:sldId id="641" r:id="rId30"/>
    <p:sldId id="454" r:id="rId31"/>
    <p:sldId id="673" r:id="rId32"/>
    <p:sldId id="598" r:id="rId33"/>
    <p:sldId id="631" r:id="rId34"/>
    <p:sldId id="654" r:id="rId35"/>
    <p:sldId id="653" r:id="rId36"/>
    <p:sldId id="680" r:id="rId37"/>
    <p:sldId id="582" r:id="rId38"/>
    <p:sldId id="302" r:id="rId39"/>
    <p:sldId id="670" r:id="rId40"/>
    <p:sldId id="672" r:id="rId41"/>
    <p:sldId id="671" r:id="rId42"/>
    <p:sldId id="623" r:id="rId43"/>
    <p:sldId id="667" r:id="rId44"/>
    <p:sldId id="286" r:id="rId45"/>
    <p:sldId id="617" r:id="rId46"/>
    <p:sldId id="611" r:id="rId47"/>
    <p:sldId id="679" r:id="rId48"/>
    <p:sldId id="685" r:id="rId49"/>
    <p:sldId id="644" r:id="rId50"/>
    <p:sldId id="669" r:id="rId51"/>
    <p:sldId id="668" r:id="rId52"/>
    <p:sldId id="678" r:id="rId53"/>
    <p:sldId id="607" r:id="rId54"/>
    <p:sldId id="661" r:id="rId55"/>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9C9D1F-3F3A-8015-4D32-F9CF9BDCC31D}" name="Camille Servais" initials="CS" userId="S::servais@actiondecareme.ch::c635661f-ad39-463c-8232-1d4396678390" providerId="AD"/>
  <p188:author id="{8BCB0124-1560-DD50-E548-95DB0B11A70C}" name="Ananda Toffoletto" initials="AT" userId="S::Toffoletto@actiondecareme.ch::5038d903-0070-473f-9565-bb36a653c39c" providerId="AD"/>
  <p188:author id="{A9D700B9-0944-A8E5-1F19-133389399351}" name="Sofia Racioppi" initials="SR" userId="S::sofia.racioppi@eper.ch::a01b4a89-6cec-4241-a9dd-07dc482d0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alérie Gmünder" initials="VG" lastIdx="1" clrIdx="0">
    <p:extLst>
      <p:ext uri="{19B8F6BF-5375-455C-9EA6-DF929625EA0E}">
        <p15:presenceInfo xmlns:p15="http://schemas.microsoft.com/office/powerpoint/2012/main" userId="S-1-5-21-92865445-619337743-9522986-172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3CE"/>
    <a:srgbClr val="6A9C38"/>
    <a:srgbClr val="E20004"/>
    <a:srgbClr val="DDA63A"/>
    <a:srgbClr val="E4A45D"/>
    <a:srgbClr val="FAFCF6"/>
    <a:srgbClr val="AEE0C8"/>
    <a:srgbClr val="DABA7E"/>
    <a:srgbClr val="BDD630"/>
    <a:srgbClr val="C3B5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E8C03-B85A-4D6E-8A27-FDBC1BE91075}" v="2" dt="2025-02-05T11:28:48.61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1" autoAdjust="0"/>
    <p:restoredTop sz="67972" autoAdjust="0"/>
  </p:normalViewPr>
  <p:slideViewPr>
    <p:cSldViewPr snapToGrid="0">
      <p:cViewPr varScale="1">
        <p:scale>
          <a:sx n="43" d="100"/>
          <a:sy n="43" d="100"/>
        </p:scale>
        <p:origin x="1904" y="4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2648" y="-1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omments/modernComment_244_519D2EB5.xml><?xml version="1.0" encoding="utf-8"?>
<p188:cmLst xmlns:a="http://schemas.openxmlformats.org/drawingml/2006/main" xmlns:r="http://schemas.openxmlformats.org/officeDocument/2006/relationships" xmlns:p188="http://schemas.microsoft.com/office/powerpoint/2018/8/main">
  <p188:cm id="{7A6AFF92-B09E-4766-AB2C-F63E8E58C30E}" authorId="{8BCB0124-1560-DD50-E548-95DB0B11A70C}" status="resolved" created="2024-12-03T13:18:18.641" complete="100000">
    <pc:sldMkLst xmlns:pc="http://schemas.microsoft.com/office/powerpoint/2013/main/command">
      <pc:docMk/>
      <pc:sldMk cId="1369255605" sldId="580"/>
    </pc:sldMkLst>
    <p188:txBody>
      <a:bodyPr/>
      <a:lstStyle/>
      <a:p>
        <a:r>
          <a:rPr lang="fr-CH"/>
          <a:t>Lei é diventata dottore dunque rifare le note</a:t>
        </a:r>
      </a:p>
    </p188:txBody>
  </p188:cm>
</p188:cmLst>
</file>

<file path=ppt/comments/modernComment_287_E607AB71.xml><?xml version="1.0" encoding="utf-8"?>
<p188:cmLst xmlns:a="http://schemas.openxmlformats.org/drawingml/2006/main" xmlns:r="http://schemas.openxmlformats.org/officeDocument/2006/relationships" xmlns:p188="http://schemas.microsoft.com/office/powerpoint/2018/8/main">
  <p188:cm id="{D9222400-13C1-4D98-8BF7-87CED1FB8F84}" authorId="{8BCB0124-1560-DD50-E548-95DB0B11A70C}" status="resolved" created="2024-12-23T16:45:40.655" complete="100000">
    <pc:sldMkLst xmlns:pc="http://schemas.microsoft.com/office/powerpoint/2013/main/command">
      <pc:docMk/>
      <pc:sldMk cId="3859262321" sldId="647"/>
    </pc:sldMkLst>
    <p188:txBody>
      <a:bodyPr/>
      <a:lstStyle/>
      <a:p>
        <a:r>
          <a:rPr lang="fr-CH"/>
          <a:t>https://www.youtube.com/watch?v=bFbY2iF59wM</a:t>
        </a:r>
      </a:p>
    </p188:txBody>
  </p188:cm>
</p188:cmLst>
</file>

<file path=ppt/comments/modernComment_2A2_27413804.xml><?xml version="1.0" encoding="utf-8"?>
<p188:cmLst xmlns:a="http://schemas.openxmlformats.org/drawingml/2006/main" xmlns:r="http://schemas.openxmlformats.org/officeDocument/2006/relationships" xmlns:p188="http://schemas.microsoft.com/office/powerpoint/2018/8/main">
  <p188:cm id="{94696985-0CE0-47C6-ADCD-C71173E7DAC9}" authorId="{8BCB0124-1560-DD50-E548-95DB0B11A70C}" status="resolved" created="2024-12-03T13:18:37.884" complete="100000">
    <pc:sldMkLst xmlns:pc="http://schemas.microsoft.com/office/powerpoint/2013/main/command">
      <pc:docMk/>
      <pc:sldMk cId="658585604" sldId="674"/>
    </pc:sldMkLst>
    <p188:replyLst/>
    <p188:txBody>
      <a:bodyPr/>
      <a:lstStyle/>
      <a:p>
        <a:r>
          <a:rPr lang="fr-CH"/>
          <a:t>Mettere immagine per capire meglio il gaspillage</a:t>
        </a:r>
      </a:p>
    </p188:txBody>
  </p188:cm>
  <p188:cm id="{CFF6B710-79C2-4E75-B062-520B6FC5B26E}" authorId="{8BCB0124-1560-DD50-E548-95DB0B11A70C}" status="resolved" created="2024-12-27T13:07:23.109" complete="100000">
    <pc:sldMkLst xmlns:pc="http://schemas.microsoft.com/office/powerpoint/2013/main/command">
      <pc:docMk/>
      <pc:sldMk cId="658585604" sldId="674"/>
    </pc:sldMkLst>
    <p188:txBody>
      <a:bodyPr/>
      <a:lstStyle/>
      <a:p>
        <a:r>
          <a:rPr lang="fr-CH"/>
          <a:t>Demander à Simon les graphiques et les info que lui a utilisé pour sa présentation</a:t>
        </a:r>
      </a:p>
    </p188:txBody>
  </p188:cm>
</p188:cmLst>
</file>

<file path=ppt/comments/modernComment_2A9_359DB1B3.xml><?xml version="1.0" encoding="utf-8"?>
<p188:cmLst xmlns:a="http://schemas.openxmlformats.org/drawingml/2006/main" xmlns:r="http://schemas.openxmlformats.org/officeDocument/2006/relationships" xmlns:p188="http://schemas.microsoft.com/office/powerpoint/2018/8/main">
  <p188:cm id="{8180D4A3-32DA-468A-BD26-2EE6991A983D}" authorId="{8BCB0124-1560-DD50-E548-95DB0B11A70C}" status="resolved" created="2024-12-27T12:31:43.987" complete="100000">
    <pc:sldMkLst xmlns:pc="http://schemas.microsoft.com/office/powerpoint/2013/main/command">
      <pc:docMk/>
      <pc:sldMk cId="899527091" sldId="681"/>
    </pc:sldMkLst>
    <p188:txBody>
      <a:bodyPr/>
      <a:lstStyle/>
      <a:p>
        <a:r>
          <a:rPr lang="fr-CH"/>
          <a:t>Aggiungere il fatto che entro il 2050, 200 millioni di persone migreranno per la crisi alimentare causata dal cambiamento climatico. </a:t>
        </a:r>
      </a:p>
    </p188:txBody>
  </p188:cm>
</p188:cmLst>
</file>

<file path=ppt/comments/modernComment_2AB_690F84EE.xml><?xml version="1.0" encoding="utf-8"?>
<p188:cmLst xmlns:a="http://schemas.openxmlformats.org/drawingml/2006/main" xmlns:r="http://schemas.openxmlformats.org/officeDocument/2006/relationships" xmlns:p188="http://schemas.microsoft.com/office/powerpoint/2018/8/main">
  <p188:cm id="{5A9DB773-F03D-4411-A712-3DE940F5A1AA}" authorId="{8BCB0124-1560-DD50-E548-95DB0B11A70C}" status="resolved" created="2024-12-27T13:13:27.823" complete="100000">
    <pc:sldMkLst xmlns:pc="http://schemas.microsoft.com/office/powerpoint/2013/main/command">
      <pc:docMk/>
      <pc:sldMk cId="1762624750" sldId="683"/>
    </pc:sldMkLst>
    <p188:txBody>
      <a:bodyPr/>
      <a:lstStyle/>
      <a:p>
        <a:r>
          <a:rPr lang="fr-CH"/>
          <a:t>https://www.youtube.com/watch?v=gQX7gOMR4bw</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0BE6FB-0B52-4144-978D-630E133C483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CH"/>
        </a:p>
      </dgm:t>
    </dgm:pt>
    <dgm:pt modelId="{56E6AD00-9F0F-414D-B237-060AA478707A}">
      <dgm:prSet phldrT="[Texte]">
        <dgm:style>
          <a:lnRef idx="2">
            <a:schemeClr val="accent1"/>
          </a:lnRef>
          <a:fillRef idx="1">
            <a:schemeClr val="lt1"/>
          </a:fillRef>
          <a:effectRef idx="0">
            <a:schemeClr val="accent1"/>
          </a:effectRef>
          <a:fontRef idx="minor">
            <a:schemeClr val="dk1"/>
          </a:fontRef>
        </dgm:style>
      </dgm:prSet>
      <dgm:spPr>
        <a:ln/>
      </dgm:spPr>
      <dgm:t>
        <a:bodyPr/>
        <a:lstStyle/>
        <a:p>
          <a:r>
            <a:rPr lang="fr-CH" b="1">
              <a:solidFill>
                <a:schemeClr val="accent1"/>
              </a:solidFill>
              <a:latin typeface="Aptos Black" panose="020B0004020202020204" pitchFamily="34" charset="0"/>
            </a:rPr>
            <a:t>Justice climatique</a:t>
          </a:r>
        </a:p>
      </dgm:t>
    </dgm:pt>
    <dgm:pt modelId="{294BC4C9-9F40-46C0-A04D-DDAC1037A07D}" type="parTrans" cxnId="{E4E879BF-AFBE-45BC-B783-9DB3F77D6CC5}">
      <dgm:prSet/>
      <dgm:spPr/>
      <dgm:t>
        <a:bodyPr/>
        <a:lstStyle/>
        <a:p>
          <a:endParaRPr lang="fr-CH"/>
        </a:p>
      </dgm:t>
    </dgm:pt>
    <dgm:pt modelId="{7C2B38B4-9C56-434B-AA7A-99D1EBA8D5FD}" type="sibTrans" cxnId="{E4E879BF-AFBE-45BC-B783-9DB3F77D6CC5}">
      <dgm:prSet/>
      <dgm:spPr/>
      <dgm:t>
        <a:bodyPr/>
        <a:lstStyle/>
        <a:p>
          <a:endParaRPr lang="fr-CH"/>
        </a:p>
      </dgm:t>
    </dgm:pt>
    <dgm:pt modelId="{DE978877-66A6-4AC8-BB24-8B06315AF483}" type="pres">
      <dgm:prSet presAssocID="{290BE6FB-0B52-4144-978D-630E133C483D}" presName="composite" presStyleCnt="0">
        <dgm:presLayoutVars>
          <dgm:chMax val="1"/>
          <dgm:dir/>
          <dgm:resizeHandles val="exact"/>
        </dgm:presLayoutVars>
      </dgm:prSet>
      <dgm:spPr/>
    </dgm:pt>
    <dgm:pt modelId="{71192909-05C1-404F-9CC3-480724D364FA}" type="pres">
      <dgm:prSet presAssocID="{290BE6FB-0B52-4144-978D-630E133C483D}" presName="radial" presStyleCnt="0">
        <dgm:presLayoutVars>
          <dgm:animLvl val="ctr"/>
        </dgm:presLayoutVars>
      </dgm:prSet>
      <dgm:spPr/>
    </dgm:pt>
    <dgm:pt modelId="{54223B2B-1A43-4161-909B-CD066C14E38D}" type="pres">
      <dgm:prSet presAssocID="{56E6AD00-9F0F-414D-B237-060AA478707A}" presName="centerShape" presStyleLbl="vennNode1" presStyleIdx="0" presStyleCnt="1" custScaleX="95439" custScaleY="97034" custLinFactNeighborX="-817" custLinFactNeighborY="-668"/>
      <dgm:spPr/>
    </dgm:pt>
  </dgm:ptLst>
  <dgm:cxnLst>
    <dgm:cxn modelId="{7386461E-7EF1-4198-8AF0-347A619EF3F3}" type="presOf" srcId="{290BE6FB-0B52-4144-978D-630E133C483D}" destId="{DE978877-66A6-4AC8-BB24-8B06315AF483}" srcOrd="0" destOrd="0" presId="urn:microsoft.com/office/officeart/2005/8/layout/radial3"/>
    <dgm:cxn modelId="{4935D479-7209-4ACD-9EC1-C31871868794}" type="presOf" srcId="{56E6AD00-9F0F-414D-B237-060AA478707A}" destId="{54223B2B-1A43-4161-909B-CD066C14E38D}" srcOrd="0" destOrd="0" presId="urn:microsoft.com/office/officeart/2005/8/layout/radial3"/>
    <dgm:cxn modelId="{E4E879BF-AFBE-45BC-B783-9DB3F77D6CC5}" srcId="{290BE6FB-0B52-4144-978D-630E133C483D}" destId="{56E6AD00-9F0F-414D-B237-060AA478707A}" srcOrd="0" destOrd="0" parTransId="{294BC4C9-9F40-46C0-A04D-DDAC1037A07D}" sibTransId="{7C2B38B4-9C56-434B-AA7A-99D1EBA8D5FD}"/>
    <dgm:cxn modelId="{4312C85D-A8E8-4375-9A34-A130E47484F2}" type="presParOf" srcId="{DE978877-66A6-4AC8-BB24-8B06315AF483}" destId="{71192909-05C1-404F-9CC3-480724D364FA}" srcOrd="0" destOrd="0" presId="urn:microsoft.com/office/officeart/2005/8/layout/radial3"/>
    <dgm:cxn modelId="{9C1FAB7D-BAC8-4AD8-A509-585CB62F3B8B}" type="presParOf" srcId="{71192909-05C1-404F-9CC3-480724D364FA}" destId="{54223B2B-1A43-4161-909B-CD066C14E38D}" srcOrd="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0BE6FB-0B52-4144-978D-630E133C483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CH"/>
        </a:p>
      </dgm:t>
    </dgm:pt>
    <dgm:pt modelId="{56E6AD00-9F0F-414D-B237-060AA478707A}">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a:effectLst>
          <a:glow rad="139700">
            <a:srgbClr val="C00000">
              <a:alpha val="40000"/>
            </a:srgbClr>
          </a:glow>
        </a:effectLst>
      </dgm:spPr>
      <dgm:t>
        <a:bodyPr/>
        <a:lstStyle/>
        <a:p>
          <a:r>
            <a:rPr lang="fr-CH" b="1">
              <a:solidFill>
                <a:srgbClr val="C00000"/>
              </a:solidFill>
              <a:latin typeface="Aptos Black" panose="020B0004020202020204" pitchFamily="34" charset="0"/>
            </a:rPr>
            <a:t>Droit à l’alimentation</a:t>
          </a:r>
        </a:p>
      </dgm:t>
    </dgm:pt>
    <dgm:pt modelId="{294BC4C9-9F40-46C0-A04D-DDAC1037A07D}" type="parTrans" cxnId="{E4E879BF-AFBE-45BC-B783-9DB3F77D6CC5}">
      <dgm:prSet/>
      <dgm:spPr/>
      <dgm:t>
        <a:bodyPr/>
        <a:lstStyle/>
        <a:p>
          <a:endParaRPr lang="fr-CH"/>
        </a:p>
      </dgm:t>
    </dgm:pt>
    <dgm:pt modelId="{7C2B38B4-9C56-434B-AA7A-99D1EBA8D5FD}" type="sibTrans" cxnId="{E4E879BF-AFBE-45BC-B783-9DB3F77D6CC5}">
      <dgm:prSet/>
      <dgm:spPr/>
      <dgm:t>
        <a:bodyPr/>
        <a:lstStyle/>
        <a:p>
          <a:endParaRPr lang="fr-CH"/>
        </a:p>
      </dgm:t>
    </dgm:pt>
    <dgm:pt modelId="{DE978877-66A6-4AC8-BB24-8B06315AF483}" type="pres">
      <dgm:prSet presAssocID="{290BE6FB-0B52-4144-978D-630E133C483D}" presName="composite" presStyleCnt="0">
        <dgm:presLayoutVars>
          <dgm:chMax val="1"/>
          <dgm:dir/>
          <dgm:resizeHandles val="exact"/>
        </dgm:presLayoutVars>
      </dgm:prSet>
      <dgm:spPr/>
    </dgm:pt>
    <dgm:pt modelId="{71192909-05C1-404F-9CC3-480724D364FA}" type="pres">
      <dgm:prSet presAssocID="{290BE6FB-0B52-4144-978D-630E133C483D}" presName="radial" presStyleCnt="0">
        <dgm:presLayoutVars>
          <dgm:animLvl val="ctr"/>
        </dgm:presLayoutVars>
      </dgm:prSet>
      <dgm:spPr/>
    </dgm:pt>
    <dgm:pt modelId="{54223B2B-1A43-4161-909B-CD066C14E38D}" type="pres">
      <dgm:prSet presAssocID="{56E6AD00-9F0F-414D-B237-060AA478707A}" presName="centerShape" presStyleLbl="vennNode1" presStyleIdx="0" presStyleCnt="1"/>
      <dgm:spPr/>
    </dgm:pt>
  </dgm:ptLst>
  <dgm:cxnLst>
    <dgm:cxn modelId="{7386461E-7EF1-4198-8AF0-347A619EF3F3}" type="presOf" srcId="{290BE6FB-0B52-4144-978D-630E133C483D}" destId="{DE978877-66A6-4AC8-BB24-8B06315AF483}" srcOrd="0" destOrd="0" presId="urn:microsoft.com/office/officeart/2005/8/layout/radial3"/>
    <dgm:cxn modelId="{4935D479-7209-4ACD-9EC1-C31871868794}" type="presOf" srcId="{56E6AD00-9F0F-414D-B237-060AA478707A}" destId="{54223B2B-1A43-4161-909B-CD066C14E38D}" srcOrd="0" destOrd="0" presId="urn:microsoft.com/office/officeart/2005/8/layout/radial3"/>
    <dgm:cxn modelId="{E4E879BF-AFBE-45BC-B783-9DB3F77D6CC5}" srcId="{290BE6FB-0B52-4144-978D-630E133C483D}" destId="{56E6AD00-9F0F-414D-B237-060AA478707A}" srcOrd="0" destOrd="0" parTransId="{294BC4C9-9F40-46C0-A04D-DDAC1037A07D}" sibTransId="{7C2B38B4-9C56-434B-AA7A-99D1EBA8D5FD}"/>
    <dgm:cxn modelId="{4312C85D-A8E8-4375-9A34-A130E47484F2}" type="presParOf" srcId="{DE978877-66A6-4AC8-BB24-8B06315AF483}" destId="{71192909-05C1-404F-9CC3-480724D364FA}" srcOrd="0" destOrd="0" presId="urn:microsoft.com/office/officeart/2005/8/layout/radial3"/>
    <dgm:cxn modelId="{9C1FAB7D-BAC8-4AD8-A509-585CB62F3B8B}" type="presParOf" srcId="{71192909-05C1-404F-9CC3-480724D364FA}" destId="{54223B2B-1A43-4161-909B-CD066C14E38D}" srcOrd="0"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9878FF-39A2-41C2-83C9-E08B98EE7876}" type="doc">
      <dgm:prSet loTypeId="urn:microsoft.com/office/officeart/2018/2/layout/IconLabelList" loCatId="icon" qsTypeId="urn:microsoft.com/office/officeart/2005/8/quickstyle/simple1" qsCatId="simple" csTypeId="urn:microsoft.com/office/officeart/2005/8/colors/accent1_4" csCatId="accent1" phldr="1"/>
      <dgm:spPr/>
      <dgm:t>
        <a:bodyPr/>
        <a:lstStyle/>
        <a:p>
          <a:endParaRPr lang="en-US"/>
        </a:p>
      </dgm:t>
    </dgm:pt>
    <dgm:pt modelId="{B26D9318-B34D-44F4-9C7A-98961103A200}">
      <dgm:prSet custT="1"/>
      <dgm:spPr/>
      <dgm:t>
        <a:bodyPr/>
        <a:lstStyle/>
        <a:p>
          <a:pPr>
            <a:lnSpc>
              <a:spcPct val="100000"/>
            </a:lnSpc>
          </a:pPr>
          <a:r>
            <a:rPr lang="fr-CH" sz="2000" b="1" i="0"/>
            <a:t>Sensibiliser</a:t>
          </a:r>
          <a:r>
            <a:rPr lang="fr-CH" sz="2000" b="0" i="0"/>
            <a:t> à la problématique de la faim et de l’accès à la nourriture</a:t>
          </a:r>
          <a:endParaRPr lang="en-US" sz="2000" dirty="0"/>
        </a:p>
      </dgm:t>
    </dgm:pt>
    <dgm:pt modelId="{909F6E6C-414A-4F79-8598-84507C52ED65}" type="parTrans" cxnId="{1FCD2C16-17D4-43FC-970A-9FABD2141834}">
      <dgm:prSet/>
      <dgm:spPr/>
      <dgm:t>
        <a:bodyPr/>
        <a:lstStyle/>
        <a:p>
          <a:endParaRPr lang="en-US"/>
        </a:p>
      </dgm:t>
    </dgm:pt>
    <dgm:pt modelId="{9F236B0F-94B6-4DF4-96A9-FBA778D240D7}" type="sibTrans" cxnId="{1FCD2C16-17D4-43FC-970A-9FABD2141834}">
      <dgm:prSet/>
      <dgm:spPr/>
      <dgm:t>
        <a:bodyPr/>
        <a:lstStyle/>
        <a:p>
          <a:endParaRPr lang="en-US"/>
        </a:p>
      </dgm:t>
    </dgm:pt>
    <dgm:pt modelId="{071CB66B-EC56-4323-A6D0-A04C7D35B993}">
      <dgm:prSet custT="1"/>
      <dgm:spPr/>
      <dgm:t>
        <a:bodyPr/>
        <a:lstStyle/>
        <a:p>
          <a:pPr>
            <a:lnSpc>
              <a:spcPct val="100000"/>
            </a:lnSpc>
          </a:pPr>
          <a:r>
            <a:rPr lang="fr-CH" sz="2000" b="1" i="0"/>
            <a:t>Donner une voix au Sud </a:t>
          </a:r>
          <a:r>
            <a:rPr lang="fr-CH" sz="2000" b="0" i="0"/>
            <a:t>pour donner de la visibilité aux expériences des communautés plus vulnérables </a:t>
          </a:r>
          <a:endParaRPr lang="en-US" sz="1900"/>
        </a:p>
      </dgm:t>
    </dgm:pt>
    <dgm:pt modelId="{60434108-4F46-497B-89D2-3667FF08955B}" type="parTrans" cxnId="{86C88869-16C8-46FB-A5DA-FCFD2AF4B2AF}">
      <dgm:prSet/>
      <dgm:spPr/>
      <dgm:t>
        <a:bodyPr/>
        <a:lstStyle/>
        <a:p>
          <a:endParaRPr lang="en-US"/>
        </a:p>
      </dgm:t>
    </dgm:pt>
    <dgm:pt modelId="{9F2C4175-D8B4-4265-A1A0-42AF3A82D860}" type="sibTrans" cxnId="{86C88869-16C8-46FB-A5DA-FCFD2AF4B2AF}">
      <dgm:prSet/>
      <dgm:spPr/>
      <dgm:t>
        <a:bodyPr/>
        <a:lstStyle/>
        <a:p>
          <a:endParaRPr lang="en-US"/>
        </a:p>
      </dgm:t>
    </dgm:pt>
    <dgm:pt modelId="{342169BD-6118-4E87-9BD7-FD5F847F36CE}">
      <dgm:prSet custT="1"/>
      <dgm:spPr/>
      <dgm:t>
        <a:bodyPr/>
        <a:lstStyle/>
        <a:p>
          <a:pPr>
            <a:lnSpc>
              <a:spcPct val="100000"/>
            </a:lnSpc>
          </a:pPr>
          <a:r>
            <a:rPr lang="fr-CH" sz="2000" b="1" i="0"/>
            <a:t>Récolter des fonds </a:t>
          </a:r>
          <a:r>
            <a:rPr lang="fr-CH" sz="2000" b="0" i="0"/>
            <a:t>pour les projets Action de Carême, EPER et Être Partenaire</a:t>
          </a:r>
          <a:r>
            <a:rPr lang="en-US" sz="2000" b="0" i="0"/>
            <a:t>​​</a:t>
          </a:r>
          <a:endParaRPr lang="en-US" sz="2000" dirty="0"/>
        </a:p>
      </dgm:t>
    </dgm:pt>
    <dgm:pt modelId="{D1CD4095-137D-455B-B848-4B6986B72A9A}" type="parTrans" cxnId="{CA6CAB56-2BE7-46D7-8182-FE39D76FF6A3}">
      <dgm:prSet/>
      <dgm:spPr/>
      <dgm:t>
        <a:bodyPr/>
        <a:lstStyle/>
        <a:p>
          <a:endParaRPr lang="en-US"/>
        </a:p>
      </dgm:t>
    </dgm:pt>
    <dgm:pt modelId="{DA4394D7-C39E-4231-BCD8-7079A80B7BF6}" type="sibTrans" cxnId="{CA6CAB56-2BE7-46D7-8182-FE39D76FF6A3}">
      <dgm:prSet/>
      <dgm:spPr/>
      <dgm:t>
        <a:bodyPr/>
        <a:lstStyle/>
        <a:p>
          <a:endParaRPr lang="en-US"/>
        </a:p>
      </dgm:t>
    </dgm:pt>
    <dgm:pt modelId="{D0847073-A2FD-47BD-97B6-46F4A34BD1C6}" type="pres">
      <dgm:prSet presAssocID="{B99878FF-39A2-41C2-83C9-E08B98EE7876}" presName="root" presStyleCnt="0">
        <dgm:presLayoutVars>
          <dgm:dir/>
          <dgm:resizeHandles val="exact"/>
        </dgm:presLayoutVars>
      </dgm:prSet>
      <dgm:spPr/>
    </dgm:pt>
    <dgm:pt modelId="{AE9BAE65-A2D1-46D9-BC7D-5DECB789ADF7}" type="pres">
      <dgm:prSet presAssocID="{B26D9318-B34D-44F4-9C7A-98961103A200}" presName="compNode" presStyleCnt="0"/>
      <dgm:spPr/>
    </dgm:pt>
    <dgm:pt modelId="{2ED4D34D-2815-4AB3-8A00-92BC3D97090F}" type="pres">
      <dgm:prSet presAssocID="{B26D9318-B34D-44F4-9C7A-98961103A200}" presName="iconRect" presStyleLbl="node1" presStyleIdx="0" presStyleCnt="3" custScaleX="136206" custScaleY="139272" custLinFactX="138151" custLinFactNeighborX="200000" custLinFactNeighborY="28202"/>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Mégaphone avec un remplissage uni"/>
        </a:ext>
      </dgm:extLst>
    </dgm:pt>
    <dgm:pt modelId="{EBA25FF3-5815-4688-803B-109925C1208F}" type="pres">
      <dgm:prSet presAssocID="{B26D9318-B34D-44F4-9C7A-98961103A200}" presName="spaceRect" presStyleCnt="0"/>
      <dgm:spPr/>
    </dgm:pt>
    <dgm:pt modelId="{D20C49B2-D560-4976-8956-9FBCC6BB0860}" type="pres">
      <dgm:prSet presAssocID="{B26D9318-B34D-44F4-9C7A-98961103A200}" presName="textRect" presStyleLbl="revTx" presStyleIdx="0" presStyleCnt="3" custScaleX="134120" custScaleY="130138" custLinFactNeighborX="-12131" custLinFactNeighborY="16480">
        <dgm:presLayoutVars>
          <dgm:chMax val="1"/>
          <dgm:chPref val="1"/>
        </dgm:presLayoutVars>
      </dgm:prSet>
      <dgm:spPr/>
    </dgm:pt>
    <dgm:pt modelId="{BD7AE07F-827D-4141-8539-C10E3B680DEB}" type="pres">
      <dgm:prSet presAssocID="{9F236B0F-94B6-4DF4-96A9-FBA778D240D7}" presName="sibTrans" presStyleCnt="0"/>
      <dgm:spPr/>
    </dgm:pt>
    <dgm:pt modelId="{903ECEBF-DB52-4EE1-B42B-382438F3A912}" type="pres">
      <dgm:prSet presAssocID="{071CB66B-EC56-4323-A6D0-A04C7D35B993}" presName="compNode" presStyleCnt="0"/>
      <dgm:spPr/>
    </dgm:pt>
    <dgm:pt modelId="{8A26B368-3802-4737-855E-A59D3FAE23CA}" type="pres">
      <dgm:prSet presAssocID="{071CB66B-EC56-4323-A6D0-A04C7D35B993}" presName="iconRect" presStyleLbl="node1" presStyleIdx="1" presStyleCnt="3" custScaleX="155959" custScaleY="157128" custLinFactX="-166919" custLinFactNeighborX="-200000" custLinFactNeighborY="1500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180D2AFE-A32B-4172-98C3-DDB511704244}" type="pres">
      <dgm:prSet presAssocID="{071CB66B-EC56-4323-A6D0-A04C7D35B993}" presName="spaceRect" presStyleCnt="0"/>
      <dgm:spPr/>
    </dgm:pt>
    <dgm:pt modelId="{AA645C3B-C3E6-443E-8628-7BDFF86175C4}" type="pres">
      <dgm:prSet presAssocID="{071CB66B-EC56-4323-A6D0-A04C7D35B993}" presName="textRect" presStyleLbl="revTx" presStyleIdx="1" presStyleCnt="3" custScaleX="133869" custScaleY="127736" custLinFactNeighborX="674" custLinFactNeighborY="9975">
        <dgm:presLayoutVars>
          <dgm:chMax val="1"/>
          <dgm:chPref val="1"/>
        </dgm:presLayoutVars>
      </dgm:prSet>
      <dgm:spPr/>
    </dgm:pt>
    <dgm:pt modelId="{28B20930-E1E7-41BE-BCCC-27A515358031}" type="pres">
      <dgm:prSet presAssocID="{9F2C4175-D8B4-4265-A1A0-42AF3A82D860}" presName="sibTrans" presStyleCnt="0"/>
      <dgm:spPr/>
    </dgm:pt>
    <dgm:pt modelId="{FAC589A4-C59F-486E-A93C-1538F0344B51}" type="pres">
      <dgm:prSet presAssocID="{342169BD-6118-4E87-9BD7-FD5F847F36CE}" presName="compNode" presStyleCnt="0"/>
      <dgm:spPr/>
    </dgm:pt>
    <dgm:pt modelId="{32EDBCB9-949F-47A4-B928-D71D43D80D92}" type="pres">
      <dgm:prSet presAssocID="{342169BD-6118-4E87-9BD7-FD5F847F36CE}" presName="iconRect" presStyleLbl="node1" presStyleIdx="2" presStyleCnt="3" custScaleX="134653" custScaleY="140762" custLinFactNeighborX="43161" custLinFactNeighborY="3369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151C3362-1B6C-48F9-AFB1-4058243F8903}" type="pres">
      <dgm:prSet presAssocID="{342169BD-6118-4E87-9BD7-FD5F847F36CE}" presName="spaceRect" presStyleCnt="0"/>
      <dgm:spPr/>
    </dgm:pt>
    <dgm:pt modelId="{887EEBA3-CA06-4520-9C3E-4EFD0739CCDF}" type="pres">
      <dgm:prSet presAssocID="{342169BD-6118-4E87-9BD7-FD5F847F36CE}" presName="textRect" presStyleLbl="revTx" presStyleIdx="2" presStyleCnt="3" custScaleX="135467" custScaleY="123465" custLinFactNeighborX="18497" custLinFactNeighborY="7497">
        <dgm:presLayoutVars>
          <dgm:chMax val="1"/>
          <dgm:chPref val="1"/>
        </dgm:presLayoutVars>
      </dgm:prSet>
      <dgm:spPr/>
    </dgm:pt>
  </dgm:ptLst>
  <dgm:cxnLst>
    <dgm:cxn modelId="{5F7AB001-1B85-40E4-871E-4088EC971EA2}" type="presOf" srcId="{B26D9318-B34D-44F4-9C7A-98961103A200}" destId="{D20C49B2-D560-4976-8956-9FBCC6BB0860}" srcOrd="0" destOrd="0" presId="urn:microsoft.com/office/officeart/2018/2/layout/IconLabelList"/>
    <dgm:cxn modelId="{1FCD2C16-17D4-43FC-970A-9FABD2141834}" srcId="{B99878FF-39A2-41C2-83C9-E08B98EE7876}" destId="{B26D9318-B34D-44F4-9C7A-98961103A200}" srcOrd="0" destOrd="0" parTransId="{909F6E6C-414A-4F79-8598-84507C52ED65}" sibTransId="{9F236B0F-94B6-4DF4-96A9-FBA778D240D7}"/>
    <dgm:cxn modelId="{86C88869-16C8-46FB-A5DA-FCFD2AF4B2AF}" srcId="{B99878FF-39A2-41C2-83C9-E08B98EE7876}" destId="{071CB66B-EC56-4323-A6D0-A04C7D35B993}" srcOrd="1" destOrd="0" parTransId="{60434108-4F46-497B-89D2-3667FF08955B}" sibTransId="{9F2C4175-D8B4-4265-A1A0-42AF3A82D860}"/>
    <dgm:cxn modelId="{CA6CAB56-2BE7-46D7-8182-FE39D76FF6A3}" srcId="{B99878FF-39A2-41C2-83C9-E08B98EE7876}" destId="{342169BD-6118-4E87-9BD7-FD5F847F36CE}" srcOrd="2" destOrd="0" parTransId="{D1CD4095-137D-455B-B848-4B6986B72A9A}" sibTransId="{DA4394D7-C39E-4231-BCD8-7079A80B7BF6}"/>
    <dgm:cxn modelId="{6ED89C80-5E42-4E72-B1AB-A52720D27ED0}" type="presOf" srcId="{B99878FF-39A2-41C2-83C9-E08B98EE7876}" destId="{D0847073-A2FD-47BD-97B6-46F4A34BD1C6}" srcOrd="0" destOrd="0" presId="urn:microsoft.com/office/officeart/2018/2/layout/IconLabelList"/>
    <dgm:cxn modelId="{6BE36DD0-6E16-4E5B-AF91-E37D3225EF1B}" type="presOf" srcId="{342169BD-6118-4E87-9BD7-FD5F847F36CE}" destId="{887EEBA3-CA06-4520-9C3E-4EFD0739CCDF}" srcOrd="0" destOrd="0" presId="urn:microsoft.com/office/officeart/2018/2/layout/IconLabelList"/>
    <dgm:cxn modelId="{B1027BEE-149D-429B-BFE9-48CA0C55AE59}" type="presOf" srcId="{071CB66B-EC56-4323-A6D0-A04C7D35B993}" destId="{AA645C3B-C3E6-443E-8628-7BDFF86175C4}" srcOrd="0" destOrd="0" presId="urn:microsoft.com/office/officeart/2018/2/layout/IconLabelList"/>
    <dgm:cxn modelId="{827967E8-8BD7-4715-BBA0-54CDA564B08F}" type="presParOf" srcId="{D0847073-A2FD-47BD-97B6-46F4A34BD1C6}" destId="{AE9BAE65-A2D1-46D9-BC7D-5DECB789ADF7}" srcOrd="0" destOrd="0" presId="urn:microsoft.com/office/officeart/2018/2/layout/IconLabelList"/>
    <dgm:cxn modelId="{16F7D153-E10E-455A-AAC9-32F29EE953A3}" type="presParOf" srcId="{AE9BAE65-A2D1-46D9-BC7D-5DECB789ADF7}" destId="{2ED4D34D-2815-4AB3-8A00-92BC3D97090F}" srcOrd="0" destOrd="0" presId="urn:microsoft.com/office/officeart/2018/2/layout/IconLabelList"/>
    <dgm:cxn modelId="{DA77D075-7811-46C7-B2D5-358A1A2ADE9E}" type="presParOf" srcId="{AE9BAE65-A2D1-46D9-BC7D-5DECB789ADF7}" destId="{EBA25FF3-5815-4688-803B-109925C1208F}" srcOrd="1" destOrd="0" presId="urn:microsoft.com/office/officeart/2018/2/layout/IconLabelList"/>
    <dgm:cxn modelId="{2C91886A-366F-4AD1-BC25-11958799C2F1}" type="presParOf" srcId="{AE9BAE65-A2D1-46D9-BC7D-5DECB789ADF7}" destId="{D20C49B2-D560-4976-8956-9FBCC6BB0860}" srcOrd="2" destOrd="0" presId="urn:microsoft.com/office/officeart/2018/2/layout/IconLabelList"/>
    <dgm:cxn modelId="{02A81A3E-A8DD-4711-AABD-99B8048898EE}" type="presParOf" srcId="{D0847073-A2FD-47BD-97B6-46F4A34BD1C6}" destId="{BD7AE07F-827D-4141-8539-C10E3B680DEB}" srcOrd="1" destOrd="0" presId="urn:microsoft.com/office/officeart/2018/2/layout/IconLabelList"/>
    <dgm:cxn modelId="{F7F27072-11DC-4E67-986B-13BCCAC207C3}" type="presParOf" srcId="{D0847073-A2FD-47BD-97B6-46F4A34BD1C6}" destId="{903ECEBF-DB52-4EE1-B42B-382438F3A912}" srcOrd="2" destOrd="0" presId="urn:microsoft.com/office/officeart/2018/2/layout/IconLabelList"/>
    <dgm:cxn modelId="{7A5D62CD-EFF7-4D57-986A-24FD91846AD6}" type="presParOf" srcId="{903ECEBF-DB52-4EE1-B42B-382438F3A912}" destId="{8A26B368-3802-4737-855E-A59D3FAE23CA}" srcOrd="0" destOrd="0" presId="urn:microsoft.com/office/officeart/2018/2/layout/IconLabelList"/>
    <dgm:cxn modelId="{B577F10B-D3D5-4DF8-8662-288C2E349DC0}" type="presParOf" srcId="{903ECEBF-DB52-4EE1-B42B-382438F3A912}" destId="{180D2AFE-A32B-4172-98C3-DDB511704244}" srcOrd="1" destOrd="0" presId="urn:microsoft.com/office/officeart/2018/2/layout/IconLabelList"/>
    <dgm:cxn modelId="{0F0E1993-8A96-4AF4-843F-169820A0258E}" type="presParOf" srcId="{903ECEBF-DB52-4EE1-B42B-382438F3A912}" destId="{AA645C3B-C3E6-443E-8628-7BDFF86175C4}" srcOrd="2" destOrd="0" presId="urn:microsoft.com/office/officeart/2018/2/layout/IconLabelList"/>
    <dgm:cxn modelId="{04D4DC18-C771-4879-82EA-F95EB4FCA844}" type="presParOf" srcId="{D0847073-A2FD-47BD-97B6-46F4A34BD1C6}" destId="{28B20930-E1E7-41BE-BCCC-27A515358031}" srcOrd="3" destOrd="0" presId="urn:microsoft.com/office/officeart/2018/2/layout/IconLabelList"/>
    <dgm:cxn modelId="{5C453454-33D7-47A2-9A04-9AFAC736D4BB}" type="presParOf" srcId="{D0847073-A2FD-47BD-97B6-46F4A34BD1C6}" destId="{FAC589A4-C59F-486E-A93C-1538F0344B51}" srcOrd="4" destOrd="0" presId="urn:microsoft.com/office/officeart/2018/2/layout/IconLabelList"/>
    <dgm:cxn modelId="{9077492C-4FE9-48D6-A0CF-CF2F8CC086F3}" type="presParOf" srcId="{FAC589A4-C59F-486E-A93C-1538F0344B51}" destId="{32EDBCB9-949F-47A4-B928-D71D43D80D92}" srcOrd="0" destOrd="0" presId="urn:microsoft.com/office/officeart/2018/2/layout/IconLabelList"/>
    <dgm:cxn modelId="{72F69BC4-1CFC-485F-B9F1-A5CEB45A642F}" type="presParOf" srcId="{FAC589A4-C59F-486E-A93C-1538F0344B51}" destId="{151C3362-1B6C-48F9-AFB1-4058243F8903}" srcOrd="1" destOrd="0" presId="urn:microsoft.com/office/officeart/2018/2/layout/IconLabelList"/>
    <dgm:cxn modelId="{0F07E6A8-9A6D-48F2-AF4C-D7C624D84317}" type="presParOf" srcId="{FAC589A4-C59F-486E-A93C-1538F0344B51}" destId="{887EEBA3-CA06-4520-9C3E-4EFD0739CCDF}" srcOrd="2" destOrd="0" presId="urn:microsoft.com/office/officeart/2018/2/layout/IconLabelLis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DE35E5-6C66-49E5-B637-C5CFB9BCB5F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9393F937-97E6-44B1-A58B-5DCA7710B6B4}">
      <dgm:prSet/>
      <dgm:spPr>
        <a:solidFill>
          <a:srgbClr val="C00000"/>
        </a:solidFill>
      </dgm:spPr>
      <dgm:t>
        <a:bodyPr/>
        <a:lstStyle/>
        <a:p>
          <a:r>
            <a:rPr lang="fr-CH"/>
            <a:t>Droit à la santé</a:t>
          </a:r>
          <a:endParaRPr lang="en-US"/>
        </a:p>
      </dgm:t>
    </dgm:pt>
    <dgm:pt modelId="{F5AAA14C-510A-4AB1-95E8-9ECF8FE164B8}" type="parTrans" cxnId="{3E36DC18-97D8-453B-9FF8-FC3EFAB721B1}">
      <dgm:prSet/>
      <dgm:spPr/>
      <dgm:t>
        <a:bodyPr/>
        <a:lstStyle/>
        <a:p>
          <a:endParaRPr lang="en-US"/>
        </a:p>
      </dgm:t>
    </dgm:pt>
    <dgm:pt modelId="{9CF52AAD-6A3C-4750-BA41-DFB9F0CFA8A1}" type="sibTrans" cxnId="{3E36DC18-97D8-453B-9FF8-FC3EFAB721B1}">
      <dgm:prSet/>
      <dgm:spPr/>
      <dgm:t>
        <a:bodyPr/>
        <a:lstStyle/>
        <a:p>
          <a:endParaRPr lang="en-US"/>
        </a:p>
      </dgm:t>
    </dgm:pt>
    <dgm:pt modelId="{BD3F566F-542E-41BF-ADEA-DF9CC4E48016}">
      <dgm:prSet/>
      <dgm:spPr>
        <a:solidFill>
          <a:srgbClr val="C00000"/>
        </a:solidFill>
      </dgm:spPr>
      <dgm:t>
        <a:bodyPr/>
        <a:lstStyle/>
        <a:p>
          <a:r>
            <a:rPr lang="fr-CH"/>
            <a:t>Droit à la vie</a:t>
          </a:r>
          <a:endParaRPr lang="en-US"/>
        </a:p>
      </dgm:t>
    </dgm:pt>
    <dgm:pt modelId="{FCB7C7D5-4703-4933-992B-6DFB67985E3D}" type="parTrans" cxnId="{3DB00661-0592-4C2A-B21E-EC04A68469A5}">
      <dgm:prSet/>
      <dgm:spPr/>
      <dgm:t>
        <a:bodyPr/>
        <a:lstStyle/>
        <a:p>
          <a:endParaRPr lang="en-US"/>
        </a:p>
      </dgm:t>
    </dgm:pt>
    <dgm:pt modelId="{200CD14D-CD99-4727-B6FF-A376BE4D3DE8}" type="sibTrans" cxnId="{3DB00661-0592-4C2A-B21E-EC04A68469A5}">
      <dgm:prSet/>
      <dgm:spPr/>
      <dgm:t>
        <a:bodyPr/>
        <a:lstStyle/>
        <a:p>
          <a:endParaRPr lang="en-US"/>
        </a:p>
      </dgm:t>
    </dgm:pt>
    <dgm:pt modelId="{0A509AFD-4100-4D00-9E3C-836C7020F56B}">
      <dgm:prSet/>
      <dgm:spPr>
        <a:solidFill>
          <a:srgbClr val="C00000"/>
        </a:solidFill>
      </dgm:spPr>
      <dgm:t>
        <a:bodyPr/>
        <a:lstStyle/>
        <a:p>
          <a:r>
            <a:rPr lang="fr-CH"/>
            <a:t>Droit à l’eau</a:t>
          </a:r>
          <a:endParaRPr lang="en-US"/>
        </a:p>
      </dgm:t>
    </dgm:pt>
    <dgm:pt modelId="{DE9B2C4B-9FE3-4063-B9DA-AA77D2DC1493}" type="parTrans" cxnId="{757CF76A-F4C3-4168-9E5A-92812F02CA6B}">
      <dgm:prSet/>
      <dgm:spPr/>
      <dgm:t>
        <a:bodyPr/>
        <a:lstStyle/>
        <a:p>
          <a:endParaRPr lang="en-US"/>
        </a:p>
      </dgm:t>
    </dgm:pt>
    <dgm:pt modelId="{9F626507-82B0-4AFC-B908-80BD9A71F352}" type="sibTrans" cxnId="{757CF76A-F4C3-4168-9E5A-92812F02CA6B}">
      <dgm:prSet/>
      <dgm:spPr/>
      <dgm:t>
        <a:bodyPr/>
        <a:lstStyle/>
        <a:p>
          <a:endParaRPr lang="en-US"/>
        </a:p>
      </dgm:t>
    </dgm:pt>
    <dgm:pt modelId="{2DBBB36D-D79F-474F-AE84-68B237DB8116}">
      <dgm:prSet/>
      <dgm:spPr>
        <a:solidFill>
          <a:srgbClr val="C00000"/>
        </a:solidFill>
      </dgm:spPr>
      <dgm:t>
        <a:bodyPr/>
        <a:lstStyle/>
        <a:p>
          <a:r>
            <a:rPr lang="fr-CH"/>
            <a:t>Droit à un logement</a:t>
          </a:r>
          <a:endParaRPr lang="en-US"/>
        </a:p>
      </dgm:t>
    </dgm:pt>
    <dgm:pt modelId="{7E0B61C5-77AB-4C58-9620-9595AFDCA4DA}" type="parTrans" cxnId="{240B4A2F-E1C3-4DEF-9364-EA520ACE33DD}">
      <dgm:prSet/>
      <dgm:spPr/>
      <dgm:t>
        <a:bodyPr/>
        <a:lstStyle/>
        <a:p>
          <a:endParaRPr lang="en-US"/>
        </a:p>
      </dgm:t>
    </dgm:pt>
    <dgm:pt modelId="{7C4EBD46-C9E9-4C86-A46F-71F491F8BB02}" type="sibTrans" cxnId="{240B4A2F-E1C3-4DEF-9364-EA520ACE33DD}">
      <dgm:prSet/>
      <dgm:spPr/>
      <dgm:t>
        <a:bodyPr/>
        <a:lstStyle/>
        <a:p>
          <a:endParaRPr lang="en-US"/>
        </a:p>
      </dgm:t>
    </dgm:pt>
    <dgm:pt modelId="{6B838AE7-079F-4136-B812-1E22B30DCEA1}">
      <dgm:prSet/>
      <dgm:spPr>
        <a:solidFill>
          <a:srgbClr val="C00000"/>
        </a:solidFill>
      </dgm:spPr>
      <dgm:t>
        <a:bodyPr/>
        <a:lstStyle/>
        <a:p>
          <a:r>
            <a:rPr lang="fr-CH"/>
            <a:t>Droit à l’éducation</a:t>
          </a:r>
          <a:endParaRPr lang="en-US"/>
        </a:p>
      </dgm:t>
    </dgm:pt>
    <dgm:pt modelId="{FC643980-3218-4BC6-A201-60612A987837}" type="parTrans" cxnId="{AED37F44-3E3D-451C-900C-8C2B4FA55EE8}">
      <dgm:prSet/>
      <dgm:spPr/>
      <dgm:t>
        <a:bodyPr/>
        <a:lstStyle/>
        <a:p>
          <a:endParaRPr lang="en-US"/>
        </a:p>
      </dgm:t>
    </dgm:pt>
    <dgm:pt modelId="{560995EE-7BC6-4BF0-B47C-DED32BABBD30}" type="sibTrans" cxnId="{AED37F44-3E3D-451C-900C-8C2B4FA55EE8}">
      <dgm:prSet/>
      <dgm:spPr/>
      <dgm:t>
        <a:bodyPr/>
        <a:lstStyle/>
        <a:p>
          <a:endParaRPr lang="en-US"/>
        </a:p>
      </dgm:t>
    </dgm:pt>
    <dgm:pt modelId="{209193D2-1B84-4DA9-A67B-62B2A56214FE}" type="pres">
      <dgm:prSet presAssocID="{65DE35E5-6C66-49E5-B637-C5CFB9BCB5F3}" presName="Name0" presStyleCnt="0">
        <dgm:presLayoutVars>
          <dgm:dir/>
          <dgm:resizeHandles val="exact"/>
        </dgm:presLayoutVars>
      </dgm:prSet>
      <dgm:spPr/>
    </dgm:pt>
    <dgm:pt modelId="{BF986D94-7456-4A99-8782-C137F2AF9A25}" type="pres">
      <dgm:prSet presAssocID="{9393F937-97E6-44B1-A58B-5DCA7710B6B4}" presName="node" presStyleLbl="node1" presStyleIdx="0" presStyleCnt="5">
        <dgm:presLayoutVars>
          <dgm:bulletEnabled val="1"/>
        </dgm:presLayoutVars>
      </dgm:prSet>
      <dgm:spPr/>
    </dgm:pt>
    <dgm:pt modelId="{8D8E9B5D-06E9-4C5F-9D08-75F5C4B68EBE}" type="pres">
      <dgm:prSet presAssocID="{9CF52AAD-6A3C-4750-BA41-DFB9F0CFA8A1}" presName="sibTrans" presStyleLbl="sibTrans2D1" presStyleIdx="0" presStyleCnt="5"/>
      <dgm:spPr/>
    </dgm:pt>
    <dgm:pt modelId="{A78B3D9F-B439-465B-80CF-E4C76CE997E2}" type="pres">
      <dgm:prSet presAssocID="{9CF52AAD-6A3C-4750-BA41-DFB9F0CFA8A1}" presName="connectorText" presStyleLbl="sibTrans2D1" presStyleIdx="0" presStyleCnt="5"/>
      <dgm:spPr/>
    </dgm:pt>
    <dgm:pt modelId="{F5789241-EAEE-4A42-A8A4-ED2BA33E3E7C}" type="pres">
      <dgm:prSet presAssocID="{BD3F566F-542E-41BF-ADEA-DF9CC4E48016}" presName="node" presStyleLbl="node1" presStyleIdx="1" presStyleCnt="5">
        <dgm:presLayoutVars>
          <dgm:bulletEnabled val="1"/>
        </dgm:presLayoutVars>
      </dgm:prSet>
      <dgm:spPr/>
    </dgm:pt>
    <dgm:pt modelId="{F41DC8C6-DFE9-4341-940F-EB8AF46388B3}" type="pres">
      <dgm:prSet presAssocID="{200CD14D-CD99-4727-B6FF-A376BE4D3DE8}" presName="sibTrans" presStyleLbl="sibTrans2D1" presStyleIdx="1" presStyleCnt="5"/>
      <dgm:spPr/>
    </dgm:pt>
    <dgm:pt modelId="{297223E7-8E65-45BC-8594-BE23C1F8E2FE}" type="pres">
      <dgm:prSet presAssocID="{200CD14D-CD99-4727-B6FF-A376BE4D3DE8}" presName="connectorText" presStyleLbl="sibTrans2D1" presStyleIdx="1" presStyleCnt="5"/>
      <dgm:spPr/>
    </dgm:pt>
    <dgm:pt modelId="{56E08DE0-9D59-4D1E-8634-29273A907048}" type="pres">
      <dgm:prSet presAssocID="{0A509AFD-4100-4D00-9E3C-836C7020F56B}" presName="node" presStyleLbl="node1" presStyleIdx="2" presStyleCnt="5">
        <dgm:presLayoutVars>
          <dgm:bulletEnabled val="1"/>
        </dgm:presLayoutVars>
      </dgm:prSet>
      <dgm:spPr/>
    </dgm:pt>
    <dgm:pt modelId="{68E2A65F-950C-4CF9-AE96-682BF6278183}" type="pres">
      <dgm:prSet presAssocID="{9F626507-82B0-4AFC-B908-80BD9A71F352}" presName="sibTrans" presStyleLbl="sibTrans2D1" presStyleIdx="2" presStyleCnt="5"/>
      <dgm:spPr/>
    </dgm:pt>
    <dgm:pt modelId="{929C7CF8-EAB8-4BD6-8C0C-332FCAEBA907}" type="pres">
      <dgm:prSet presAssocID="{9F626507-82B0-4AFC-B908-80BD9A71F352}" presName="connectorText" presStyleLbl="sibTrans2D1" presStyleIdx="2" presStyleCnt="5"/>
      <dgm:spPr/>
    </dgm:pt>
    <dgm:pt modelId="{B1D2F061-C71A-4860-BEAE-9032DF8A75E2}" type="pres">
      <dgm:prSet presAssocID="{2DBBB36D-D79F-474F-AE84-68B237DB8116}" presName="node" presStyleLbl="node1" presStyleIdx="3" presStyleCnt="5">
        <dgm:presLayoutVars>
          <dgm:bulletEnabled val="1"/>
        </dgm:presLayoutVars>
      </dgm:prSet>
      <dgm:spPr/>
    </dgm:pt>
    <dgm:pt modelId="{DA28B470-73FA-4428-8451-BE5AD6677C04}" type="pres">
      <dgm:prSet presAssocID="{7C4EBD46-C9E9-4C86-A46F-71F491F8BB02}" presName="sibTrans" presStyleLbl="sibTrans2D1" presStyleIdx="3" presStyleCnt="5"/>
      <dgm:spPr/>
    </dgm:pt>
    <dgm:pt modelId="{3B0AE7BC-0537-45D9-BE43-466B63ACA226}" type="pres">
      <dgm:prSet presAssocID="{7C4EBD46-C9E9-4C86-A46F-71F491F8BB02}" presName="connectorText" presStyleLbl="sibTrans2D1" presStyleIdx="3" presStyleCnt="5"/>
      <dgm:spPr/>
    </dgm:pt>
    <dgm:pt modelId="{3AF66706-26C6-4F2E-B53D-4BE3547C69B7}" type="pres">
      <dgm:prSet presAssocID="{6B838AE7-079F-4136-B812-1E22B30DCEA1}" presName="node" presStyleLbl="node1" presStyleIdx="4" presStyleCnt="5">
        <dgm:presLayoutVars>
          <dgm:bulletEnabled val="1"/>
        </dgm:presLayoutVars>
      </dgm:prSet>
      <dgm:spPr/>
    </dgm:pt>
    <dgm:pt modelId="{E971F871-5A77-4FB8-A96D-6E83FCEB226B}" type="pres">
      <dgm:prSet presAssocID="{560995EE-7BC6-4BF0-B47C-DED32BABBD30}" presName="sibTrans" presStyleLbl="sibTrans2D1" presStyleIdx="4" presStyleCnt="5"/>
      <dgm:spPr/>
    </dgm:pt>
    <dgm:pt modelId="{4060F8BE-5C99-4ACF-853D-1BF3A06F4A2C}" type="pres">
      <dgm:prSet presAssocID="{560995EE-7BC6-4BF0-B47C-DED32BABBD30}" presName="connectorText" presStyleLbl="sibTrans2D1" presStyleIdx="4" presStyleCnt="5"/>
      <dgm:spPr/>
    </dgm:pt>
  </dgm:ptLst>
  <dgm:cxnLst>
    <dgm:cxn modelId="{B255AB01-61E4-4751-97AD-D12068BE47CD}" type="presOf" srcId="{9393F937-97E6-44B1-A58B-5DCA7710B6B4}" destId="{BF986D94-7456-4A99-8782-C137F2AF9A25}" srcOrd="0" destOrd="0" presId="urn:microsoft.com/office/officeart/2005/8/layout/cycle7"/>
    <dgm:cxn modelId="{3DAC520D-711B-46DD-A5A3-998ACFEEA489}" type="presOf" srcId="{2DBBB36D-D79F-474F-AE84-68B237DB8116}" destId="{B1D2F061-C71A-4860-BEAE-9032DF8A75E2}" srcOrd="0" destOrd="0" presId="urn:microsoft.com/office/officeart/2005/8/layout/cycle7"/>
    <dgm:cxn modelId="{3E36DC18-97D8-453B-9FF8-FC3EFAB721B1}" srcId="{65DE35E5-6C66-49E5-B637-C5CFB9BCB5F3}" destId="{9393F937-97E6-44B1-A58B-5DCA7710B6B4}" srcOrd="0" destOrd="0" parTransId="{F5AAA14C-510A-4AB1-95E8-9ECF8FE164B8}" sibTransId="{9CF52AAD-6A3C-4750-BA41-DFB9F0CFA8A1}"/>
    <dgm:cxn modelId="{240B4A2F-E1C3-4DEF-9364-EA520ACE33DD}" srcId="{65DE35E5-6C66-49E5-B637-C5CFB9BCB5F3}" destId="{2DBBB36D-D79F-474F-AE84-68B237DB8116}" srcOrd="3" destOrd="0" parTransId="{7E0B61C5-77AB-4C58-9620-9595AFDCA4DA}" sibTransId="{7C4EBD46-C9E9-4C86-A46F-71F491F8BB02}"/>
    <dgm:cxn modelId="{F5455332-A06A-4F57-AFC7-B616DB53422A}" type="presOf" srcId="{200CD14D-CD99-4727-B6FF-A376BE4D3DE8}" destId="{F41DC8C6-DFE9-4341-940F-EB8AF46388B3}" srcOrd="0" destOrd="0" presId="urn:microsoft.com/office/officeart/2005/8/layout/cycle7"/>
    <dgm:cxn modelId="{1E3FCA34-A06E-4B45-8F5C-77866852412D}" type="presOf" srcId="{65DE35E5-6C66-49E5-B637-C5CFB9BCB5F3}" destId="{209193D2-1B84-4DA9-A67B-62B2A56214FE}" srcOrd="0" destOrd="0" presId="urn:microsoft.com/office/officeart/2005/8/layout/cycle7"/>
    <dgm:cxn modelId="{082CE734-9972-4A0F-8AD9-84F57A41E9B8}" type="presOf" srcId="{7C4EBD46-C9E9-4C86-A46F-71F491F8BB02}" destId="{DA28B470-73FA-4428-8451-BE5AD6677C04}" srcOrd="0" destOrd="0" presId="urn:microsoft.com/office/officeart/2005/8/layout/cycle7"/>
    <dgm:cxn modelId="{BB296539-BA7E-4727-A004-E6AF05872530}" type="presOf" srcId="{BD3F566F-542E-41BF-ADEA-DF9CC4E48016}" destId="{F5789241-EAEE-4A42-A8A4-ED2BA33E3E7C}" srcOrd="0" destOrd="0" presId="urn:microsoft.com/office/officeart/2005/8/layout/cycle7"/>
    <dgm:cxn modelId="{3DB00661-0592-4C2A-B21E-EC04A68469A5}" srcId="{65DE35E5-6C66-49E5-B637-C5CFB9BCB5F3}" destId="{BD3F566F-542E-41BF-ADEA-DF9CC4E48016}" srcOrd="1" destOrd="0" parTransId="{FCB7C7D5-4703-4933-992B-6DFB67985E3D}" sibTransId="{200CD14D-CD99-4727-B6FF-A376BE4D3DE8}"/>
    <dgm:cxn modelId="{AED37F44-3E3D-451C-900C-8C2B4FA55EE8}" srcId="{65DE35E5-6C66-49E5-B637-C5CFB9BCB5F3}" destId="{6B838AE7-079F-4136-B812-1E22B30DCEA1}" srcOrd="4" destOrd="0" parTransId="{FC643980-3218-4BC6-A201-60612A987837}" sibTransId="{560995EE-7BC6-4BF0-B47C-DED32BABBD30}"/>
    <dgm:cxn modelId="{32088468-9715-4CF3-9A32-D3855FC9797C}" type="presOf" srcId="{560995EE-7BC6-4BF0-B47C-DED32BABBD30}" destId="{4060F8BE-5C99-4ACF-853D-1BF3A06F4A2C}" srcOrd="1" destOrd="0" presId="urn:microsoft.com/office/officeart/2005/8/layout/cycle7"/>
    <dgm:cxn modelId="{757CF76A-F4C3-4168-9E5A-92812F02CA6B}" srcId="{65DE35E5-6C66-49E5-B637-C5CFB9BCB5F3}" destId="{0A509AFD-4100-4D00-9E3C-836C7020F56B}" srcOrd="2" destOrd="0" parTransId="{DE9B2C4B-9FE3-4063-B9DA-AA77D2DC1493}" sibTransId="{9F626507-82B0-4AFC-B908-80BD9A71F352}"/>
    <dgm:cxn modelId="{820D8585-600B-4B53-A1D1-80E876104B86}" type="presOf" srcId="{560995EE-7BC6-4BF0-B47C-DED32BABBD30}" destId="{E971F871-5A77-4FB8-A96D-6E83FCEB226B}" srcOrd="0" destOrd="0" presId="urn:microsoft.com/office/officeart/2005/8/layout/cycle7"/>
    <dgm:cxn modelId="{3A605BC3-D3AE-4045-9EA5-E36A858B32E7}" type="presOf" srcId="{0A509AFD-4100-4D00-9E3C-836C7020F56B}" destId="{56E08DE0-9D59-4D1E-8634-29273A907048}" srcOrd="0" destOrd="0" presId="urn:microsoft.com/office/officeart/2005/8/layout/cycle7"/>
    <dgm:cxn modelId="{3BC4A2C6-9BCA-4EC2-96A9-657504D3387D}" type="presOf" srcId="{9F626507-82B0-4AFC-B908-80BD9A71F352}" destId="{68E2A65F-950C-4CF9-AE96-682BF6278183}" srcOrd="0" destOrd="0" presId="urn:microsoft.com/office/officeart/2005/8/layout/cycle7"/>
    <dgm:cxn modelId="{121BC4CB-BEF7-452B-B4BA-F585FDADA75E}" type="presOf" srcId="{7C4EBD46-C9E9-4C86-A46F-71F491F8BB02}" destId="{3B0AE7BC-0537-45D9-BE43-466B63ACA226}" srcOrd="1" destOrd="0" presId="urn:microsoft.com/office/officeart/2005/8/layout/cycle7"/>
    <dgm:cxn modelId="{F4C8A6D7-BF42-422C-B844-FEEE5A372F5D}" type="presOf" srcId="{9CF52AAD-6A3C-4750-BA41-DFB9F0CFA8A1}" destId="{A78B3D9F-B439-465B-80CF-E4C76CE997E2}" srcOrd="1" destOrd="0" presId="urn:microsoft.com/office/officeart/2005/8/layout/cycle7"/>
    <dgm:cxn modelId="{816F46E2-7425-4F01-AC96-E2BE6B384B19}" type="presOf" srcId="{200CD14D-CD99-4727-B6FF-A376BE4D3DE8}" destId="{297223E7-8E65-45BC-8594-BE23C1F8E2FE}" srcOrd="1" destOrd="0" presId="urn:microsoft.com/office/officeart/2005/8/layout/cycle7"/>
    <dgm:cxn modelId="{59B242E4-703B-44C9-A26A-89EF3116ECD9}" type="presOf" srcId="{9CF52AAD-6A3C-4750-BA41-DFB9F0CFA8A1}" destId="{8D8E9B5D-06E9-4C5F-9D08-75F5C4B68EBE}" srcOrd="0" destOrd="0" presId="urn:microsoft.com/office/officeart/2005/8/layout/cycle7"/>
    <dgm:cxn modelId="{786097ED-360F-4C74-82A6-CA3B0BD3E2FB}" type="presOf" srcId="{9F626507-82B0-4AFC-B908-80BD9A71F352}" destId="{929C7CF8-EAB8-4BD6-8C0C-332FCAEBA907}" srcOrd="1" destOrd="0" presId="urn:microsoft.com/office/officeart/2005/8/layout/cycle7"/>
    <dgm:cxn modelId="{287C5CF3-A1B0-4DAE-BDC0-4B7C6B95A723}" type="presOf" srcId="{6B838AE7-079F-4136-B812-1E22B30DCEA1}" destId="{3AF66706-26C6-4F2E-B53D-4BE3547C69B7}" srcOrd="0" destOrd="0" presId="urn:microsoft.com/office/officeart/2005/8/layout/cycle7"/>
    <dgm:cxn modelId="{B5165F68-A66E-435D-9C60-AB79CF4842C9}" type="presParOf" srcId="{209193D2-1B84-4DA9-A67B-62B2A56214FE}" destId="{BF986D94-7456-4A99-8782-C137F2AF9A25}" srcOrd="0" destOrd="0" presId="urn:microsoft.com/office/officeart/2005/8/layout/cycle7"/>
    <dgm:cxn modelId="{77429BC3-6336-4752-9146-1DBE2C05649B}" type="presParOf" srcId="{209193D2-1B84-4DA9-A67B-62B2A56214FE}" destId="{8D8E9B5D-06E9-4C5F-9D08-75F5C4B68EBE}" srcOrd="1" destOrd="0" presId="urn:microsoft.com/office/officeart/2005/8/layout/cycle7"/>
    <dgm:cxn modelId="{2BAE57AB-F670-4980-AA6A-DA3B6655A4F3}" type="presParOf" srcId="{8D8E9B5D-06E9-4C5F-9D08-75F5C4B68EBE}" destId="{A78B3D9F-B439-465B-80CF-E4C76CE997E2}" srcOrd="0" destOrd="0" presId="urn:microsoft.com/office/officeart/2005/8/layout/cycle7"/>
    <dgm:cxn modelId="{4E118649-74EA-4253-BFA3-767F9E58890E}" type="presParOf" srcId="{209193D2-1B84-4DA9-A67B-62B2A56214FE}" destId="{F5789241-EAEE-4A42-A8A4-ED2BA33E3E7C}" srcOrd="2" destOrd="0" presId="urn:microsoft.com/office/officeart/2005/8/layout/cycle7"/>
    <dgm:cxn modelId="{33035625-DA3F-4095-A0C7-5E9D11DC1CBA}" type="presParOf" srcId="{209193D2-1B84-4DA9-A67B-62B2A56214FE}" destId="{F41DC8C6-DFE9-4341-940F-EB8AF46388B3}" srcOrd="3" destOrd="0" presId="urn:microsoft.com/office/officeart/2005/8/layout/cycle7"/>
    <dgm:cxn modelId="{3BA017B7-46CB-47F1-A2CB-A1B08EF1F237}" type="presParOf" srcId="{F41DC8C6-DFE9-4341-940F-EB8AF46388B3}" destId="{297223E7-8E65-45BC-8594-BE23C1F8E2FE}" srcOrd="0" destOrd="0" presId="urn:microsoft.com/office/officeart/2005/8/layout/cycle7"/>
    <dgm:cxn modelId="{2B309956-07F5-41C6-8CED-CFDAA0E7AC46}" type="presParOf" srcId="{209193D2-1B84-4DA9-A67B-62B2A56214FE}" destId="{56E08DE0-9D59-4D1E-8634-29273A907048}" srcOrd="4" destOrd="0" presId="urn:microsoft.com/office/officeart/2005/8/layout/cycle7"/>
    <dgm:cxn modelId="{C0931B0F-7426-48A7-858B-9AF7FF861876}" type="presParOf" srcId="{209193D2-1B84-4DA9-A67B-62B2A56214FE}" destId="{68E2A65F-950C-4CF9-AE96-682BF6278183}" srcOrd="5" destOrd="0" presId="urn:microsoft.com/office/officeart/2005/8/layout/cycle7"/>
    <dgm:cxn modelId="{2BAFA791-0C0D-40AE-AAE1-0FC5FA95AB36}" type="presParOf" srcId="{68E2A65F-950C-4CF9-AE96-682BF6278183}" destId="{929C7CF8-EAB8-4BD6-8C0C-332FCAEBA907}" srcOrd="0" destOrd="0" presId="urn:microsoft.com/office/officeart/2005/8/layout/cycle7"/>
    <dgm:cxn modelId="{D49EA5F7-6522-4B93-8A35-366D6CC38898}" type="presParOf" srcId="{209193D2-1B84-4DA9-A67B-62B2A56214FE}" destId="{B1D2F061-C71A-4860-BEAE-9032DF8A75E2}" srcOrd="6" destOrd="0" presId="urn:microsoft.com/office/officeart/2005/8/layout/cycle7"/>
    <dgm:cxn modelId="{697FAAE5-5A97-406A-A686-9653FBB93976}" type="presParOf" srcId="{209193D2-1B84-4DA9-A67B-62B2A56214FE}" destId="{DA28B470-73FA-4428-8451-BE5AD6677C04}" srcOrd="7" destOrd="0" presId="urn:microsoft.com/office/officeart/2005/8/layout/cycle7"/>
    <dgm:cxn modelId="{3AC0D430-CD5C-4CA4-9085-6BC43F48F298}" type="presParOf" srcId="{DA28B470-73FA-4428-8451-BE5AD6677C04}" destId="{3B0AE7BC-0537-45D9-BE43-466B63ACA226}" srcOrd="0" destOrd="0" presId="urn:microsoft.com/office/officeart/2005/8/layout/cycle7"/>
    <dgm:cxn modelId="{65A7941B-6505-4851-9F26-1B71CE18D6C8}" type="presParOf" srcId="{209193D2-1B84-4DA9-A67B-62B2A56214FE}" destId="{3AF66706-26C6-4F2E-B53D-4BE3547C69B7}" srcOrd="8" destOrd="0" presId="urn:microsoft.com/office/officeart/2005/8/layout/cycle7"/>
    <dgm:cxn modelId="{3881D670-804C-4664-92A5-E5CCD4A924BB}" type="presParOf" srcId="{209193D2-1B84-4DA9-A67B-62B2A56214FE}" destId="{E971F871-5A77-4FB8-A96D-6E83FCEB226B}" srcOrd="9" destOrd="0" presId="urn:microsoft.com/office/officeart/2005/8/layout/cycle7"/>
    <dgm:cxn modelId="{406348C7-81C1-4A28-B210-58A2CA493D3E}" type="presParOf" srcId="{E971F871-5A77-4FB8-A96D-6E83FCEB226B}" destId="{4060F8BE-5C99-4ACF-853D-1BF3A06F4A2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9380EEB-0224-490A-AC24-33A4B602FDC5}"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C0F21571-5FAC-4F16-B70A-EA3AEF3E488D}">
      <dgm:prSet custT="1"/>
      <dgm:spPr/>
      <dgm:t>
        <a:bodyPr/>
        <a:lstStyle/>
        <a:p>
          <a:pPr>
            <a:lnSpc>
              <a:spcPct val="100000"/>
            </a:lnSpc>
            <a:defRPr cap="all"/>
          </a:pPr>
          <a:r>
            <a:rPr lang="en-US" sz="1800" b="1" baseline="0">
              <a:latin typeface="+mn-lt"/>
            </a:rPr>
            <a:t> </a:t>
          </a:r>
          <a:r>
            <a:rPr lang="fr-CH" sz="2000" cap="none"/>
            <a:t>Près de </a:t>
          </a:r>
          <a:r>
            <a:rPr lang="fr-CH" sz="2000" b="1" cap="none"/>
            <a:t>1/3 de la population mondiale </a:t>
          </a:r>
          <a:r>
            <a:rPr lang="fr-CH" sz="2000" cap="none"/>
            <a:t>se trouve en situation d’insécurité alimentaire modérée ou grave.</a:t>
          </a:r>
          <a:endParaRPr lang="en-US" sz="1800" b="1" baseline="0">
            <a:latin typeface="+mn-lt"/>
          </a:endParaRPr>
        </a:p>
      </dgm:t>
    </dgm:pt>
    <dgm:pt modelId="{F2E6C562-E2FA-432A-8BB7-655D265B95A1}" type="parTrans" cxnId="{4B17C22E-1ECC-47B5-A5C3-38DC32B5307A}">
      <dgm:prSet/>
      <dgm:spPr/>
      <dgm:t>
        <a:bodyPr/>
        <a:lstStyle/>
        <a:p>
          <a:endParaRPr lang="en-US"/>
        </a:p>
      </dgm:t>
    </dgm:pt>
    <dgm:pt modelId="{AE58FA94-F2FE-4598-976C-0749D63AE7F3}" type="sibTrans" cxnId="{4B17C22E-1ECC-47B5-A5C3-38DC32B5307A}">
      <dgm:prSet/>
      <dgm:spPr/>
      <dgm:t>
        <a:bodyPr/>
        <a:lstStyle/>
        <a:p>
          <a:endParaRPr lang="en-US"/>
        </a:p>
      </dgm:t>
    </dgm:pt>
    <dgm:pt modelId="{6403CDD8-B552-4B22-B879-DABD74A5AE70}">
      <dgm:prSet custT="1"/>
      <dgm:spPr/>
      <dgm:t>
        <a:bodyPr/>
        <a:lstStyle/>
        <a:p>
          <a:pPr>
            <a:lnSpc>
              <a:spcPct val="100000"/>
            </a:lnSpc>
            <a:defRPr cap="all"/>
          </a:pPr>
          <a:r>
            <a:rPr lang="fr-CH" sz="2000" cap="none"/>
            <a:t>Près que </a:t>
          </a:r>
          <a:r>
            <a:rPr lang="fr-CH" sz="2000" b="1" cap="none"/>
            <a:t>1 personne sur 10 </a:t>
          </a:r>
          <a:r>
            <a:rPr lang="fr-CH" sz="2000" cap="none"/>
            <a:t>est </a:t>
          </a:r>
          <a:r>
            <a:rPr lang="fr-CH" sz="2000" cap="none">
              <a:latin typeface="Aptos Display" panose="02110004020202020204"/>
            </a:rPr>
            <a:t>touchée</a:t>
          </a:r>
          <a:r>
            <a:rPr lang="fr-CH" sz="2000" cap="none"/>
            <a:t> ou souffre de la faim</a:t>
          </a:r>
        </a:p>
        <a:p>
          <a:pPr>
            <a:lnSpc>
              <a:spcPct val="100000"/>
            </a:lnSpc>
            <a:defRPr cap="all"/>
          </a:pPr>
          <a:r>
            <a:rPr lang="fr-CH" sz="1800" b="1" cap="none"/>
            <a:t>soit 735 millions au total</a:t>
          </a:r>
          <a:r>
            <a:rPr lang="fr-CH" sz="1800"/>
            <a:t>.</a:t>
          </a:r>
          <a:endParaRPr lang="en-US" sz="1800" b="1" dirty="0"/>
        </a:p>
      </dgm:t>
    </dgm:pt>
    <dgm:pt modelId="{78176DEE-CDD5-4A7B-86FF-9DC6516878A7}" type="parTrans" cxnId="{532D0ABB-B101-4DE4-9AB6-FE472B5F47CA}">
      <dgm:prSet/>
      <dgm:spPr/>
      <dgm:t>
        <a:bodyPr/>
        <a:lstStyle/>
        <a:p>
          <a:endParaRPr lang="en-US"/>
        </a:p>
      </dgm:t>
    </dgm:pt>
    <dgm:pt modelId="{AFD917CC-868A-409A-A34E-58353B0973A1}" type="sibTrans" cxnId="{532D0ABB-B101-4DE4-9AB6-FE472B5F47CA}">
      <dgm:prSet/>
      <dgm:spPr/>
      <dgm:t>
        <a:bodyPr/>
        <a:lstStyle/>
        <a:p>
          <a:endParaRPr lang="en-US"/>
        </a:p>
      </dgm:t>
    </dgm:pt>
    <dgm:pt modelId="{E85C6497-8774-43D8-A038-531E02221BF9}" type="pres">
      <dgm:prSet presAssocID="{A9380EEB-0224-490A-AC24-33A4B602FDC5}" presName="root" presStyleCnt="0">
        <dgm:presLayoutVars>
          <dgm:dir/>
          <dgm:resizeHandles val="exact"/>
        </dgm:presLayoutVars>
      </dgm:prSet>
      <dgm:spPr/>
    </dgm:pt>
    <dgm:pt modelId="{B55B3CA4-177C-4D0F-A66F-18FC11D908ED}" type="pres">
      <dgm:prSet presAssocID="{C0F21571-5FAC-4F16-B70A-EA3AEF3E488D}" presName="compNode" presStyleCnt="0"/>
      <dgm:spPr/>
    </dgm:pt>
    <dgm:pt modelId="{58AB09C1-2141-476B-8CE5-D494836966E3}" type="pres">
      <dgm:prSet presAssocID="{C0F21571-5FAC-4F16-B70A-EA3AEF3E488D}" presName="iconBgRect" presStyleLbl="bgShp" presStyleIdx="0" presStyleCnt="2" custLinFactNeighborX="20759" custLinFactNeighborY="-23200"/>
      <dgm:spPr>
        <a:noFill/>
        <a:ln>
          <a:noFill/>
        </a:ln>
      </dgm:spPr>
    </dgm:pt>
    <dgm:pt modelId="{FA0AA02F-C27F-47D8-8F67-8F3C544580EE}" type="pres">
      <dgm:prSet presAssocID="{C0F21571-5FAC-4F16-B70A-EA3AEF3E488D}" presName="iconRect" presStyleLbl="node1" presStyleIdx="0" presStyleCnt="2" custScaleX="206628" custScaleY="172922" custLinFactNeighborX="-11251" custLinFactNeighborY="-5693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phères de Harvey 35% avec un remplissage uni"/>
        </a:ext>
      </dgm:extLst>
    </dgm:pt>
    <dgm:pt modelId="{B5F2D6CC-9F42-4FBF-A94B-CC0AB543DAD3}" type="pres">
      <dgm:prSet presAssocID="{C0F21571-5FAC-4F16-B70A-EA3AEF3E488D}" presName="spaceRect" presStyleCnt="0"/>
      <dgm:spPr/>
    </dgm:pt>
    <dgm:pt modelId="{13DF80FC-B4D6-4D63-8DA7-82C036D4F287}" type="pres">
      <dgm:prSet presAssocID="{C0F21571-5FAC-4F16-B70A-EA3AEF3E488D}" presName="textRect" presStyleLbl="revTx" presStyleIdx="0" presStyleCnt="2" custAng="10800000" custFlipVert="1" custScaleX="175850" custScaleY="6350" custLinFactY="-8700000" custLinFactNeighborX="-744" custLinFactNeighborY="-8769691">
        <dgm:presLayoutVars>
          <dgm:chMax val="1"/>
          <dgm:chPref val="1"/>
        </dgm:presLayoutVars>
      </dgm:prSet>
      <dgm:spPr/>
    </dgm:pt>
    <dgm:pt modelId="{3B81E781-E71C-40FF-AD1D-1DC1B6C334B8}" type="pres">
      <dgm:prSet presAssocID="{AE58FA94-F2FE-4598-976C-0749D63AE7F3}" presName="sibTrans" presStyleCnt="0"/>
      <dgm:spPr/>
    </dgm:pt>
    <dgm:pt modelId="{02713FED-EC2B-44E1-94FD-42F67C3572CA}" type="pres">
      <dgm:prSet presAssocID="{6403CDD8-B552-4B22-B879-DABD74A5AE70}" presName="compNode" presStyleCnt="0"/>
      <dgm:spPr/>
    </dgm:pt>
    <dgm:pt modelId="{346C97B7-CCE7-4E05-B805-923127E450D9}" type="pres">
      <dgm:prSet presAssocID="{6403CDD8-B552-4B22-B879-DABD74A5AE70}" presName="iconBgRect" presStyleLbl="bgShp" presStyleIdx="1" presStyleCnt="2" custLinFactNeighborX="3175" custLinFactNeighborY="-21976"/>
      <dgm:spPr>
        <a:noFill/>
        <a:ln>
          <a:noFill/>
        </a:ln>
      </dgm:spPr>
    </dgm:pt>
    <dgm:pt modelId="{622083A6-1C08-4FD4-A623-E47CEE576753}" type="pres">
      <dgm:prSet presAssocID="{6403CDD8-B552-4B22-B879-DABD74A5AE70}" presName="iconRect" presStyleLbl="node1" presStyleIdx="1" presStyleCnt="2" custScaleX="206805" custScaleY="168173" custLinFactNeighborX="5534" custLinFactNeighborY="-4863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phères de Harvey 10% avec un remplissage uni"/>
        </a:ext>
      </dgm:extLst>
    </dgm:pt>
    <dgm:pt modelId="{0D1BDFFD-EDDF-4449-A1CB-F1238A552E4D}" type="pres">
      <dgm:prSet presAssocID="{6403CDD8-B552-4B22-B879-DABD74A5AE70}" presName="spaceRect" presStyleCnt="0"/>
      <dgm:spPr/>
    </dgm:pt>
    <dgm:pt modelId="{456B0765-661C-4E79-8DFD-6F3022144D4B}" type="pres">
      <dgm:prSet presAssocID="{6403CDD8-B552-4B22-B879-DABD74A5AE70}" presName="textRect" presStyleLbl="revTx" presStyleIdx="1" presStyleCnt="2" custFlipVert="0" custScaleX="169191" custScaleY="1713959" custLinFactY="-8132380" custLinFactNeighborX="1937" custLinFactNeighborY="-8200000">
        <dgm:presLayoutVars>
          <dgm:chMax val="1"/>
          <dgm:chPref val="1"/>
        </dgm:presLayoutVars>
      </dgm:prSet>
      <dgm:spPr/>
    </dgm:pt>
  </dgm:ptLst>
  <dgm:cxnLst>
    <dgm:cxn modelId="{E677990B-EF8D-4894-9F45-D2F6C45351CF}" type="presOf" srcId="{6403CDD8-B552-4B22-B879-DABD74A5AE70}" destId="{456B0765-661C-4E79-8DFD-6F3022144D4B}" srcOrd="0" destOrd="0" presId="urn:microsoft.com/office/officeart/2018/5/layout/IconCircleLabelList"/>
    <dgm:cxn modelId="{1272B91E-19B9-4E73-83E8-DEDEEE58E6D8}" type="presOf" srcId="{C0F21571-5FAC-4F16-B70A-EA3AEF3E488D}" destId="{13DF80FC-B4D6-4D63-8DA7-82C036D4F287}" srcOrd="0" destOrd="0" presId="urn:microsoft.com/office/officeart/2018/5/layout/IconCircleLabelList"/>
    <dgm:cxn modelId="{4B17C22E-1ECC-47B5-A5C3-38DC32B5307A}" srcId="{A9380EEB-0224-490A-AC24-33A4B602FDC5}" destId="{C0F21571-5FAC-4F16-B70A-EA3AEF3E488D}" srcOrd="0" destOrd="0" parTransId="{F2E6C562-E2FA-432A-8BB7-655D265B95A1}" sibTransId="{AE58FA94-F2FE-4598-976C-0749D63AE7F3}"/>
    <dgm:cxn modelId="{CE44D67C-0F4D-41FD-B5DD-F87C43DC3C14}" type="presOf" srcId="{A9380EEB-0224-490A-AC24-33A4B602FDC5}" destId="{E85C6497-8774-43D8-A038-531E02221BF9}" srcOrd="0" destOrd="0" presId="urn:microsoft.com/office/officeart/2018/5/layout/IconCircleLabelList"/>
    <dgm:cxn modelId="{532D0ABB-B101-4DE4-9AB6-FE472B5F47CA}" srcId="{A9380EEB-0224-490A-AC24-33A4B602FDC5}" destId="{6403CDD8-B552-4B22-B879-DABD74A5AE70}" srcOrd="1" destOrd="0" parTransId="{78176DEE-CDD5-4A7B-86FF-9DC6516878A7}" sibTransId="{AFD917CC-868A-409A-A34E-58353B0973A1}"/>
    <dgm:cxn modelId="{D7FF096E-5761-43A1-AB96-1CC8AE9C5EB0}" type="presParOf" srcId="{E85C6497-8774-43D8-A038-531E02221BF9}" destId="{B55B3CA4-177C-4D0F-A66F-18FC11D908ED}" srcOrd="0" destOrd="0" presId="urn:microsoft.com/office/officeart/2018/5/layout/IconCircleLabelList"/>
    <dgm:cxn modelId="{A903D769-8D21-4E99-832C-11288E26EF5B}" type="presParOf" srcId="{B55B3CA4-177C-4D0F-A66F-18FC11D908ED}" destId="{58AB09C1-2141-476B-8CE5-D494836966E3}" srcOrd="0" destOrd="0" presId="urn:microsoft.com/office/officeart/2018/5/layout/IconCircleLabelList"/>
    <dgm:cxn modelId="{2173341A-EB1D-4282-8868-99D18DC6C5C7}" type="presParOf" srcId="{B55B3CA4-177C-4D0F-A66F-18FC11D908ED}" destId="{FA0AA02F-C27F-47D8-8F67-8F3C544580EE}" srcOrd="1" destOrd="0" presId="urn:microsoft.com/office/officeart/2018/5/layout/IconCircleLabelList"/>
    <dgm:cxn modelId="{A29D0F3B-9028-464C-B4FC-C2EFDC9ECB0B}" type="presParOf" srcId="{B55B3CA4-177C-4D0F-A66F-18FC11D908ED}" destId="{B5F2D6CC-9F42-4FBF-A94B-CC0AB543DAD3}" srcOrd="2" destOrd="0" presId="urn:microsoft.com/office/officeart/2018/5/layout/IconCircleLabelList"/>
    <dgm:cxn modelId="{CFB4C90A-6173-406D-B212-9090F1328D63}" type="presParOf" srcId="{B55B3CA4-177C-4D0F-A66F-18FC11D908ED}" destId="{13DF80FC-B4D6-4D63-8DA7-82C036D4F287}" srcOrd="3" destOrd="0" presId="urn:microsoft.com/office/officeart/2018/5/layout/IconCircleLabelList"/>
    <dgm:cxn modelId="{6AC32C1D-A414-4E6E-B3F1-CDCA64D56059}" type="presParOf" srcId="{E85C6497-8774-43D8-A038-531E02221BF9}" destId="{3B81E781-E71C-40FF-AD1D-1DC1B6C334B8}" srcOrd="1" destOrd="0" presId="urn:microsoft.com/office/officeart/2018/5/layout/IconCircleLabelList"/>
    <dgm:cxn modelId="{EB7DB281-A505-4B15-A094-F8A2031032A6}" type="presParOf" srcId="{E85C6497-8774-43D8-A038-531E02221BF9}" destId="{02713FED-EC2B-44E1-94FD-42F67C3572CA}" srcOrd="2" destOrd="0" presId="urn:microsoft.com/office/officeart/2018/5/layout/IconCircleLabelList"/>
    <dgm:cxn modelId="{EAEFE364-6933-4530-960D-CFC4E933BA03}" type="presParOf" srcId="{02713FED-EC2B-44E1-94FD-42F67C3572CA}" destId="{346C97B7-CCE7-4E05-B805-923127E450D9}" srcOrd="0" destOrd="0" presId="urn:microsoft.com/office/officeart/2018/5/layout/IconCircleLabelList"/>
    <dgm:cxn modelId="{439564C0-E64C-4614-9ED1-E685301B3D8F}" type="presParOf" srcId="{02713FED-EC2B-44E1-94FD-42F67C3572CA}" destId="{622083A6-1C08-4FD4-A623-E47CEE576753}" srcOrd="1" destOrd="0" presId="urn:microsoft.com/office/officeart/2018/5/layout/IconCircleLabelList"/>
    <dgm:cxn modelId="{72C1C99D-67B5-443D-9A5E-60C87B727615}" type="presParOf" srcId="{02713FED-EC2B-44E1-94FD-42F67C3572CA}" destId="{0D1BDFFD-EDDF-4449-A1CB-F1238A552E4D}" srcOrd="2" destOrd="0" presId="urn:microsoft.com/office/officeart/2018/5/layout/IconCircleLabelList"/>
    <dgm:cxn modelId="{2194098A-0EB8-43F5-861C-F0E3E56E9BF6}" type="presParOf" srcId="{02713FED-EC2B-44E1-94FD-42F67C3572CA}" destId="{456B0765-661C-4E79-8DFD-6F3022144D4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213314-C74D-4069-A8E7-938EB219362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8AB625E4-F68E-4F81-B4EC-8BC776E0A3A9}">
      <dgm:prSet custT="1"/>
      <dgm:spPr>
        <a:solidFill>
          <a:srgbClr val="C00000"/>
        </a:solidFill>
      </dgm:spPr>
      <dgm:t>
        <a:bodyPr/>
        <a:lstStyle/>
        <a:p>
          <a:r>
            <a:rPr lang="fr-CH" sz="2400" b="1">
              <a:latin typeface="Aptos Black" panose="020B0004020202020204" pitchFamily="34" charset="0"/>
            </a:rPr>
            <a:t>Plaidoyer</a:t>
          </a:r>
          <a:r>
            <a:rPr lang="fr-CH" sz="2000" b="1">
              <a:latin typeface="Aptos Black" panose="020B0004020202020204" pitchFamily="34" charset="0"/>
            </a:rPr>
            <a:t> </a:t>
          </a:r>
        </a:p>
        <a:p>
          <a:r>
            <a:rPr lang="fr-CH" sz="1600"/>
            <a:t>Au niveau national et internationale</a:t>
          </a:r>
          <a:endParaRPr lang="en-US" sz="1600"/>
        </a:p>
      </dgm:t>
    </dgm:pt>
    <dgm:pt modelId="{A4FF1EB1-CE94-400B-A17D-0AC55F9F75D4}" type="parTrans" cxnId="{9B921B36-FFCF-4EBB-80CA-59FF1B3F9E7F}">
      <dgm:prSet/>
      <dgm:spPr/>
      <dgm:t>
        <a:bodyPr/>
        <a:lstStyle/>
        <a:p>
          <a:endParaRPr lang="en-US"/>
        </a:p>
      </dgm:t>
    </dgm:pt>
    <dgm:pt modelId="{D0071B25-A641-4A0A-A699-EA15036BC4E5}" type="sibTrans" cxnId="{9B921B36-FFCF-4EBB-80CA-59FF1B3F9E7F}">
      <dgm:prSet/>
      <dgm:spPr/>
      <dgm:t>
        <a:bodyPr/>
        <a:lstStyle/>
        <a:p>
          <a:endParaRPr lang="en-US"/>
        </a:p>
      </dgm:t>
    </dgm:pt>
    <dgm:pt modelId="{860BE570-02C1-46E4-BD80-2E5F2EF44D39}">
      <dgm:prSet custT="1"/>
      <dgm:spPr>
        <a:solidFill>
          <a:srgbClr val="C00000"/>
        </a:solidFill>
      </dgm:spPr>
      <dgm:t>
        <a:bodyPr/>
        <a:lstStyle/>
        <a:p>
          <a:r>
            <a:rPr lang="fr-CH" sz="2400" b="1">
              <a:latin typeface="Aptos Black" panose="020B0004020202020204" pitchFamily="34" charset="0"/>
            </a:rPr>
            <a:t>Sensibiliser</a:t>
          </a:r>
        </a:p>
        <a:p>
          <a:r>
            <a:rPr lang="fr-CH" sz="1600"/>
            <a:t> l’opinion publique en Suisse</a:t>
          </a:r>
          <a:endParaRPr lang="en-US" sz="1600"/>
        </a:p>
      </dgm:t>
    </dgm:pt>
    <dgm:pt modelId="{95B050E7-AA5C-4812-BDDC-84F67B6B38D5}" type="parTrans" cxnId="{A3BCBC6F-4FD8-46B9-B3B8-24C7D771CE37}">
      <dgm:prSet/>
      <dgm:spPr/>
      <dgm:t>
        <a:bodyPr/>
        <a:lstStyle/>
        <a:p>
          <a:endParaRPr lang="en-US"/>
        </a:p>
      </dgm:t>
    </dgm:pt>
    <dgm:pt modelId="{5E653D32-0695-4C39-9D54-7F76131B62DF}" type="sibTrans" cxnId="{A3BCBC6F-4FD8-46B9-B3B8-24C7D771CE37}">
      <dgm:prSet/>
      <dgm:spPr/>
      <dgm:t>
        <a:bodyPr/>
        <a:lstStyle/>
        <a:p>
          <a:endParaRPr lang="en-US"/>
        </a:p>
      </dgm:t>
    </dgm:pt>
    <dgm:pt modelId="{0AE27426-29F2-43CD-9DCB-13114CCFE3D4}">
      <dgm:prSet custT="1"/>
      <dgm:spPr>
        <a:solidFill>
          <a:srgbClr val="C00000"/>
        </a:solidFill>
      </dgm:spPr>
      <dgm:t>
        <a:bodyPr/>
        <a:lstStyle/>
        <a:p>
          <a:r>
            <a:rPr lang="fr-CH" sz="2400" b="1">
              <a:latin typeface="Aptos Black" panose="020B0004020202020204" pitchFamily="34" charset="0"/>
            </a:rPr>
            <a:t>Vigilance </a:t>
          </a:r>
          <a:r>
            <a:rPr lang="fr-CH" sz="1600"/>
            <a:t> </a:t>
          </a:r>
        </a:p>
        <a:p>
          <a:r>
            <a:rPr lang="fr-CH" sz="1600"/>
            <a:t>Auprès des </a:t>
          </a:r>
          <a:r>
            <a:rPr lang="fr-CH" sz="1600" err="1"/>
            <a:t>législateur.rice.s</a:t>
          </a:r>
          <a:r>
            <a:rPr lang="fr-CH" sz="1600"/>
            <a:t> et des multinationales</a:t>
          </a:r>
          <a:endParaRPr lang="en-US" sz="1600"/>
        </a:p>
      </dgm:t>
    </dgm:pt>
    <dgm:pt modelId="{7928EAB3-0AE4-43C4-B04C-1543173D717F}" type="parTrans" cxnId="{37C67533-546B-4EDD-AAFC-A47C5939776B}">
      <dgm:prSet/>
      <dgm:spPr/>
      <dgm:t>
        <a:bodyPr/>
        <a:lstStyle/>
        <a:p>
          <a:endParaRPr lang="en-US"/>
        </a:p>
      </dgm:t>
    </dgm:pt>
    <dgm:pt modelId="{8E4C3B94-49E6-4889-BF3F-58DD999FC1E0}" type="sibTrans" cxnId="{37C67533-546B-4EDD-AAFC-A47C5939776B}">
      <dgm:prSet/>
      <dgm:spPr/>
      <dgm:t>
        <a:bodyPr/>
        <a:lstStyle/>
        <a:p>
          <a:endParaRPr lang="en-US"/>
        </a:p>
      </dgm:t>
    </dgm:pt>
    <dgm:pt modelId="{AACF207A-6CEA-4132-937E-B7A215CF2EE3}">
      <dgm:prSet custT="1"/>
      <dgm:spPr>
        <a:solidFill>
          <a:srgbClr val="C00000"/>
        </a:solidFill>
      </dgm:spPr>
      <dgm:t>
        <a:bodyPr/>
        <a:lstStyle/>
        <a:p>
          <a:r>
            <a:rPr lang="fr-CH" sz="2400" b="1">
              <a:latin typeface="Aptos Black" panose="020B0004020202020204" pitchFamily="34" charset="0"/>
            </a:rPr>
            <a:t>Réseaux d’action</a:t>
          </a:r>
          <a:endParaRPr lang="en-US" sz="2400" b="1">
            <a:latin typeface="Aptos Black" panose="020B0004020202020204" pitchFamily="34" charset="0"/>
          </a:endParaRPr>
        </a:p>
      </dgm:t>
    </dgm:pt>
    <dgm:pt modelId="{A5634316-3466-4DA8-AE99-A7D4C6FC849E}" type="parTrans" cxnId="{F1A5E4D6-BBF9-4D0D-8CE5-C1D422107BE3}">
      <dgm:prSet/>
      <dgm:spPr/>
      <dgm:t>
        <a:bodyPr/>
        <a:lstStyle/>
        <a:p>
          <a:endParaRPr lang="en-US"/>
        </a:p>
      </dgm:t>
    </dgm:pt>
    <dgm:pt modelId="{746990CC-0AF1-438D-AD64-2D54C846DB7A}" type="sibTrans" cxnId="{F1A5E4D6-BBF9-4D0D-8CE5-C1D422107BE3}">
      <dgm:prSet/>
      <dgm:spPr/>
      <dgm:t>
        <a:bodyPr/>
        <a:lstStyle/>
        <a:p>
          <a:endParaRPr lang="en-US"/>
        </a:p>
      </dgm:t>
    </dgm:pt>
    <dgm:pt modelId="{296FBB61-09F3-47A6-AFE3-04ED39C3B523}" type="pres">
      <dgm:prSet presAssocID="{64213314-C74D-4069-A8E7-938EB219362A}" presName="matrix" presStyleCnt="0">
        <dgm:presLayoutVars>
          <dgm:chMax val="1"/>
          <dgm:dir/>
          <dgm:resizeHandles val="exact"/>
        </dgm:presLayoutVars>
      </dgm:prSet>
      <dgm:spPr/>
    </dgm:pt>
    <dgm:pt modelId="{38135471-D191-4F01-BE0D-22CE0022C2C8}" type="pres">
      <dgm:prSet presAssocID="{64213314-C74D-4069-A8E7-938EB219362A}" presName="diamond" presStyleLbl="bgShp" presStyleIdx="0" presStyleCnt="1"/>
      <dgm:spPr/>
    </dgm:pt>
    <dgm:pt modelId="{C1E6339E-A335-40B8-85D2-6039E61F85EB}" type="pres">
      <dgm:prSet presAssocID="{64213314-C74D-4069-A8E7-938EB219362A}" presName="quad1" presStyleLbl="node1" presStyleIdx="0" presStyleCnt="4" custScaleX="112010" custScaleY="100278" custLinFactNeighborX="-11059" custLinFactNeighborY="-2949">
        <dgm:presLayoutVars>
          <dgm:chMax val="0"/>
          <dgm:chPref val="0"/>
          <dgm:bulletEnabled val="1"/>
        </dgm:presLayoutVars>
      </dgm:prSet>
      <dgm:spPr/>
    </dgm:pt>
    <dgm:pt modelId="{1CF0FA8E-29FA-4C77-866C-C923A206324D}" type="pres">
      <dgm:prSet presAssocID="{64213314-C74D-4069-A8E7-938EB219362A}" presName="quad2" presStyleLbl="node1" presStyleIdx="1" presStyleCnt="4" custScaleX="113485" custScaleY="97307" custLinFactNeighborX="10269" custLinFactNeighborY="-2211">
        <dgm:presLayoutVars>
          <dgm:chMax val="0"/>
          <dgm:chPref val="0"/>
          <dgm:bulletEnabled val="1"/>
        </dgm:presLayoutVars>
      </dgm:prSet>
      <dgm:spPr/>
    </dgm:pt>
    <dgm:pt modelId="{A12A0A5C-481F-4DE0-A78A-9AE730BDAA3A}" type="pres">
      <dgm:prSet presAssocID="{64213314-C74D-4069-A8E7-938EB219362A}" presName="quad3" presStyleLbl="node1" presStyleIdx="2" presStyleCnt="4" custScaleX="113485" custLinFactNeighborX="-9531">
        <dgm:presLayoutVars>
          <dgm:chMax val="0"/>
          <dgm:chPref val="0"/>
          <dgm:bulletEnabled val="1"/>
        </dgm:presLayoutVars>
      </dgm:prSet>
      <dgm:spPr/>
    </dgm:pt>
    <dgm:pt modelId="{0D37CD06-5763-49E9-99DE-D698CC5659CA}" type="pres">
      <dgm:prSet presAssocID="{64213314-C74D-4069-A8E7-938EB219362A}" presName="quad4" presStyleLbl="node1" presStyleIdx="3" presStyleCnt="4" custScaleX="116434" custLinFactNeighborX="9532">
        <dgm:presLayoutVars>
          <dgm:chMax val="0"/>
          <dgm:chPref val="0"/>
          <dgm:bulletEnabled val="1"/>
        </dgm:presLayoutVars>
      </dgm:prSet>
      <dgm:spPr/>
    </dgm:pt>
  </dgm:ptLst>
  <dgm:cxnLst>
    <dgm:cxn modelId="{91368625-0487-4E74-B04F-ACFA64347214}" type="presOf" srcId="{860BE570-02C1-46E4-BD80-2E5F2EF44D39}" destId="{1CF0FA8E-29FA-4C77-866C-C923A206324D}" srcOrd="0" destOrd="0" presId="urn:microsoft.com/office/officeart/2005/8/layout/matrix3"/>
    <dgm:cxn modelId="{37C67533-546B-4EDD-AAFC-A47C5939776B}" srcId="{64213314-C74D-4069-A8E7-938EB219362A}" destId="{0AE27426-29F2-43CD-9DCB-13114CCFE3D4}" srcOrd="2" destOrd="0" parTransId="{7928EAB3-0AE4-43C4-B04C-1543173D717F}" sibTransId="{8E4C3B94-49E6-4889-BF3F-58DD999FC1E0}"/>
    <dgm:cxn modelId="{9B921B36-FFCF-4EBB-80CA-59FF1B3F9E7F}" srcId="{64213314-C74D-4069-A8E7-938EB219362A}" destId="{8AB625E4-F68E-4F81-B4EC-8BC776E0A3A9}" srcOrd="0" destOrd="0" parTransId="{A4FF1EB1-CE94-400B-A17D-0AC55F9F75D4}" sibTransId="{D0071B25-A641-4A0A-A699-EA15036BC4E5}"/>
    <dgm:cxn modelId="{F76BCE49-3469-4304-8657-B9745F1FB20B}" type="presOf" srcId="{8AB625E4-F68E-4F81-B4EC-8BC776E0A3A9}" destId="{C1E6339E-A335-40B8-85D2-6039E61F85EB}" srcOrd="0" destOrd="0" presId="urn:microsoft.com/office/officeart/2005/8/layout/matrix3"/>
    <dgm:cxn modelId="{A3BCBC6F-4FD8-46B9-B3B8-24C7D771CE37}" srcId="{64213314-C74D-4069-A8E7-938EB219362A}" destId="{860BE570-02C1-46E4-BD80-2E5F2EF44D39}" srcOrd="1" destOrd="0" parTransId="{95B050E7-AA5C-4812-BDDC-84F67B6B38D5}" sibTransId="{5E653D32-0695-4C39-9D54-7F76131B62DF}"/>
    <dgm:cxn modelId="{F41A2E7A-96FE-47CE-9919-2D8844049C70}" type="presOf" srcId="{64213314-C74D-4069-A8E7-938EB219362A}" destId="{296FBB61-09F3-47A6-AFE3-04ED39C3B523}" srcOrd="0" destOrd="0" presId="urn:microsoft.com/office/officeart/2005/8/layout/matrix3"/>
    <dgm:cxn modelId="{438815AD-AD6D-495F-B46A-30D45965BD54}" type="presOf" srcId="{AACF207A-6CEA-4132-937E-B7A215CF2EE3}" destId="{0D37CD06-5763-49E9-99DE-D698CC5659CA}" srcOrd="0" destOrd="0" presId="urn:microsoft.com/office/officeart/2005/8/layout/matrix3"/>
    <dgm:cxn modelId="{892DF6BB-573E-4851-B8BD-CE40DB06AAD4}" type="presOf" srcId="{0AE27426-29F2-43CD-9DCB-13114CCFE3D4}" destId="{A12A0A5C-481F-4DE0-A78A-9AE730BDAA3A}" srcOrd="0" destOrd="0" presId="urn:microsoft.com/office/officeart/2005/8/layout/matrix3"/>
    <dgm:cxn modelId="{F1A5E4D6-BBF9-4D0D-8CE5-C1D422107BE3}" srcId="{64213314-C74D-4069-A8E7-938EB219362A}" destId="{AACF207A-6CEA-4132-937E-B7A215CF2EE3}" srcOrd="3" destOrd="0" parTransId="{A5634316-3466-4DA8-AE99-A7D4C6FC849E}" sibTransId="{746990CC-0AF1-438D-AD64-2D54C846DB7A}"/>
    <dgm:cxn modelId="{304C0206-C1E4-4FF1-8055-B6A5E678B3AC}" type="presParOf" srcId="{296FBB61-09F3-47A6-AFE3-04ED39C3B523}" destId="{38135471-D191-4F01-BE0D-22CE0022C2C8}" srcOrd="0" destOrd="0" presId="urn:microsoft.com/office/officeart/2005/8/layout/matrix3"/>
    <dgm:cxn modelId="{01396DA8-F2C0-4CD1-9E67-3056642D2AF9}" type="presParOf" srcId="{296FBB61-09F3-47A6-AFE3-04ED39C3B523}" destId="{C1E6339E-A335-40B8-85D2-6039E61F85EB}" srcOrd="1" destOrd="0" presId="urn:microsoft.com/office/officeart/2005/8/layout/matrix3"/>
    <dgm:cxn modelId="{AAC7A9C2-D5F7-4B0E-8AFA-94C85B38C683}" type="presParOf" srcId="{296FBB61-09F3-47A6-AFE3-04ED39C3B523}" destId="{1CF0FA8E-29FA-4C77-866C-C923A206324D}" srcOrd="2" destOrd="0" presId="urn:microsoft.com/office/officeart/2005/8/layout/matrix3"/>
    <dgm:cxn modelId="{DBA0D97A-2D34-493E-9C27-94C38F9BAF8B}" type="presParOf" srcId="{296FBB61-09F3-47A6-AFE3-04ED39C3B523}" destId="{A12A0A5C-481F-4DE0-A78A-9AE730BDAA3A}" srcOrd="3" destOrd="0" presId="urn:microsoft.com/office/officeart/2005/8/layout/matrix3"/>
    <dgm:cxn modelId="{3F433879-F7CD-4441-B1C0-FAF1E80F12D9}" type="presParOf" srcId="{296FBB61-09F3-47A6-AFE3-04ED39C3B523}" destId="{0D37CD06-5763-49E9-99DE-D698CC5659C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66485A-7D86-4EF6-90FD-E75AA7B9FCF9}"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fr-CH"/>
        </a:p>
      </dgm:t>
    </dgm:pt>
    <dgm:pt modelId="{0B605A5D-AC6B-4E01-95D4-E6C840FBC409}">
      <dgm:prSet phldrT="[Texte]"/>
      <dgm:spPr>
        <a:solidFill>
          <a:srgbClr val="C00000"/>
        </a:solidFill>
      </dgm:spPr>
      <dgm:t>
        <a:bodyPr/>
        <a:lstStyle/>
        <a:p>
          <a:r>
            <a:rPr lang="fr-CH" b="1"/>
            <a:t>Né en 1987 à </a:t>
          </a:r>
          <a:r>
            <a:rPr lang="fr-CH" b="1" err="1"/>
            <a:t>Tshofa</a:t>
          </a:r>
          <a:r>
            <a:rPr lang="fr-CH" b="1"/>
            <a:t> (RDC)</a:t>
          </a:r>
        </a:p>
      </dgm:t>
    </dgm:pt>
    <dgm:pt modelId="{9431C26A-8895-4A9C-A5F1-0BB5813B7893}" type="parTrans" cxnId="{73B972CA-FCAD-4AFA-9AE8-0572F38E0BC9}">
      <dgm:prSet/>
      <dgm:spPr/>
      <dgm:t>
        <a:bodyPr/>
        <a:lstStyle/>
        <a:p>
          <a:endParaRPr lang="fr-CH"/>
        </a:p>
      </dgm:t>
    </dgm:pt>
    <dgm:pt modelId="{5C4D94CF-619D-4BCB-9255-0030257357F6}" type="sibTrans" cxnId="{73B972CA-FCAD-4AFA-9AE8-0572F38E0BC9}">
      <dgm:prSet/>
      <dgm:spPr>
        <a:ln>
          <a:solidFill>
            <a:srgbClr val="C00000"/>
          </a:solidFill>
        </a:ln>
      </dgm:spPr>
      <dgm:t>
        <a:bodyPr/>
        <a:lstStyle/>
        <a:p>
          <a:endParaRPr lang="fr-CH"/>
        </a:p>
      </dgm:t>
    </dgm:pt>
    <dgm:pt modelId="{8AA4193D-CC61-4673-B2C9-881BC15BB0BF}">
      <dgm:prSet phldrT="[Texte]"/>
      <dgm:spPr>
        <a:solidFill>
          <a:srgbClr val="C00000"/>
        </a:solidFill>
      </dgm:spPr>
      <dgm:t>
        <a:bodyPr/>
        <a:lstStyle/>
        <a:p>
          <a:r>
            <a:rPr lang="fr-CH" b="1"/>
            <a:t>Agronome</a:t>
          </a:r>
        </a:p>
      </dgm:t>
    </dgm:pt>
    <dgm:pt modelId="{D4AD0967-1A86-42A3-A67D-22F52A5F0325}" type="parTrans" cxnId="{A67466F3-BB88-4EAD-B419-28C9D49BFE0E}">
      <dgm:prSet/>
      <dgm:spPr/>
      <dgm:t>
        <a:bodyPr/>
        <a:lstStyle/>
        <a:p>
          <a:endParaRPr lang="fr-CH"/>
        </a:p>
      </dgm:t>
    </dgm:pt>
    <dgm:pt modelId="{5F5D6C72-7972-45CE-81E5-E81A55391DFD}" type="sibTrans" cxnId="{A67466F3-BB88-4EAD-B419-28C9D49BFE0E}">
      <dgm:prSet/>
      <dgm:spPr/>
      <dgm:t>
        <a:bodyPr/>
        <a:lstStyle/>
        <a:p>
          <a:endParaRPr lang="fr-CH"/>
        </a:p>
      </dgm:t>
    </dgm:pt>
    <dgm:pt modelId="{E2AE0BBD-71B7-4426-AB4F-BB9139745713}">
      <dgm:prSet phldrT="[Texte]"/>
      <dgm:spPr>
        <a:solidFill>
          <a:srgbClr val="C00000"/>
        </a:solidFill>
      </dgm:spPr>
      <dgm:t>
        <a:bodyPr/>
        <a:lstStyle/>
        <a:p>
          <a:r>
            <a:rPr lang="fr-CH" b="1"/>
            <a:t>Coordinateur du programme </a:t>
          </a:r>
          <a:r>
            <a:rPr lang="fr-CH" b="1" err="1"/>
            <a:t>d’Adc</a:t>
          </a:r>
          <a:endParaRPr lang="fr-CH" b="1"/>
        </a:p>
      </dgm:t>
    </dgm:pt>
    <dgm:pt modelId="{11E203B4-0639-4960-B585-522247E0DD3B}" type="parTrans" cxnId="{561CADE1-A52A-4A32-A0A0-C937BDA266A0}">
      <dgm:prSet/>
      <dgm:spPr/>
      <dgm:t>
        <a:bodyPr/>
        <a:lstStyle/>
        <a:p>
          <a:endParaRPr lang="fr-CH"/>
        </a:p>
      </dgm:t>
    </dgm:pt>
    <dgm:pt modelId="{2131A40D-77A1-476E-A7C9-6F893620A520}" type="sibTrans" cxnId="{561CADE1-A52A-4A32-A0A0-C937BDA266A0}">
      <dgm:prSet/>
      <dgm:spPr/>
      <dgm:t>
        <a:bodyPr/>
        <a:lstStyle/>
        <a:p>
          <a:endParaRPr lang="fr-CH"/>
        </a:p>
      </dgm:t>
    </dgm:pt>
    <dgm:pt modelId="{5B4CBCE6-D416-4D65-B46C-29245B1A1599}" type="pres">
      <dgm:prSet presAssocID="{AD66485A-7D86-4EF6-90FD-E75AA7B9FCF9}" presName="Name0" presStyleCnt="0">
        <dgm:presLayoutVars>
          <dgm:chMax val="7"/>
          <dgm:chPref val="7"/>
          <dgm:dir/>
        </dgm:presLayoutVars>
      </dgm:prSet>
      <dgm:spPr/>
    </dgm:pt>
    <dgm:pt modelId="{949FBCE8-6193-43FE-8F63-198A68334A43}" type="pres">
      <dgm:prSet presAssocID="{AD66485A-7D86-4EF6-90FD-E75AA7B9FCF9}" presName="Name1" presStyleCnt="0"/>
      <dgm:spPr/>
    </dgm:pt>
    <dgm:pt modelId="{BF1CCB8B-2C17-45EE-9ED7-DA61D6A708C2}" type="pres">
      <dgm:prSet presAssocID="{AD66485A-7D86-4EF6-90FD-E75AA7B9FCF9}" presName="cycle" presStyleCnt="0"/>
      <dgm:spPr/>
    </dgm:pt>
    <dgm:pt modelId="{FF62E483-B384-44AF-9F33-36270F56FB71}" type="pres">
      <dgm:prSet presAssocID="{AD66485A-7D86-4EF6-90FD-E75AA7B9FCF9}" presName="srcNode" presStyleLbl="node1" presStyleIdx="0" presStyleCnt="3"/>
      <dgm:spPr/>
    </dgm:pt>
    <dgm:pt modelId="{FC8C755C-2E86-41D3-8215-6DCE1EB483DF}" type="pres">
      <dgm:prSet presAssocID="{AD66485A-7D86-4EF6-90FD-E75AA7B9FCF9}" presName="conn" presStyleLbl="parChTrans1D2" presStyleIdx="0" presStyleCnt="1"/>
      <dgm:spPr/>
    </dgm:pt>
    <dgm:pt modelId="{DFF7625F-4049-423D-9308-D34F048E44EF}" type="pres">
      <dgm:prSet presAssocID="{AD66485A-7D86-4EF6-90FD-E75AA7B9FCF9}" presName="extraNode" presStyleLbl="node1" presStyleIdx="0" presStyleCnt="3"/>
      <dgm:spPr/>
    </dgm:pt>
    <dgm:pt modelId="{9F7B2F86-A16C-4797-97DC-757830831FB6}" type="pres">
      <dgm:prSet presAssocID="{AD66485A-7D86-4EF6-90FD-E75AA7B9FCF9}" presName="dstNode" presStyleLbl="node1" presStyleIdx="0" presStyleCnt="3"/>
      <dgm:spPr/>
    </dgm:pt>
    <dgm:pt modelId="{36A29E56-AF31-4F27-9086-A8C7D58DB036}" type="pres">
      <dgm:prSet presAssocID="{0B605A5D-AC6B-4E01-95D4-E6C840FBC409}" presName="text_1" presStyleLbl="node1" presStyleIdx="0" presStyleCnt="3">
        <dgm:presLayoutVars>
          <dgm:bulletEnabled val="1"/>
        </dgm:presLayoutVars>
      </dgm:prSet>
      <dgm:spPr/>
    </dgm:pt>
    <dgm:pt modelId="{5A9B59D7-EFA2-4E63-9471-1A62E43F5B77}" type="pres">
      <dgm:prSet presAssocID="{0B605A5D-AC6B-4E01-95D4-E6C840FBC409}" presName="accent_1" presStyleCnt="0"/>
      <dgm:spPr/>
    </dgm:pt>
    <dgm:pt modelId="{973BEB82-17F0-41A7-A75B-A1CD8AB8E679}" type="pres">
      <dgm:prSet presAssocID="{0B605A5D-AC6B-4E01-95D4-E6C840FBC409}" presName="accentRepeatNode" presStyleLbl="solidFgAcc1" presStyleIdx="0" presStyleCnt="3">
        <dgm:style>
          <a:lnRef idx="2">
            <a:schemeClr val="accent6"/>
          </a:lnRef>
          <a:fillRef idx="1">
            <a:schemeClr val="lt1"/>
          </a:fillRef>
          <a:effectRef idx="0">
            <a:schemeClr val="accent6"/>
          </a:effectRef>
          <a:fontRef idx="minor">
            <a:schemeClr val="dk1"/>
          </a:fontRef>
        </dgm:style>
      </dgm:prSet>
      <dgm:spPr>
        <a:ln>
          <a:solidFill>
            <a:srgbClr val="C00000"/>
          </a:solidFill>
        </a:ln>
      </dgm:spPr>
    </dgm:pt>
    <dgm:pt modelId="{AA4F6072-0372-4450-A9F1-4A4FE800A93C}" type="pres">
      <dgm:prSet presAssocID="{8AA4193D-CC61-4673-B2C9-881BC15BB0BF}" presName="text_2" presStyleLbl="node1" presStyleIdx="1" presStyleCnt="3">
        <dgm:presLayoutVars>
          <dgm:bulletEnabled val="1"/>
        </dgm:presLayoutVars>
      </dgm:prSet>
      <dgm:spPr/>
    </dgm:pt>
    <dgm:pt modelId="{E29502F9-207E-470A-9005-A1199C43509C}" type="pres">
      <dgm:prSet presAssocID="{8AA4193D-CC61-4673-B2C9-881BC15BB0BF}" presName="accent_2" presStyleCnt="0"/>
      <dgm:spPr/>
    </dgm:pt>
    <dgm:pt modelId="{E23E24B9-45F7-41D6-B00F-7F168AEC02CA}" type="pres">
      <dgm:prSet presAssocID="{8AA4193D-CC61-4673-B2C9-881BC15BB0BF}" presName="accentRepeatNode" presStyleLbl="solidFgAcc1" presStyleIdx="1" presStyleCnt="3" custLinFactNeighborX="-4544" custLinFactNeighborY="6256">
        <dgm:style>
          <a:lnRef idx="2">
            <a:schemeClr val="accent6"/>
          </a:lnRef>
          <a:fillRef idx="1">
            <a:schemeClr val="lt1"/>
          </a:fillRef>
          <a:effectRef idx="0">
            <a:schemeClr val="accent6"/>
          </a:effectRef>
          <a:fontRef idx="minor">
            <a:schemeClr val="dk1"/>
          </a:fontRef>
        </dgm:style>
      </dgm:prSet>
      <dgm:spPr>
        <a:ln>
          <a:solidFill>
            <a:srgbClr val="C00000"/>
          </a:solidFill>
        </a:ln>
      </dgm:spPr>
    </dgm:pt>
    <dgm:pt modelId="{46B9537E-D2F2-4682-ADF1-029DD54E4074}" type="pres">
      <dgm:prSet presAssocID="{E2AE0BBD-71B7-4426-AB4F-BB9139745713}" presName="text_3" presStyleLbl="node1" presStyleIdx="2" presStyleCnt="3">
        <dgm:presLayoutVars>
          <dgm:bulletEnabled val="1"/>
        </dgm:presLayoutVars>
      </dgm:prSet>
      <dgm:spPr/>
    </dgm:pt>
    <dgm:pt modelId="{41E036D9-4CBC-49BA-91F4-C251FD125CDE}" type="pres">
      <dgm:prSet presAssocID="{E2AE0BBD-71B7-4426-AB4F-BB9139745713}" presName="accent_3" presStyleCnt="0"/>
      <dgm:spPr/>
    </dgm:pt>
    <dgm:pt modelId="{AAAAC8ED-4F40-4311-A0C2-EA5AFD3CB15B}" type="pres">
      <dgm:prSet presAssocID="{E2AE0BBD-71B7-4426-AB4F-BB9139745713}" presName="accentRepeatNode" presStyleLbl="solidFgAcc1" presStyleIdx="2" presStyleCnt="3">
        <dgm:style>
          <a:lnRef idx="2">
            <a:schemeClr val="accent6"/>
          </a:lnRef>
          <a:fillRef idx="1">
            <a:schemeClr val="lt1"/>
          </a:fillRef>
          <a:effectRef idx="0">
            <a:schemeClr val="accent6"/>
          </a:effectRef>
          <a:fontRef idx="minor">
            <a:schemeClr val="dk1"/>
          </a:fontRef>
        </dgm:style>
      </dgm:prSet>
      <dgm:spPr>
        <a:ln>
          <a:solidFill>
            <a:srgbClr val="C00000"/>
          </a:solidFill>
        </a:ln>
      </dgm:spPr>
    </dgm:pt>
  </dgm:ptLst>
  <dgm:cxnLst>
    <dgm:cxn modelId="{356DF343-F333-4605-9F27-C4F874737621}" type="presOf" srcId="{AD66485A-7D86-4EF6-90FD-E75AA7B9FCF9}" destId="{5B4CBCE6-D416-4D65-B46C-29245B1A1599}" srcOrd="0" destOrd="0" presId="urn:microsoft.com/office/officeart/2008/layout/VerticalCurvedList"/>
    <dgm:cxn modelId="{F1343CC7-BBC5-4070-90CA-122378C58B0E}" type="presOf" srcId="{8AA4193D-CC61-4673-B2C9-881BC15BB0BF}" destId="{AA4F6072-0372-4450-A9F1-4A4FE800A93C}" srcOrd="0" destOrd="0" presId="urn:microsoft.com/office/officeart/2008/layout/VerticalCurvedList"/>
    <dgm:cxn modelId="{73B972CA-FCAD-4AFA-9AE8-0572F38E0BC9}" srcId="{AD66485A-7D86-4EF6-90FD-E75AA7B9FCF9}" destId="{0B605A5D-AC6B-4E01-95D4-E6C840FBC409}" srcOrd="0" destOrd="0" parTransId="{9431C26A-8895-4A9C-A5F1-0BB5813B7893}" sibTransId="{5C4D94CF-619D-4BCB-9255-0030257357F6}"/>
    <dgm:cxn modelId="{253EA9D0-2C65-41CC-90BA-AF5280A064F4}" type="presOf" srcId="{E2AE0BBD-71B7-4426-AB4F-BB9139745713}" destId="{46B9537E-D2F2-4682-ADF1-029DD54E4074}" srcOrd="0" destOrd="0" presId="urn:microsoft.com/office/officeart/2008/layout/VerticalCurvedList"/>
    <dgm:cxn modelId="{8E32BBD5-6B05-4E6D-A66C-C734294E8415}" type="presOf" srcId="{5C4D94CF-619D-4BCB-9255-0030257357F6}" destId="{FC8C755C-2E86-41D3-8215-6DCE1EB483DF}" srcOrd="0" destOrd="0" presId="urn:microsoft.com/office/officeart/2008/layout/VerticalCurvedList"/>
    <dgm:cxn modelId="{561CADE1-A52A-4A32-A0A0-C937BDA266A0}" srcId="{AD66485A-7D86-4EF6-90FD-E75AA7B9FCF9}" destId="{E2AE0BBD-71B7-4426-AB4F-BB9139745713}" srcOrd="2" destOrd="0" parTransId="{11E203B4-0639-4960-B585-522247E0DD3B}" sibTransId="{2131A40D-77A1-476E-A7C9-6F893620A520}"/>
    <dgm:cxn modelId="{48BAE6E5-7CC0-419F-B09D-31B05A985C79}" type="presOf" srcId="{0B605A5D-AC6B-4E01-95D4-E6C840FBC409}" destId="{36A29E56-AF31-4F27-9086-A8C7D58DB036}" srcOrd="0" destOrd="0" presId="urn:microsoft.com/office/officeart/2008/layout/VerticalCurvedList"/>
    <dgm:cxn modelId="{A67466F3-BB88-4EAD-B419-28C9D49BFE0E}" srcId="{AD66485A-7D86-4EF6-90FD-E75AA7B9FCF9}" destId="{8AA4193D-CC61-4673-B2C9-881BC15BB0BF}" srcOrd="1" destOrd="0" parTransId="{D4AD0967-1A86-42A3-A67D-22F52A5F0325}" sibTransId="{5F5D6C72-7972-45CE-81E5-E81A55391DFD}"/>
    <dgm:cxn modelId="{25FB6B79-D0ED-4DBE-A79D-1AE44A8C6429}" type="presParOf" srcId="{5B4CBCE6-D416-4D65-B46C-29245B1A1599}" destId="{949FBCE8-6193-43FE-8F63-198A68334A43}" srcOrd="0" destOrd="0" presId="urn:microsoft.com/office/officeart/2008/layout/VerticalCurvedList"/>
    <dgm:cxn modelId="{B94A4F90-48F4-4556-A08E-413873AC720B}" type="presParOf" srcId="{949FBCE8-6193-43FE-8F63-198A68334A43}" destId="{BF1CCB8B-2C17-45EE-9ED7-DA61D6A708C2}" srcOrd="0" destOrd="0" presId="urn:microsoft.com/office/officeart/2008/layout/VerticalCurvedList"/>
    <dgm:cxn modelId="{ED47DBBD-4A90-4C5C-A538-C0882746CED4}" type="presParOf" srcId="{BF1CCB8B-2C17-45EE-9ED7-DA61D6A708C2}" destId="{FF62E483-B384-44AF-9F33-36270F56FB71}" srcOrd="0" destOrd="0" presId="urn:microsoft.com/office/officeart/2008/layout/VerticalCurvedList"/>
    <dgm:cxn modelId="{3CA7DA64-0BE2-4189-8DDF-10D60A2B0397}" type="presParOf" srcId="{BF1CCB8B-2C17-45EE-9ED7-DA61D6A708C2}" destId="{FC8C755C-2E86-41D3-8215-6DCE1EB483DF}" srcOrd="1" destOrd="0" presId="urn:microsoft.com/office/officeart/2008/layout/VerticalCurvedList"/>
    <dgm:cxn modelId="{C78B865D-2C59-4680-846C-8FCCAF85AE7E}" type="presParOf" srcId="{BF1CCB8B-2C17-45EE-9ED7-DA61D6A708C2}" destId="{DFF7625F-4049-423D-9308-D34F048E44EF}" srcOrd="2" destOrd="0" presId="urn:microsoft.com/office/officeart/2008/layout/VerticalCurvedList"/>
    <dgm:cxn modelId="{F9F97EF7-2052-4036-B6A2-A65FABA42A64}" type="presParOf" srcId="{BF1CCB8B-2C17-45EE-9ED7-DA61D6A708C2}" destId="{9F7B2F86-A16C-4797-97DC-757830831FB6}" srcOrd="3" destOrd="0" presId="urn:microsoft.com/office/officeart/2008/layout/VerticalCurvedList"/>
    <dgm:cxn modelId="{1DE3150A-31E9-482E-A39E-FB4EEA02F9D1}" type="presParOf" srcId="{949FBCE8-6193-43FE-8F63-198A68334A43}" destId="{36A29E56-AF31-4F27-9086-A8C7D58DB036}" srcOrd="1" destOrd="0" presId="urn:microsoft.com/office/officeart/2008/layout/VerticalCurvedList"/>
    <dgm:cxn modelId="{70A6924B-4164-4185-B064-02C8FF37CC75}" type="presParOf" srcId="{949FBCE8-6193-43FE-8F63-198A68334A43}" destId="{5A9B59D7-EFA2-4E63-9471-1A62E43F5B77}" srcOrd="2" destOrd="0" presId="urn:microsoft.com/office/officeart/2008/layout/VerticalCurvedList"/>
    <dgm:cxn modelId="{0CCC5D51-FE3B-4658-80BA-ACD87141B391}" type="presParOf" srcId="{5A9B59D7-EFA2-4E63-9471-1A62E43F5B77}" destId="{973BEB82-17F0-41A7-A75B-A1CD8AB8E679}" srcOrd="0" destOrd="0" presId="urn:microsoft.com/office/officeart/2008/layout/VerticalCurvedList"/>
    <dgm:cxn modelId="{536EA89D-198E-4239-A0D9-6202787E1127}" type="presParOf" srcId="{949FBCE8-6193-43FE-8F63-198A68334A43}" destId="{AA4F6072-0372-4450-A9F1-4A4FE800A93C}" srcOrd="3" destOrd="0" presId="urn:microsoft.com/office/officeart/2008/layout/VerticalCurvedList"/>
    <dgm:cxn modelId="{84BA9661-7900-4A4B-BC0E-79A3EAF6F191}" type="presParOf" srcId="{949FBCE8-6193-43FE-8F63-198A68334A43}" destId="{E29502F9-207E-470A-9005-A1199C43509C}" srcOrd="4" destOrd="0" presId="urn:microsoft.com/office/officeart/2008/layout/VerticalCurvedList"/>
    <dgm:cxn modelId="{D51EA447-0C55-43E2-AA50-2E1B31E6E8C4}" type="presParOf" srcId="{E29502F9-207E-470A-9005-A1199C43509C}" destId="{E23E24B9-45F7-41D6-B00F-7F168AEC02CA}" srcOrd="0" destOrd="0" presId="urn:microsoft.com/office/officeart/2008/layout/VerticalCurvedList"/>
    <dgm:cxn modelId="{35FABABB-524E-4235-8EDA-9BA76D94D1F2}" type="presParOf" srcId="{949FBCE8-6193-43FE-8F63-198A68334A43}" destId="{46B9537E-D2F2-4682-ADF1-029DD54E4074}" srcOrd="5" destOrd="0" presId="urn:microsoft.com/office/officeart/2008/layout/VerticalCurvedList"/>
    <dgm:cxn modelId="{A3A15EEE-5B3A-46CF-8123-29B7AF832ED3}" type="presParOf" srcId="{949FBCE8-6193-43FE-8F63-198A68334A43}" destId="{41E036D9-4CBC-49BA-91F4-C251FD125CDE}" srcOrd="6" destOrd="0" presId="urn:microsoft.com/office/officeart/2008/layout/VerticalCurvedList"/>
    <dgm:cxn modelId="{6FE755FB-AE6C-4E87-87CB-FA0FBFFDC816}" type="presParOf" srcId="{41E036D9-4CBC-49BA-91F4-C251FD125CDE}" destId="{AAAAC8ED-4F40-4311-A0C2-EA5AFD3CB15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23B2B-1A43-4161-909B-CD066C14E38D}">
      <dsp:nvSpPr>
        <dsp:cNvPr id="0" name=""/>
        <dsp:cNvSpPr/>
      </dsp:nvSpPr>
      <dsp:spPr>
        <a:xfrm>
          <a:off x="628610" y="0"/>
          <a:ext cx="4390742" cy="4464121"/>
        </a:xfrm>
        <a:prstGeom prst="ellipse">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fr-CH" sz="4600" b="1" kern="1200">
              <a:solidFill>
                <a:schemeClr val="accent1"/>
              </a:solidFill>
              <a:latin typeface="Aptos Black" panose="020B0004020202020204" pitchFamily="34" charset="0"/>
            </a:rPr>
            <a:t>Justice climatique</a:t>
          </a:r>
        </a:p>
      </dsp:txBody>
      <dsp:txXfrm>
        <a:off x="1271619" y="653755"/>
        <a:ext cx="3104724" cy="3156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23B2B-1A43-4161-909B-CD066C14E38D}">
      <dsp:nvSpPr>
        <dsp:cNvPr id="0" name=""/>
        <dsp:cNvSpPr/>
      </dsp:nvSpPr>
      <dsp:spPr>
        <a:xfrm>
          <a:off x="483519" y="0"/>
          <a:ext cx="4670380" cy="4670380"/>
        </a:xfrm>
        <a:prstGeom prst="ellipse">
          <a:avLst/>
        </a:prstGeom>
        <a:noFill/>
        <a:ln w="9525" cap="flat" cmpd="sng" algn="ctr">
          <a:solidFill>
            <a:srgbClr val="C00000"/>
          </a:solidFill>
          <a:prstDash val="solid"/>
          <a:round/>
          <a:headEnd type="none" w="med" len="med"/>
          <a:tailEnd type="none" w="med" len="med"/>
        </a:ln>
        <a:effectLst>
          <a:glow rad="139700">
            <a:srgbClr val="C00000">
              <a:alpha val="40000"/>
            </a:srgbClr>
          </a:glow>
        </a:effectLst>
      </dsp:spPr>
      <dsp:style>
        <a:lnRef idx="0">
          <a:scrgbClr r="0" g="0" b="0"/>
        </a:lnRef>
        <a:fillRef idx="0">
          <a:scrgbClr r="0" g="0" b="0"/>
        </a:fillRef>
        <a:effectRef idx="0">
          <a:scrgbClr r="0" g="0" b="0"/>
        </a:effectRef>
        <a:fontRef idx="minor">
          <a:schemeClr val="accent2"/>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fr-CH" sz="3700" b="1" kern="1200">
              <a:solidFill>
                <a:srgbClr val="C00000"/>
              </a:solidFill>
              <a:latin typeface="Aptos Black" panose="020B0004020202020204" pitchFamily="34" charset="0"/>
            </a:rPr>
            <a:t>Droit à l’alimentation</a:t>
          </a:r>
        </a:p>
      </dsp:txBody>
      <dsp:txXfrm>
        <a:off x="1167480" y="683961"/>
        <a:ext cx="3302458" cy="3302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4D34D-2815-4AB3-8A00-92BC3D97090F}">
      <dsp:nvSpPr>
        <dsp:cNvPr id="0" name=""/>
        <dsp:cNvSpPr/>
      </dsp:nvSpPr>
      <dsp:spPr>
        <a:xfrm>
          <a:off x="3723502" y="708808"/>
          <a:ext cx="1103268" cy="112810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C49B2-D560-4976-8956-9FBCC6BB0860}">
      <dsp:nvSpPr>
        <dsp:cNvPr id="0" name=""/>
        <dsp:cNvSpPr/>
      </dsp:nvSpPr>
      <dsp:spPr>
        <a:xfrm>
          <a:off x="110675" y="1923505"/>
          <a:ext cx="2414160" cy="225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CH" sz="2000" b="1" i="0" kern="1200"/>
            <a:t>Sensibiliser</a:t>
          </a:r>
          <a:r>
            <a:rPr lang="fr-CH" sz="2000" b="0" i="0" kern="1200"/>
            <a:t> à la problématique de la faim et de l’accès à la nourriture</a:t>
          </a:r>
          <a:endParaRPr lang="en-US" sz="2000" kern="1200" dirty="0"/>
        </a:p>
      </dsp:txBody>
      <dsp:txXfrm>
        <a:off x="110675" y="1923505"/>
        <a:ext cx="2414160" cy="2258917"/>
      </dsp:txXfrm>
    </dsp:sp>
    <dsp:sp modelId="{8A26B368-3802-4737-855E-A59D3FAE23CA}">
      <dsp:nvSpPr>
        <dsp:cNvPr id="0" name=""/>
        <dsp:cNvSpPr/>
      </dsp:nvSpPr>
      <dsp:spPr>
        <a:xfrm>
          <a:off x="659336" y="576169"/>
          <a:ext cx="1263267" cy="127273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645C3B-C3E6-443E-8628-7BDFF86175C4}">
      <dsp:nvSpPr>
        <dsp:cNvPr id="0" name=""/>
        <dsp:cNvSpPr/>
      </dsp:nvSpPr>
      <dsp:spPr>
        <a:xfrm>
          <a:off x="3070325" y="1878020"/>
          <a:ext cx="2409642" cy="2217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CH" sz="2000" b="1" i="0" kern="1200"/>
            <a:t>Donner une voix au Sud </a:t>
          </a:r>
          <a:r>
            <a:rPr lang="fr-CH" sz="2000" b="0" i="0" kern="1200"/>
            <a:t>pour donner de la visibilité aux expériences des communautés plus vulnérables </a:t>
          </a:r>
          <a:endParaRPr lang="en-US" sz="1900" kern="1200"/>
        </a:p>
      </dsp:txBody>
      <dsp:txXfrm>
        <a:off x="3070325" y="1878020"/>
        <a:ext cx="2409642" cy="2217223"/>
      </dsp:txXfrm>
    </dsp:sp>
    <dsp:sp modelId="{32EDBCB9-949F-47A4-B928-D71D43D80D92}">
      <dsp:nvSpPr>
        <dsp:cNvPr id="0" name=""/>
        <dsp:cNvSpPr/>
      </dsp:nvSpPr>
      <dsp:spPr>
        <a:xfrm>
          <a:off x="6806297" y="779217"/>
          <a:ext cx="1090689" cy="11401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7EEBA3-CA06-4520-9C3E-4EFD0739CCDF}">
      <dsp:nvSpPr>
        <dsp:cNvPr id="0" name=""/>
        <dsp:cNvSpPr/>
      </dsp:nvSpPr>
      <dsp:spPr>
        <a:xfrm>
          <a:off x="6111868" y="1857468"/>
          <a:ext cx="2438406" cy="2143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CH" sz="2000" b="1" i="0" kern="1200"/>
            <a:t>Récolter des fonds </a:t>
          </a:r>
          <a:r>
            <a:rPr lang="fr-CH" sz="2000" b="0" i="0" kern="1200"/>
            <a:t>pour les projets Action de Carême, EPER et Être Partenaire</a:t>
          </a:r>
          <a:r>
            <a:rPr lang="en-US" sz="2000" b="0" i="0" kern="1200"/>
            <a:t>​​</a:t>
          </a:r>
          <a:endParaRPr lang="en-US" sz="2000" kern="1200" dirty="0"/>
        </a:p>
      </dsp:txBody>
      <dsp:txXfrm>
        <a:off x="6111868" y="1857468"/>
        <a:ext cx="2438406" cy="21430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86D94-7456-4A99-8782-C137F2AF9A25}">
      <dsp:nvSpPr>
        <dsp:cNvPr id="0" name=""/>
        <dsp:cNvSpPr/>
      </dsp:nvSpPr>
      <dsp:spPr>
        <a:xfrm>
          <a:off x="3344935" y="1332"/>
          <a:ext cx="1533931" cy="766965"/>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kern="1200"/>
            <a:t>Droit à la santé</a:t>
          </a:r>
          <a:endParaRPr lang="en-US" sz="2000" kern="1200"/>
        </a:p>
      </dsp:txBody>
      <dsp:txXfrm>
        <a:off x="3367399" y="23796"/>
        <a:ext cx="1489003" cy="722037"/>
      </dsp:txXfrm>
    </dsp:sp>
    <dsp:sp modelId="{8D8E9B5D-06E9-4C5F-9D08-75F5C4B68EBE}">
      <dsp:nvSpPr>
        <dsp:cNvPr id="0" name=""/>
        <dsp:cNvSpPr/>
      </dsp:nvSpPr>
      <dsp:spPr>
        <a:xfrm rot="2160000">
          <a:off x="4736888" y="994672"/>
          <a:ext cx="798289" cy="26843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817419" y="1048360"/>
        <a:ext cx="637227" cy="161062"/>
      </dsp:txXfrm>
    </dsp:sp>
    <dsp:sp modelId="{F5789241-EAEE-4A42-A8A4-ED2BA33E3E7C}">
      <dsp:nvSpPr>
        <dsp:cNvPr id="0" name=""/>
        <dsp:cNvSpPr/>
      </dsp:nvSpPr>
      <dsp:spPr>
        <a:xfrm>
          <a:off x="5393199" y="1489484"/>
          <a:ext cx="1533931" cy="766965"/>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kern="1200"/>
            <a:t>Droit à la vie</a:t>
          </a:r>
          <a:endParaRPr lang="en-US" sz="2000" kern="1200"/>
        </a:p>
      </dsp:txBody>
      <dsp:txXfrm>
        <a:off x="5415663" y="1511948"/>
        <a:ext cx="1489003" cy="722037"/>
      </dsp:txXfrm>
    </dsp:sp>
    <dsp:sp modelId="{F41DC8C6-DFE9-4341-940F-EB8AF46388B3}">
      <dsp:nvSpPr>
        <dsp:cNvPr id="0" name=""/>
        <dsp:cNvSpPr/>
      </dsp:nvSpPr>
      <dsp:spPr>
        <a:xfrm rot="6480000">
          <a:off x="5369836" y="2942687"/>
          <a:ext cx="798289" cy="26843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5450367" y="2996375"/>
        <a:ext cx="637227" cy="161062"/>
      </dsp:txXfrm>
    </dsp:sp>
    <dsp:sp modelId="{56E08DE0-9D59-4D1E-8634-29273A907048}">
      <dsp:nvSpPr>
        <dsp:cNvPr id="0" name=""/>
        <dsp:cNvSpPr/>
      </dsp:nvSpPr>
      <dsp:spPr>
        <a:xfrm>
          <a:off x="4610832" y="3897363"/>
          <a:ext cx="1533931" cy="766965"/>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kern="1200"/>
            <a:t>Droit à l’eau</a:t>
          </a:r>
          <a:endParaRPr lang="en-US" sz="2000" kern="1200"/>
        </a:p>
      </dsp:txBody>
      <dsp:txXfrm>
        <a:off x="4633296" y="3919827"/>
        <a:ext cx="1489003" cy="722037"/>
      </dsp:txXfrm>
    </dsp:sp>
    <dsp:sp modelId="{68E2A65F-950C-4CF9-AE96-682BF6278183}">
      <dsp:nvSpPr>
        <dsp:cNvPr id="0" name=""/>
        <dsp:cNvSpPr/>
      </dsp:nvSpPr>
      <dsp:spPr>
        <a:xfrm rot="10800000">
          <a:off x="3712756" y="4146627"/>
          <a:ext cx="798289" cy="26843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793287" y="4200315"/>
        <a:ext cx="637227" cy="161062"/>
      </dsp:txXfrm>
    </dsp:sp>
    <dsp:sp modelId="{B1D2F061-C71A-4860-BEAE-9032DF8A75E2}">
      <dsp:nvSpPr>
        <dsp:cNvPr id="0" name=""/>
        <dsp:cNvSpPr/>
      </dsp:nvSpPr>
      <dsp:spPr>
        <a:xfrm>
          <a:off x="2079038" y="3897363"/>
          <a:ext cx="1533931" cy="766965"/>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kern="1200"/>
            <a:t>Droit à un logement</a:t>
          </a:r>
          <a:endParaRPr lang="en-US" sz="2000" kern="1200"/>
        </a:p>
      </dsp:txBody>
      <dsp:txXfrm>
        <a:off x="2101502" y="3919827"/>
        <a:ext cx="1489003" cy="722037"/>
      </dsp:txXfrm>
    </dsp:sp>
    <dsp:sp modelId="{DA28B470-73FA-4428-8451-BE5AD6677C04}">
      <dsp:nvSpPr>
        <dsp:cNvPr id="0" name=""/>
        <dsp:cNvSpPr/>
      </dsp:nvSpPr>
      <dsp:spPr>
        <a:xfrm rot="15120000">
          <a:off x="2055675" y="2942687"/>
          <a:ext cx="798289" cy="26843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136206" y="2996375"/>
        <a:ext cx="637227" cy="161062"/>
      </dsp:txXfrm>
    </dsp:sp>
    <dsp:sp modelId="{3AF66706-26C6-4F2E-B53D-4BE3547C69B7}">
      <dsp:nvSpPr>
        <dsp:cNvPr id="0" name=""/>
        <dsp:cNvSpPr/>
      </dsp:nvSpPr>
      <dsp:spPr>
        <a:xfrm>
          <a:off x="1296670" y="1489484"/>
          <a:ext cx="1533931" cy="766965"/>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kern="1200"/>
            <a:t>Droit à l’éducation</a:t>
          </a:r>
          <a:endParaRPr lang="en-US" sz="2000" kern="1200"/>
        </a:p>
      </dsp:txBody>
      <dsp:txXfrm>
        <a:off x="1319134" y="1511948"/>
        <a:ext cx="1489003" cy="722037"/>
      </dsp:txXfrm>
    </dsp:sp>
    <dsp:sp modelId="{E971F871-5A77-4FB8-A96D-6E83FCEB226B}">
      <dsp:nvSpPr>
        <dsp:cNvPr id="0" name=""/>
        <dsp:cNvSpPr/>
      </dsp:nvSpPr>
      <dsp:spPr>
        <a:xfrm rot="19440000">
          <a:off x="2688623" y="994672"/>
          <a:ext cx="798289" cy="26843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769154" y="1048360"/>
        <a:ext cx="637227" cy="161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B09C1-2141-476B-8CE5-D494836966E3}">
      <dsp:nvSpPr>
        <dsp:cNvPr id="0" name=""/>
        <dsp:cNvSpPr/>
      </dsp:nvSpPr>
      <dsp:spPr>
        <a:xfrm>
          <a:off x="1381796" y="633504"/>
          <a:ext cx="1166625" cy="1166625"/>
        </a:xfrm>
        <a:prstGeom prst="ellipse">
          <a:avLst/>
        </a:prstGeom>
        <a:noFill/>
        <a:ln>
          <a:noFill/>
        </a:ln>
        <a:effectLst/>
      </dsp:spPr>
      <dsp:style>
        <a:lnRef idx="0">
          <a:scrgbClr r="0" g="0" b="0"/>
        </a:lnRef>
        <a:fillRef idx="1">
          <a:scrgbClr r="0" g="0" b="0"/>
        </a:fillRef>
        <a:effectRef idx="0">
          <a:scrgbClr r="0" g="0" b="0"/>
        </a:effectRef>
        <a:fontRef idx="minor"/>
      </dsp:style>
    </dsp:sp>
    <dsp:sp modelId="{FA0AA02F-C27F-47D8-8F67-8F3C544580EE}">
      <dsp:nvSpPr>
        <dsp:cNvPr id="0" name=""/>
        <dsp:cNvSpPr/>
      </dsp:nvSpPr>
      <dsp:spPr>
        <a:xfrm>
          <a:off x="956060" y="527636"/>
          <a:ext cx="1383116" cy="11574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DF80FC-B4D6-4D63-8DA7-82C036D4F287}">
      <dsp:nvSpPr>
        <dsp:cNvPr id="0" name=""/>
        <dsp:cNvSpPr/>
      </dsp:nvSpPr>
      <dsp:spPr>
        <a:xfrm rot="10800000" flipV="1">
          <a:off x="27135" y="1851598"/>
          <a:ext cx="3363131" cy="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baseline="0">
              <a:latin typeface="+mn-lt"/>
            </a:rPr>
            <a:t> </a:t>
          </a:r>
          <a:r>
            <a:rPr lang="fr-CH" sz="2000" kern="1200" cap="none"/>
            <a:t>Près de </a:t>
          </a:r>
          <a:r>
            <a:rPr lang="fr-CH" sz="2000" b="1" kern="1200" cap="none"/>
            <a:t>1/3 de la population mondiale </a:t>
          </a:r>
          <a:r>
            <a:rPr lang="fr-CH" sz="2000" kern="1200" cap="none"/>
            <a:t>se trouve en situation d’insécurité alimentaire modérée ou grave.</a:t>
          </a:r>
          <a:endParaRPr lang="en-US" sz="1800" b="1" kern="1200" baseline="0">
            <a:latin typeface="+mn-lt"/>
          </a:endParaRPr>
        </a:p>
      </dsp:txBody>
      <dsp:txXfrm rot="-10800000">
        <a:off x="27135" y="1851598"/>
        <a:ext cx="3363131" cy="212"/>
      </dsp:txXfrm>
    </dsp:sp>
    <dsp:sp modelId="{346C97B7-CCE7-4E05-B805-923127E450D9}">
      <dsp:nvSpPr>
        <dsp:cNvPr id="0" name=""/>
        <dsp:cNvSpPr/>
      </dsp:nvSpPr>
      <dsp:spPr>
        <a:xfrm>
          <a:off x="4810799" y="633509"/>
          <a:ext cx="1166625" cy="1166625"/>
        </a:xfrm>
        <a:prstGeom prst="ellipse">
          <a:avLst/>
        </a:prstGeom>
        <a:noFill/>
        <a:ln>
          <a:noFill/>
        </a:ln>
        <a:effectLst/>
      </dsp:spPr>
      <dsp:style>
        <a:lnRef idx="0">
          <a:scrgbClr r="0" g="0" b="0"/>
        </a:lnRef>
        <a:fillRef idx="1">
          <a:scrgbClr r="0" g="0" b="0"/>
        </a:fillRef>
        <a:effectRef idx="0">
          <a:scrgbClr r="0" g="0" b="0"/>
        </a:effectRef>
        <a:fontRef idx="minor"/>
      </dsp:style>
    </dsp:sp>
    <dsp:sp modelId="{622083A6-1C08-4FD4-A623-E47CEE576753}">
      <dsp:nvSpPr>
        <dsp:cNvPr id="0" name=""/>
        <dsp:cNvSpPr/>
      </dsp:nvSpPr>
      <dsp:spPr>
        <a:xfrm>
          <a:off x="4701964" y="584821"/>
          <a:ext cx="1384300" cy="112570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6B0765-661C-4E79-8DFD-6F3022144D4B}">
      <dsp:nvSpPr>
        <dsp:cNvPr id="0" name=""/>
        <dsp:cNvSpPr/>
      </dsp:nvSpPr>
      <dsp:spPr>
        <a:xfrm>
          <a:off x="3776228" y="1846804"/>
          <a:ext cx="3235777" cy="5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fr-CH" sz="2000" kern="1200" cap="none"/>
            <a:t>Près que </a:t>
          </a:r>
          <a:r>
            <a:rPr lang="fr-CH" sz="2000" b="1" kern="1200" cap="none"/>
            <a:t>1 personne sur 10 </a:t>
          </a:r>
          <a:r>
            <a:rPr lang="fr-CH" sz="2000" kern="1200" cap="none"/>
            <a:t>est </a:t>
          </a:r>
          <a:r>
            <a:rPr lang="fr-CH" sz="2000" kern="1200" cap="none">
              <a:latin typeface="Aptos Display" panose="02110004020202020204"/>
            </a:rPr>
            <a:t>touchée</a:t>
          </a:r>
          <a:r>
            <a:rPr lang="fr-CH" sz="2000" kern="1200" cap="none"/>
            <a:t> ou souffre de la faim</a:t>
          </a:r>
        </a:p>
        <a:p>
          <a:pPr marL="0" lvl="0" indent="0" algn="ctr" defTabSz="889000">
            <a:lnSpc>
              <a:spcPct val="100000"/>
            </a:lnSpc>
            <a:spcBef>
              <a:spcPct val="0"/>
            </a:spcBef>
            <a:spcAft>
              <a:spcPct val="35000"/>
            </a:spcAft>
            <a:buNone/>
            <a:defRPr cap="all"/>
          </a:pPr>
          <a:r>
            <a:rPr lang="fr-CH" sz="1800" b="1" kern="1200" cap="none"/>
            <a:t>soit 735 millions au total</a:t>
          </a:r>
          <a:r>
            <a:rPr lang="fr-CH" sz="1800" kern="1200"/>
            <a:t>.</a:t>
          </a:r>
          <a:endParaRPr lang="en-US" sz="1800" b="1" kern="1200" dirty="0"/>
        </a:p>
      </dsp:txBody>
      <dsp:txXfrm>
        <a:off x="3776228" y="1846804"/>
        <a:ext cx="3235777" cy="573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35471-D191-4F01-BE0D-22CE0022C2C8}">
      <dsp:nvSpPr>
        <dsp:cNvPr id="0" name=""/>
        <dsp:cNvSpPr/>
      </dsp:nvSpPr>
      <dsp:spPr>
        <a:xfrm>
          <a:off x="1603090" y="0"/>
          <a:ext cx="5047913" cy="504791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E6339E-A335-40B8-85D2-6039E61F85EB}">
      <dsp:nvSpPr>
        <dsp:cNvPr id="0" name=""/>
        <dsp:cNvSpPr/>
      </dsp:nvSpPr>
      <dsp:spPr>
        <a:xfrm>
          <a:off x="1746705" y="418758"/>
          <a:ext cx="2205125" cy="1974159"/>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H" sz="2400" b="1" kern="1200">
              <a:latin typeface="Aptos Black" panose="020B0004020202020204" pitchFamily="34" charset="0"/>
            </a:rPr>
            <a:t>Plaidoyer</a:t>
          </a:r>
          <a:r>
            <a:rPr lang="fr-CH" sz="2000" b="1" kern="1200">
              <a:latin typeface="Aptos Black" panose="020B0004020202020204" pitchFamily="34" charset="0"/>
            </a:rPr>
            <a:t> </a:t>
          </a:r>
        </a:p>
        <a:p>
          <a:pPr marL="0" lvl="0" indent="0" algn="ctr" defTabSz="1066800">
            <a:lnSpc>
              <a:spcPct val="90000"/>
            </a:lnSpc>
            <a:spcBef>
              <a:spcPct val="0"/>
            </a:spcBef>
            <a:spcAft>
              <a:spcPct val="35000"/>
            </a:spcAft>
            <a:buNone/>
          </a:pPr>
          <a:r>
            <a:rPr lang="fr-CH" sz="1600" kern="1200"/>
            <a:t>Au niveau national et internationale</a:t>
          </a:r>
          <a:endParaRPr lang="en-US" sz="1600" kern="1200"/>
        </a:p>
      </dsp:txBody>
      <dsp:txXfrm>
        <a:off x="1843075" y="515128"/>
        <a:ext cx="2012385" cy="1781419"/>
      </dsp:txXfrm>
    </dsp:sp>
    <dsp:sp modelId="{1CF0FA8E-29FA-4C77-866C-C923A206324D}">
      <dsp:nvSpPr>
        <dsp:cNvPr id="0" name=""/>
        <dsp:cNvSpPr/>
      </dsp:nvSpPr>
      <dsp:spPr>
        <a:xfrm>
          <a:off x="4272190" y="436024"/>
          <a:ext cx="2234163" cy="1915669"/>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H" sz="2400" b="1" kern="1200">
              <a:latin typeface="Aptos Black" panose="020B0004020202020204" pitchFamily="34" charset="0"/>
            </a:rPr>
            <a:t>Sensibiliser</a:t>
          </a:r>
        </a:p>
        <a:p>
          <a:pPr marL="0" lvl="0" indent="0" algn="ctr" defTabSz="1066800">
            <a:lnSpc>
              <a:spcPct val="90000"/>
            </a:lnSpc>
            <a:spcBef>
              <a:spcPct val="0"/>
            </a:spcBef>
            <a:spcAft>
              <a:spcPct val="35000"/>
            </a:spcAft>
            <a:buNone/>
          </a:pPr>
          <a:r>
            <a:rPr lang="fr-CH" sz="1600" kern="1200"/>
            <a:t> l’opinion publique en Suisse</a:t>
          </a:r>
          <a:endParaRPr lang="en-US" sz="1600" kern="1200"/>
        </a:p>
      </dsp:txBody>
      <dsp:txXfrm>
        <a:off x="4365705" y="529539"/>
        <a:ext cx="2047133" cy="1728639"/>
      </dsp:txXfrm>
    </dsp:sp>
    <dsp:sp modelId="{A12A0A5C-481F-4DE0-A78A-9AE730BDAA3A}">
      <dsp:nvSpPr>
        <dsp:cNvPr id="0" name=""/>
        <dsp:cNvSpPr/>
      </dsp:nvSpPr>
      <dsp:spPr>
        <a:xfrm>
          <a:off x="1762267" y="2599675"/>
          <a:ext cx="2234163" cy="1968686"/>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H" sz="2400" b="1" kern="1200">
              <a:latin typeface="Aptos Black" panose="020B0004020202020204" pitchFamily="34" charset="0"/>
            </a:rPr>
            <a:t>Vigilance </a:t>
          </a:r>
          <a:r>
            <a:rPr lang="fr-CH" sz="1600" kern="1200"/>
            <a:t> </a:t>
          </a:r>
        </a:p>
        <a:p>
          <a:pPr marL="0" lvl="0" indent="0" algn="ctr" defTabSz="1066800">
            <a:lnSpc>
              <a:spcPct val="90000"/>
            </a:lnSpc>
            <a:spcBef>
              <a:spcPct val="0"/>
            </a:spcBef>
            <a:spcAft>
              <a:spcPct val="35000"/>
            </a:spcAft>
            <a:buNone/>
          </a:pPr>
          <a:r>
            <a:rPr lang="fr-CH" sz="1600" kern="1200"/>
            <a:t>Auprès des </a:t>
          </a:r>
          <a:r>
            <a:rPr lang="fr-CH" sz="1600" kern="1200" err="1"/>
            <a:t>législateur.rice.s</a:t>
          </a:r>
          <a:r>
            <a:rPr lang="fr-CH" sz="1600" kern="1200"/>
            <a:t> et des multinationales</a:t>
          </a:r>
          <a:endParaRPr lang="en-US" sz="1600" kern="1200"/>
        </a:p>
      </dsp:txBody>
      <dsp:txXfrm>
        <a:off x="1858370" y="2695778"/>
        <a:ext cx="2041957" cy="1776480"/>
      </dsp:txXfrm>
    </dsp:sp>
    <dsp:sp modelId="{0D37CD06-5763-49E9-99DE-D698CC5659CA}">
      <dsp:nvSpPr>
        <dsp:cNvPr id="0" name=""/>
        <dsp:cNvSpPr/>
      </dsp:nvSpPr>
      <dsp:spPr>
        <a:xfrm>
          <a:off x="4228653" y="2599675"/>
          <a:ext cx="2292219" cy="1968686"/>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H" sz="2400" b="1" kern="1200">
              <a:latin typeface="Aptos Black" panose="020B0004020202020204" pitchFamily="34" charset="0"/>
            </a:rPr>
            <a:t>Réseaux d’action</a:t>
          </a:r>
          <a:endParaRPr lang="en-US" sz="2400" b="1" kern="1200">
            <a:latin typeface="Aptos Black" panose="020B0004020202020204" pitchFamily="34" charset="0"/>
          </a:endParaRPr>
        </a:p>
      </dsp:txBody>
      <dsp:txXfrm>
        <a:off x="4324756" y="2695778"/>
        <a:ext cx="2100013" cy="1776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C755C-2E86-41D3-8215-6DCE1EB483DF}">
      <dsp:nvSpPr>
        <dsp:cNvPr id="0" name=""/>
        <dsp:cNvSpPr/>
      </dsp:nvSpPr>
      <dsp:spPr>
        <a:xfrm>
          <a:off x="-2321212" y="-358832"/>
          <a:ext cx="2772508" cy="2772508"/>
        </a:xfrm>
        <a:prstGeom prst="blockArc">
          <a:avLst>
            <a:gd name="adj1" fmla="val 18900000"/>
            <a:gd name="adj2" fmla="val 2700000"/>
            <a:gd name="adj3" fmla="val 779"/>
          </a:avLst>
        </a:pr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36A29E56-AF31-4F27-9086-A8C7D58DB036}">
      <dsp:nvSpPr>
        <dsp:cNvPr id="0" name=""/>
        <dsp:cNvSpPr/>
      </dsp:nvSpPr>
      <dsp:spPr>
        <a:xfrm>
          <a:off x="290114" y="205484"/>
          <a:ext cx="3430851" cy="410968"/>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206" tIns="38100" rIns="38100" bIns="38100" numCol="1" spcCol="1270" anchor="ctr" anchorCtr="0">
          <a:noAutofit/>
        </a:bodyPr>
        <a:lstStyle/>
        <a:p>
          <a:pPr marL="0" lvl="0" indent="0" algn="l" defTabSz="666750">
            <a:lnSpc>
              <a:spcPct val="90000"/>
            </a:lnSpc>
            <a:spcBef>
              <a:spcPct val="0"/>
            </a:spcBef>
            <a:spcAft>
              <a:spcPct val="35000"/>
            </a:spcAft>
            <a:buNone/>
          </a:pPr>
          <a:r>
            <a:rPr lang="fr-CH" sz="1500" b="1" kern="1200"/>
            <a:t>Né en 1987 à </a:t>
          </a:r>
          <a:r>
            <a:rPr lang="fr-CH" sz="1500" b="1" kern="1200" err="1"/>
            <a:t>Tshofa</a:t>
          </a:r>
          <a:r>
            <a:rPr lang="fr-CH" sz="1500" b="1" kern="1200"/>
            <a:t> (RDC)</a:t>
          </a:r>
        </a:p>
      </dsp:txBody>
      <dsp:txXfrm>
        <a:off x="290114" y="205484"/>
        <a:ext cx="3430851" cy="410968"/>
      </dsp:txXfrm>
    </dsp:sp>
    <dsp:sp modelId="{973BEB82-17F0-41A7-A75B-A1CD8AB8E679}">
      <dsp:nvSpPr>
        <dsp:cNvPr id="0" name=""/>
        <dsp:cNvSpPr/>
      </dsp:nvSpPr>
      <dsp:spPr>
        <a:xfrm>
          <a:off x="33259" y="154113"/>
          <a:ext cx="513710" cy="513710"/>
        </a:xfrm>
        <a:prstGeom prst="ellipse">
          <a:avLst/>
        </a:prstGeom>
        <a:solidFill>
          <a:schemeClr val="lt1"/>
        </a:solidFill>
        <a:ln w="19050" cap="flat" cmpd="sng" algn="ctr">
          <a:solidFill>
            <a:srgbClr val="C00000"/>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AA4F6072-0372-4450-A9F1-4A4FE800A93C}">
      <dsp:nvSpPr>
        <dsp:cNvPr id="0" name=""/>
        <dsp:cNvSpPr/>
      </dsp:nvSpPr>
      <dsp:spPr>
        <a:xfrm>
          <a:off x="439502" y="821937"/>
          <a:ext cx="3281464" cy="410968"/>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206" tIns="38100" rIns="38100" bIns="38100" numCol="1" spcCol="1270" anchor="ctr" anchorCtr="0">
          <a:noAutofit/>
        </a:bodyPr>
        <a:lstStyle/>
        <a:p>
          <a:pPr marL="0" lvl="0" indent="0" algn="l" defTabSz="666750">
            <a:lnSpc>
              <a:spcPct val="90000"/>
            </a:lnSpc>
            <a:spcBef>
              <a:spcPct val="0"/>
            </a:spcBef>
            <a:spcAft>
              <a:spcPct val="35000"/>
            </a:spcAft>
            <a:buNone/>
          </a:pPr>
          <a:r>
            <a:rPr lang="fr-CH" sz="1500" b="1" kern="1200"/>
            <a:t>Agronome</a:t>
          </a:r>
        </a:p>
      </dsp:txBody>
      <dsp:txXfrm>
        <a:off x="439502" y="821937"/>
        <a:ext cx="3281464" cy="410968"/>
      </dsp:txXfrm>
    </dsp:sp>
    <dsp:sp modelId="{E23E24B9-45F7-41D6-B00F-7F168AEC02CA}">
      <dsp:nvSpPr>
        <dsp:cNvPr id="0" name=""/>
        <dsp:cNvSpPr/>
      </dsp:nvSpPr>
      <dsp:spPr>
        <a:xfrm>
          <a:off x="159303" y="802703"/>
          <a:ext cx="513710" cy="513710"/>
        </a:xfrm>
        <a:prstGeom prst="ellipse">
          <a:avLst/>
        </a:prstGeom>
        <a:solidFill>
          <a:schemeClr val="lt1"/>
        </a:solidFill>
        <a:ln w="19050" cap="flat" cmpd="sng" algn="ctr">
          <a:solidFill>
            <a:srgbClr val="C00000"/>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46B9537E-D2F2-4682-ADF1-029DD54E4074}">
      <dsp:nvSpPr>
        <dsp:cNvPr id="0" name=""/>
        <dsp:cNvSpPr/>
      </dsp:nvSpPr>
      <dsp:spPr>
        <a:xfrm>
          <a:off x="290114" y="1438390"/>
          <a:ext cx="3430851" cy="410968"/>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206" tIns="38100" rIns="38100" bIns="38100" numCol="1" spcCol="1270" anchor="ctr" anchorCtr="0">
          <a:noAutofit/>
        </a:bodyPr>
        <a:lstStyle/>
        <a:p>
          <a:pPr marL="0" lvl="0" indent="0" algn="l" defTabSz="666750">
            <a:lnSpc>
              <a:spcPct val="90000"/>
            </a:lnSpc>
            <a:spcBef>
              <a:spcPct val="0"/>
            </a:spcBef>
            <a:spcAft>
              <a:spcPct val="35000"/>
            </a:spcAft>
            <a:buNone/>
          </a:pPr>
          <a:r>
            <a:rPr lang="fr-CH" sz="1500" b="1" kern="1200"/>
            <a:t>Coordinateur du programme </a:t>
          </a:r>
          <a:r>
            <a:rPr lang="fr-CH" sz="1500" b="1" kern="1200" err="1"/>
            <a:t>d’Adc</a:t>
          </a:r>
          <a:endParaRPr lang="fr-CH" sz="1500" b="1" kern="1200"/>
        </a:p>
      </dsp:txBody>
      <dsp:txXfrm>
        <a:off x="290114" y="1438390"/>
        <a:ext cx="3430851" cy="410968"/>
      </dsp:txXfrm>
    </dsp:sp>
    <dsp:sp modelId="{AAAAC8ED-4F40-4311-A0C2-EA5AFD3CB15B}">
      <dsp:nvSpPr>
        <dsp:cNvPr id="0" name=""/>
        <dsp:cNvSpPr/>
      </dsp:nvSpPr>
      <dsp:spPr>
        <a:xfrm>
          <a:off x="33259" y="1387019"/>
          <a:ext cx="513710" cy="513710"/>
        </a:xfrm>
        <a:prstGeom prst="ellipse">
          <a:avLst/>
        </a:prstGeom>
        <a:solidFill>
          <a:schemeClr val="lt1"/>
        </a:solidFill>
        <a:ln w="19050" cap="flat" cmpd="sng" algn="ctr">
          <a:solidFill>
            <a:srgbClr val="C00000"/>
          </a:solidFill>
          <a:prstDash val="solid"/>
          <a:miter lim="800000"/>
        </a:ln>
        <a:effectLst/>
      </dsp:spPr>
      <dsp:style>
        <a:lnRef idx="2">
          <a:schemeClr val="accent6"/>
        </a:lnRef>
        <a:fillRef idx="1">
          <a:schemeClr val="lt1"/>
        </a:fillRef>
        <a:effectRef idx="0">
          <a:schemeClr val="accent6"/>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B5F19594-3FF7-450D-A0D8-20606FBE70FD}" type="datetimeFigureOut">
              <a:rPr lang="fr-CH" smtClean="0"/>
              <a:t>10.02.2025</a:t>
            </a:fld>
            <a:endParaRPr lang="fr-CH"/>
          </a:p>
        </p:txBody>
      </p:sp>
      <p:sp>
        <p:nvSpPr>
          <p:cNvPr id="4" name="Espace réservé du pied de page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ECA7DD57-9923-410A-8EA5-EFBF0D7241C8}" type="slidenum">
              <a:rPr lang="fr-CH" smtClean="0"/>
              <a:t>‹#›</a:t>
            </a:fld>
            <a:endParaRPr lang="fr-CH"/>
          </a:p>
        </p:txBody>
      </p:sp>
    </p:spTree>
    <p:extLst>
      <p:ext uri="{BB962C8B-B14F-4D97-AF65-F5344CB8AC3E}">
        <p14:creationId xmlns:p14="http://schemas.microsoft.com/office/powerpoint/2010/main" val="2634956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de-CH"/>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C53AD163-4143-4E78-A014-BE9BE89129BA}" type="datetimeFigureOut">
              <a:rPr lang="de-CH" smtClean="0"/>
              <a:t>10.02.2025</a:t>
            </a:fld>
            <a:endParaRPr lang="de-CH"/>
          </a:p>
        </p:txBody>
      </p:sp>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de-CH"/>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de-CH"/>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FC863C3-2E83-4A52-8574-3C99ADFCA83D}" type="slidenum">
              <a:rPr lang="de-CH" smtClean="0"/>
              <a:t>‹#›</a:t>
            </a:fld>
            <a:endParaRPr lang="de-CH"/>
          </a:p>
        </p:txBody>
      </p:sp>
    </p:spTree>
    <p:extLst>
      <p:ext uri="{BB962C8B-B14F-4D97-AF65-F5344CB8AC3E}">
        <p14:creationId xmlns:p14="http://schemas.microsoft.com/office/powerpoint/2010/main" val="232671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bwMode="auto">
          <a:xfrm>
            <a:off x="1995488" y="876300"/>
            <a:ext cx="2808287" cy="21066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p:cNvSpPr>
            <a:spLocks noGrp="1"/>
          </p:cNvSpPr>
          <p:nvPr>
            <p:ph type="body" idx="1"/>
          </p:nvPr>
        </p:nvSpPr>
        <p:spPr bwMode="auto">
          <a:xfrm>
            <a:off x="768507" y="3181742"/>
            <a:ext cx="5439410" cy="23690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fr-CH" altLang="de-DE" sz="1600" b="0" noProof="0" dirty="0">
                <a:latin typeface="Fira Sans" panose="020B0503050000020004" pitchFamily="34" charset="0"/>
              </a:rPr>
              <a:t>Accueil des </a:t>
            </a:r>
            <a:r>
              <a:rPr lang="fr-CH" altLang="de-DE" sz="1600" b="0" noProof="0" dirty="0" err="1">
                <a:latin typeface="Fira Sans" panose="020B0503050000020004" pitchFamily="34" charset="0"/>
              </a:rPr>
              <a:t>participant-es</a:t>
            </a:r>
            <a:r>
              <a:rPr lang="fr-CH" altLang="de-DE" sz="1600" b="0" noProof="0" dirty="0">
                <a:latin typeface="Fira Sans" panose="020B0503050000020004" pitchFamily="34" charset="0"/>
              </a:rPr>
              <a:t>….</a:t>
            </a:r>
          </a:p>
          <a:p>
            <a:pPr algn="just"/>
            <a:endParaRPr lang="fr-CH" altLang="de-DE" sz="1600" b="0" noProof="0">
              <a:latin typeface="Fira Sans" panose="020B0503050000020004" pitchFamily="34" charset="0"/>
            </a:endParaRPr>
          </a:p>
          <a:p>
            <a:pPr algn="just"/>
            <a:r>
              <a:rPr lang="fr-CH" altLang="de-DE" sz="1600" noProof="0">
                <a:latin typeface="Fira Sans" panose="020B0503050000020004" pitchFamily="34" charset="0"/>
              </a:rPr>
              <a:t>Chaque année, l’EPER et Action de Carême organisent une campagne de sensibilisation durant la période du carême. Cette année, cette Campagne aura lieu du </a:t>
            </a:r>
            <a:r>
              <a:rPr lang="fr-CH" altLang="de-DE" sz="1600" b="1" noProof="0">
                <a:latin typeface="Fira Sans" panose="020B0503050000020004" pitchFamily="34" charset="0"/>
              </a:rPr>
              <a:t>5 mars au 20 avril 2025.</a:t>
            </a:r>
          </a:p>
          <a:p>
            <a:pPr algn="just"/>
            <a:endParaRPr lang="fr-CH" altLang="de-DE" sz="1600" b="1" noProof="0">
              <a:latin typeface="Fira Sans" panose="020B0503050000020004" pitchFamily="34" charset="0"/>
            </a:endParaRPr>
          </a:p>
          <a:p>
            <a:pPr algn="just"/>
            <a:r>
              <a:rPr lang="fr-CH" altLang="de-DE" sz="1600" b="0" noProof="0">
                <a:latin typeface="Fira Sans" panose="020B0503050000020004" pitchFamily="34" charset="0"/>
              </a:rPr>
              <a:t>La campagne se concentre cette année sur le </a:t>
            </a:r>
            <a:r>
              <a:rPr lang="fr-CH" altLang="de-DE" sz="1600" b="1" noProof="0">
                <a:latin typeface="Fira Sans" panose="020B0503050000020004" pitchFamily="34" charset="0"/>
              </a:rPr>
              <a:t>droit à l’alimentation</a:t>
            </a:r>
            <a:r>
              <a:rPr lang="fr-CH" altLang="de-DE" sz="1600" b="0" noProof="0">
                <a:latin typeface="Fira Sans" panose="020B0503050000020004" pitchFamily="34" charset="0"/>
              </a:rPr>
              <a:t>, ou mieux le droit à une alimentation saine et adéquate</a:t>
            </a:r>
            <a:r>
              <a:rPr lang="fr-CH" altLang="de-DE" sz="1600" b="1" noProof="0">
                <a:latin typeface="Fira Sans" panose="020B0503050000020004" pitchFamily="34" charset="0"/>
              </a:rPr>
              <a:t>. </a:t>
            </a:r>
            <a:r>
              <a:rPr lang="fr-CH" altLang="de-DE" sz="1600" b="0" noProof="0">
                <a:latin typeface="Fira Sans" panose="020B0503050000020004" pitchFamily="34" charset="0"/>
              </a:rPr>
              <a:t>La campagne vise à sensibiliser la population Suisse aux causes et à l'impact de la malnutrition.</a:t>
            </a:r>
          </a:p>
          <a:p>
            <a:pPr>
              <a:spcBef>
                <a:spcPts val="0"/>
              </a:spcBef>
              <a:spcAft>
                <a:spcPts val="0"/>
              </a:spcAft>
            </a:pPr>
            <a:endParaRPr lang="en-US" sz="1600">
              <a:latin typeface="Times New Roman"/>
              <a:ea typeface="ＭＳ Ｐゴシック"/>
              <a:cs typeface="Times New Roman"/>
            </a:endParaRPr>
          </a:p>
          <a:p>
            <a:pPr algn="just"/>
            <a:endParaRPr lang="fr-CH" altLang="de-DE" sz="1600" b="0" noProof="0">
              <a:latin typeface="Fira Sans" panose="020B0503050000020004" pitchFamily="34" charset="0"/>
            </a:endParaRPr>
          </a:p>
        </p:txBody>
      </p:sp>
      <p:sp>
        <p:nvSpPr>
          <p:cNvPr id="14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41860D-2F86-4908-888C-A7A6CFC21FB8}" type="slidenum">
              <a:rPr lang="de-CH" altLang="de-DE" smtClean="0">
                <a:latin typeface="Fira Sans" panose="020B0503050000020004" pitchFamily="34" charset="0"/>
              </a:rPr>
              <a:pPr/>
              <a:t>1</a:t>
            </a:fld>
            <a:endParaRPr lang="de-CH" altLang="de-DE">
              <a:latin typeface="Fira Sans" panose="020B0503050000020004" pitchFamily="34" charset="0"/>
            </a:endParaRPr>
          </a:p>
        </p:txBody>
      </p:sp>
    </p:spTree>
    <p:extLst>
      <p:ext uri="{BB962C8B-B14F-4D97-AF65-F5344CB8AC3E}">
        <p14:creationId xmlns:p14="http://schemas.microsoft.com/office/powerpoint/2010/main" val="157092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En 2015 les Nations Unies ont mis en place les 17 objectif de développement durable (ODD), qui visent à réduire les changements climatiques et les injustices socio-climatiques d’ici 2030. Entre ces 17 objectifs, le deuxième «Faim Zéro» vise à mettre fin à la faim, assurer la sécurité alimentaire et à améliorer la nutrition en promouvant un système agricole durable.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Pour éradiquer la faim dans le monde cet objectif se divise en 8 différents points: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r>
              <a:rPr lang="fr-CH" sz="1200" b="1" kern="1200" dirty="0">
                <a:effectLst/>
                <a:latin typeface="Aptos" panose="020B0004020202020204" pitchFamily="34" charset="0"/>
                <a:ea typeface="Aptos" panose="020B0004020202020204" pitchFamily="34" charset="0"/>
                <a:cs typeface="Calibri" panose="020F0502020204030204" pitchFamily="34" charset="0"/>
              </a:rPr>
              <a:t>Accès universel à une alimentation sûre et nutritive</a:t>
            </a:r>
            <a:r>
              <a:rPr lang="fr-CH" sz="1200" kern="1200" dirty="0">
                <a:effectLst/>
                <a:latin typeface="Aptos" panose="020B0004020202020204" pitchFamily="34" charset="0"/>
                <a:ea typeface="Aptos" panose="020B0004020202020204" pitchFamily="34" charset="0"/>
                <a:cs typeface="Calibri" panose="020F0502020204030204" pitchFamily="34" charset="0"/>
              </a:rPr>
              <a:t>: éliminer la faim est garantir l’accès de toutes et tous, en particulier des personnes pauvres ou en situation vulnérable.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228600">
              <a:lnSpc>
                <a:spcPct val="115000"/>
              </a:lnSpc>
              <a:spcAft>
                <a:spcPts val="800"/>
              </a:spcAft>
              <a:buFont typeface="+mj-lt"/>
              <a:buAutoNum type="arabicPeriod"/>
            </a:pP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r>
              <a:rPr lang="fr-CH" sz="1200" b="1" kern="1200" dirty="0">
                <a:effectLst/>
                <a:latin typeface="Aptos" panose="020B0004020202020204" pitchFamily="34" charset="0"/>
                <a:ea typeface="Aptos" panose="020B0004020202020204" pitchFamily="34" charset="0"/>
                <a:cs typeface="Calibri" panose="020F0502020204030204" pitchFamily="34" charset="0"/>
              </a:rPr>
              <a:t>Mettre fin à toutes formes de malnutrition</a:t>
            </a:r>
            <a:r>
              <a:rPr lang="fr-CH" sz="1200" kern="1200" dirty="0">
                <a:effectLst/>
                <a:latin typeface="Aptos" panose="020B0004020202020204" pitchFamily="34" charset="0"/>
                <a:ea typeface="Aptos" panose="020B0004020202020204" pitchFamily="34" charset="0"/>
                <a:cs typeface="Calibri" panose="020F0502020204030204" pitchFamily="34" charset="0"/>
              </a:rPr>
              <a:t>: en atteignant les cibles convenues au niveau international (enfants, femmes enceintes,..)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indent="-228600">
              <a:lnSpc>
                <a:spcPct val="115000"/>
              </a:lnSpc>
              <a:spcAft>
                <a:spcPts val="800"/>
              </a:spcAft>
              <a:buFont typeface="+mj-lt"/>
              <a:buAutoNum type="arabicPeriod"/>
            </a:pP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r>
              <a:rPr lang="fr-CH" sz="1200" b="1" kern="1200" dirty="0">
                <a:effectLst/>
                <a:latin typeface="Aptos" panose="020B0004020202020204" pitchFamily="34" charset="0"/>
                <a:ea typeface="Aptos" panose="020B0004020202020204" pitchFamily="34" charset="0"/>
                <a:cs typeface="Calibri" panose="020F0502020204030204" pitchFamily="34" charset="0"/>
              </a:rPr>
              <a:t>Augmenter la productivité et les revenus des petits producteurs alimentaires</a:t>
            </a:r>
            <a:r>
              <a:rPr lang="fr-CH" sz="1200" kern="1200" dirty="0">
                <a:effectLst/>
                <a:latin typeface="Aptos" panose="020B0004020202020204" pitchFamily="34" charset="0"/>
                <a:ea typeface="Aptos" panose="020B0004020202020204" pitchFamily="34" charset="0"/>
                <a:cs typeface="Calibri" panose="020F0502020204030204" pitchFamily="34" charset="0"/>
              </a:rPr>
              <a:t>, principalement des femmes, des peuples autochtones et des agriculteurs familiaux, en mettant en avance le droit à l’accès sûr et égal à la terre et toutes ressources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228600">
              <a:lnSpc>
                <a:spcPct val="115000"/>
              </a:lnSpc>
              <a:spcAft>
                <a:spcPts val="800"/>
              </a:spcAft>
              <a:buFont typeface="+mj-lt"/>
              <a:buAutoNum type="arabicPeriod"/>
            </a:pP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r>
              <a:rPr lang="fr-CH" sz="1200" b="1" kern="1200" dirty="0">
                <a:effectLst/>
                <a:latin typeface="Aptos" panose="020B0004020202020204" pitchFamily="34" charset="0"/>
                <a:ea typeface="Aptos" panose="020B0004020202020204" pitchFamily="34" charset="0"/>
                <a:cs typeface="Calibri" panose="020F0502020204030204" pitchFamily="34" charset="0"/>
              </a:rPr>
              <a:t>Production alimentaire durable et pratiques agricoles résilientes</a:t>
            </a:r>
            <a:r>
              <a:rPr lang="fr-CH" sz="1200" kern="1200" dirty="0">
                <a:effectLst/>
                <a:latin typeface="Aptos" panose="020B0004020202020204" pitchFamily="34" charset="0"/>
                <a:ea typeface="Aptos" panose="020B0004020202020204" pitchFamily="34" charset="0"/>
                <a:cs typeface="Calibri" panose="020F0502020204030204" pitchFamily="34" charset="0"/>
              </a:rPr>
              <a:t>: garantir le système de production alimentaire durable à travers des pratiques agricoles qui permettent d’augmenter la production en respectant et en garantissant la santé des écosystèmes et en limitant les changements climatiques.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r>
              <a:rPr lang="fr-CH" sz="1200" b="1" kern="1200" dirty="0">
                <a:effectLst/>
                <a:latin typeface="Aptos" panose="020B0004020202020204" pitchFamily="34" charset="0"/>
                <a:ea typeface="Aptos" panose="020B0004020202020204" pitchFamily="34" charset="0"/>
                <a:cs typeface="Calibri" panose="020F0502020204030204" pitchFamily="34" charset="0"/>
              </a:rPr>
              <a:t>Maintenir la diversité génétique dans la production alimentaire</a:t>
            </a:r>
            <a:r>
              <a:rPr lang="fr-CH" sz="1200" kern="1200" dirty="0">
                <a:effectLst/>
                <a:latin typeface="Aptos" panose="020B0004020202020204" pitchFamily="34" charset="0"/>
                <a:ea typeface="Aptos" panose="020B0004020202020204" pitchFamily="34" charset="0"/>
                <a:cs typeface="Calibri" panose="020F0502020204030204" pitchFamily="34" charset="0"/>
              </a:rPr>
              <a:t>, qu'elle soit végétale ou animale. Et ce, tout en promouvant l'avantage de l'utilisation des ressources génétiques et des connaissances traditionnelles associées.</a:t>
            </a:r>
          </a:p>
          <a:p>
            <a:pPr marL="228600" lvl="0" indent="-228600">
              <a:lnSpc>
                <a:spcPct val="115000"/>
              </a:lnSpc>
              <a:spcAft>
                <a:spcPts val="800"/>
              </a:spcAft>
              <a:buFont typeface="+mj-lt"/>
              <a:buAutoNum type="arabicPeriod"/>
            </a:pP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r>
              <a:rPr lang="fr-CH" sz="1200" b="1" kern="1200" dirty="0">
                <a:effectLst/>
                <a:latin typeface="Aptos" panose="020B0004020202020204" pitchFamily="34" charset="0"/>
                <a:ea typeface="Aptos" panose="020B0004020202020204" pitchFamily="34" charset="0"/>
                <a:cs typeface="Calibri" panose="020F0502020204030204" pitchFamily="34" charset="0"/>
              </a:rPr>
              <a:t>Accroître les investissements, notamment par une coopération internationale renforcée,</a:t>
            </a:r>
            <a:r>
              <a:rPr lang="fr-CH" sz="1200" kern="1200" dirty="0">
                <a:effectLst/>
                <a:latin typeface="Aptos" panose="020B0004020202020204" pitchFamily="34" charset="0"/>
                <a:ea typeface="Aptos" panose="020B0004020202020204" pitchFamily="34" charset="0"/>
                <a:cs typeface="Calibri" panose="020F0502020204030204" pitchFamily="34" charset="0"/>
              </a:rPr>
              <a:t> dans les infrastructures rurales, la recherche agricole, la technologie et les banques de gènes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228600">
              <a:lnSpc>
                <a:spcPct val="115000"/>
              </a:lnSpc>
              <a:spcAft>
                <a:spcPts val="800"/>
              </a:spcAft>
              <a:buFont typeface="+mj-lt"/>
              <a:buAutoNum type="arabicPeriod"/>
            </a:pP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r>
              <a:rPr lang="fr-CH" sz="1200" b="1" kern="1200" dirty="0">
                <a:effectLst/>
                <a:latin typeface="Aptos" panose="020B0004020202020204" pitchFamily="34" charset="0"/>
                <a:ea typeface="Aptos" panose="020B0004020202020204" pitchFamily="34" charset="0"/>
                <a:cs typeface="Calibri" panose="020F0502020204030204" pitchFamily="34" charset="0"/>
              </a:rPr>
              <a:t>Corriger et prévenir les restrictions commerciales agricoles</a:t>
            </a:r>
            <a:r>
              <a:rPr lang="fr-CH" sz="1200" kern="1200" dirty="0">
                <a:effectLst/>
                <a:latin typeface="Aptos" panose="020B0004020202020204" pitchFamily="34" charset="0"/>
                <a:ea typeface="Aptos" panose="020B0004020202020204" pitchFamily="34" charset="0"/>
                <a:cs typeface="Calibri" panose="020F0502020204030204" pitchFamily="34" charset="0"/>
              </a:rPr>
              <a:t> et les distorsions du marché, principalement par l’élimination de toutes formes de subventions à l’exportation de produits agricoles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228600">
              <a:lnSpc>
                <a:spcPct val="115000"/>
              </a:lnSpc>
              <a:spcAft>
                <a:spcPts val="800"/>
              </a:spcAft>
              <a:buFont typeface="+mj-lt"/>
              <a:buAutoNum type="arabicPeriod"/>
            </a:pP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0" indent="-228600">
              <a:lnSpc>
                <a:spcPct val="115000"/>
              </a:lnSpc>
              <a:spcAft>
                <a:spcPts val="800"/>
              </a:spcAft>
              <a:buFont typeface="+mj-lt"/>
              <a:buAutoNum type="arabicPeriod"/>
            </a:pPr>
            <a:r>
              <a:rPr lang="fr-CH" sz="1200" b="1" kern="1200" dirty="0">
                <a:effectLst/>
                <a:latin typeface="Aptos" panose="020B0004020202020204" pitchFamily="34" charset="0"/>
                <a:ea typeface="Aptos" panose="020B0004020202020204" pitchFamily="34" charset="0"/>
                <a:cs typeface="Calibri" panose="020F0502020204030204" pitchFamily="34" charset="0"/>
              </a:rPr>
              <a:t>Adopter des mesures visant à assurer le bon fonctionnement et la stabilité des marchés de produits alimentaires</a:t>
            </a:r>
            <a:r>
              <a:rPr lang="fr-CH" sz="1200" kern="1200" dirty="0">
                <a:effectLst/>
                <a:latin typeface="Aptos" panose="020B0004020202020204" pitchFamily="34" charset="0"/>
                <a:ea typeface="Aptos" panose="020B0004020202020204" pitchFamily="34" charset="0"/>
                <a:cs typeface="Calibri" panose="020F0502020204030204" pitchFamily="34" charset="0"/>
              </a:rPr>
              <a:t> et un accès rapide à l’information sur les marchés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10</a:t>
            </a:fld>
            <a:endParaRPr lang="de-CH"/>
          </a:p>
        </p:txBody>
      </p:sp>
    </p:spTree>
    <p:extLst>
      <p:ext uri="{BB962C8B-B14F-4D97-AF65-F5344CB8AC3E}">
        <p14:creationId xmlns:p14="http://schemas.microsoft.com/office/powerpoint/2010/main" val="291615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Quand on veut parler du droit à l’alimentation ou de sécurité alimentaire, il faut comprendre différents termes qui peuvent être utilisé autour de la thématique de la faim</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b="1" kern="1200" dirty="0">
                <a:effectLst/>
                <a:latin typeface="Aptos" panose="020B0004020202020204" pitchFamily="34" charset="0"/>
                <a:ea typeface="Aptos" panose="020B0004020202020204" pitchFamily="34" charset="0"/>
                <a:cs typeface="Calibri" panose="020F0502020204030204" pitchFamily="34" charset="0"/>
              </a:rPr>
              <a:t>1. Sous-alimentation :</a:t>
            </a:r>
            <a:r>
              <a:rPr lang="fr-CH" sz="1200" kern="1200" dirty="0">
                <a:effectLst/>
                <a:latin typeface="Aptos" panose="020B0004020202020204" pitchFamily="34" charset="0"/>
                <a:ea typeface="Aptos" panose="020B0004020202020204" pitchFamily="34" charset="0"/>
                <a:cs typeface="Calibri" panose="020F0502020204030204" pitchFamily="34" charset="0"/>
              </a:rPr>
              <a:t> La sous-alimentation est spécifique à une consommation alimentaire inférieure ou insuffisant pour couvrir les besoins énergétiques minimaux sur une longue durée.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b="1" kern="1200" dirty="0">
                <a:solidFill>
                  <a:srgbClr val="FF0000"/>
                </a:solidFill>
                <a:effectLst/>
                <a:latin typeface="Aptos" panose="020B0004020202020204" pitchFamily="34" charset="0"/>
                <a:ea typeface="Aptos" panose="020B0004020202020204" pitchFamily="34" charset="0"/>
                <a:cs typeface="Calibri" panose="020F0502020204030204" pitchFamily="34" charset="0"/>
              </a:rPr>
              <a:t>Seuil de référence :</a:t>
            </a:r>
            <a:r>
              <a:rPr lang="fr-CH" sz="1200" kern="1200" dirty="0">
                <a:solidFill>
                  <a:srgbClr val="FF0000"/>
                </a:solidFill>
                <a:effectLst/>
                <a:latin typeface="Aptos" panose="020B0004020202020204" pitchFamily="34" charset="0"/>
                <a:ea typeface="Aptos" panose="020B0004020202020204" pitchFamily="34" charset="0"/>
                <a:cs typeface="Calibri" panose="020F0502020204030204" pitchFamily="34" charset="0"/>
              </a:rPr>
              <a:t> Une alimentation adéquate nécessite en moyenne </a:t>
            </a:r>
            <a:r>
              <a:rPr lang="fr-CH" sz="1200" b="1" kern="1200" dirty="0">
                <a:solidFill>
                  <a:srgbClr val="FF0000"/>
                </a:solidFill>
                <a:effectLst/>
                <a:latin typeface="Aptos" panose="020B0004020202020204" pitchFamily="34" charset="0"/>
                <a:ea typeface="Aptos" panose="020B0004020202020204" pitchFamily="34" charset="0"/>
                <a:cs typeface="Calibri" panose="020F0502020204030204" pitchFamily="34" charset="0"/>
              </a:rPr>
              <a:t>2 300 kilocalories par jour</a:t>
            </a:r>
            <a:r>
              <a:rPr lang="fr-CH" sz="1200" kern="1200" dirty="0">
                <a:solidFill>
                  <a:srgbClr val="FF0000"/>
                </a:solidFill>
                <a:effectLst/>
                <a:latin typeface="Aptos" panose="020B0004020202020204" pitchFamily="34" charset="0"/>
                <a:ea typeface="Aptos" panose="020B0004020202020204" pitchFamily="34" charset="0"/>
                <a:cs typeface="Calibri" panose="020F0502020204030204" pitchFamily="34" charset="0"/>
              </a:rPr>
              <a:t> pour assurer une vie saine et active.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fr-CH" sz="1200" kern="1200" dirty="0">
                <a:solidFill>
                  <a:srgbClr val="FF0000"/>
                </a:solidFill>
                <a:effectLst/>
                <a:latin typeface="Aptos" panose="020B0004020202020204" pitchFamily="34" charset="0"/>
                <a:ea typeface="Aptos" panose="020B0004020202020204" pitchFamily="34" charset="0"/>
                <a:cs typeface="Calibri" panose="020F0502020204030204" pitchFamily="34" charset="0"/>
              </a:rPr>
              <a:t>Une consommation inférieure à </a:t>
            </a:r>
            <a:r>
              <a:rPr lang="fr-CH" sz="1200" b="1" kern="1200" dirty="0">
                <a:solidFill>
                  <a:srgbClr val="FF0000"/>
                </a:solidFill>
                <a:effectLst/>
                <a:latin typeface="Aptos" panose="020B0004020202020204" pitchFamily="34" charset="0"/>
                <a:ea typeface="Aptos" panose="020B0004020202020204" pitchFamily="34" charset="0"/>
                <a:cs typeface="Calibri" panose="020F0502020204030204" pitchFamily="34" charset="0"/>
              </a:rPr>
              <a:t>1 400 kilocalories par jour</a:t>
            </a:r>
            <a:r>
              <a:rPr lang="fr-CH" sz="1200" kern="1200" dirty="0">
                <a:solidFill>
                  <a:srgbClr val="FF0000"/>
                </a:solidFill>
                <a:effectLst/>
                <a:latin typeface="Aptos" panose="020B0004020202020204" pitchFamily="34" charset="0"/>
                <a:ea typeface="Aptos" panose="020B0004020202020204" pitchFamily="34" charset="0"/>
                <a:cs typeface="Calibri" panose="020F0502020204030204" pitchFamily="34" charset="0"/>
              </a:rPr>
              <a:t> entraîne un affaiblissement général de l’organisme et une vulnérabilité accrue aux maladies.</a:t>
            </a:r>
            <a:endParaRPr lang="fr-CH" sz="1200" kern="100" dirty="0">
              <a:effectLst/>
              <a:latin typeface="Aptos" panose="020B0004020202020204" pitchFamily="34" charset="0"/>
              <a:ea typeface="Aptos" panose="020B0004020202020204" pitchFamily="34" charset="0"/>
              <a:cs typeface="Calibri" panose="020F0502020204030204" pitchFamily="34"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La sous-alimentation comprend deux formes principales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FiraSans-Light" panose="020B0403050000020004"/>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fr-CH" sz="1200" b="1" kern="1200" dirty="0">
                <a:effectLst/>
                <a:latin typeface="Aptos" panose="020B0004020202020204" pitchFamily="34" charset="0"/>
                <a:ea typeface="Aptos" panose="020B0004020202020204" pitchFamily="34" charset="0"/>
                <a:cs typeface="Calibri" panose="020F0502020204030204" pitchFamily="34" charset="0"/>
              </a:rPr>
              <a:t>Faim aiguë : </a:t>
            </a:r>
            <a:r>
              <a:rPr lang="fr-CH" sz="1200" kern="1200" dirty="0">
                <a:effectLst/>
                <a:latin typeface="Aptos" panose="020B0004020202020204" pitchFamily="34" charset="0"/>
                <a:ea typeface="Aptos" panose="020B0004020202020204" pitchFamily="34" charset="0"/>
                <a:cs typeface="Calibri" panose="020F0502020204030204" pitchFamily="34" charset="0"/>
              </a:rPr>
              <a:t>Insécurité alimentaire sévère, entraînant un risque immédiat pour la vie, qui désigne une situation où les besoins alimentaires urgents ne sont pas satisfaits</a:t>
            </a:r>
            <a:r>
              <a:rPr lang="fr-CH" sz="1200" kern="1200" dirty="0">
                <a:effectLst/>
                <a:latin typeface="Aptos" panose="020B0004020202020204" pitchFamily="34" charset="0"/>
                <a:ea typeface="Aptos" panose="020B0004020202020204" pitchFamily="34" charset="0"/>
                <a:cs typeface="FiraSans-Light" panose="020B0403050000020004"/>
              </a:rPr>
              <a:t> pendant une période limitée, par exemple en raison de guerres ou de catastrophes naturelles.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i="1" kern="1200" dirty="0">
                <a:effectLst/>
                <a:latin typeface="Aptos" panose="020B0004020202020204" pitchFamily="34" charset="0"/>
                <a:ea typeface="Aptos" panose="020B0004020202020204" pitchFamily="34" charset="0"/>
                <a:cs typeface="Calibri" panose="020F0502020204030204" pitchFamily="34" charset="0"/>
              </a:rPr>
              <a:t>Elle a affecté environ </a:t>
            </a:r>
            <a:r>
              <a:rPr lang="fr-CH" sz="1200" b="1" i="1" kern="1200" dirty="0">
                <a:effectLst/>
                <a:latin typeface="Aptos" panose="020B0004020202020204" pitchFamily="34" charset="0"/>
                <a:ea typeface="Aptos" panose="020B0004020202020204" pitchFamily="34" charset="0"/>
                <a:cs typeface="Calibri" panose="020F0502020204030204" pitchFamily="34" charset="0"/>
              </a:rPr>
              <a:t>258 millions de personnes</a:t>
            </a:r>
            <a:r>
              <a:rPr lang="fr-CH" sz="1200" i="1" kern="1200" dirty="0">
                <a:effectLst/>
                <a:latin typeface="Aptos" panose="020B0004020202020204" pitchFamily="34" charset="0"/>
                <a:ea typeface="Aptos" panose="020B0004020202020204" pitchFamily="34" charset="0"/>
                <a:cs typeface="Calibri" panose="020F0502020204030204" pitchFamily="34" charset="0"/>
              </a:rPr>
              <a:t> en 2023 (selon le Rapport Mondial sur les Crises Alimentaires)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FiraSans-Light" panose="020B0403050000020004"/>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fr-CH" sz="1200" b="1" kern="1200" dirty="0">
                <a:effectLst/>
                <a:latin typeface="Aptos" panose="020B0004020202020204" pitchFamily="34" charset="0"/>
                <a:ea typeface="Aptos" panose="020B0004020202020204" pitchFamily="34" charset="0"/>
                <a:cs typeface="Calibri" panose="020F0502020204030204" pitchFamily="34" charset="0"/>
              </a:rPr>
              <a:t>Faim chronique </a:t>
            </a:r>
            <a:r>
              <a:rPr lang="fr-CH" sz="1200" kern="1200" dirty="0">
                <a:effectLst/>
                <a:latin typeface="Aptos" panose="020B0004020202020204" pitchFamily="34" charset="0"/>
                <a:ea typeface="Aptos" panose="020B0004020202020204" pitchFamily="34" charset="0"/>
                <a:cs typeface="Calibri" panose="020F0502020204030204" pitchFamily="34" charset="0"/>
              </a:rPr>
              <a:t>: </a:t>
            </a:r>
            <a:r>
              <a:rPr lang="fr-CH" sz="1200" kern="1200" dirty="0">
                <a:effectLst/>
                <a:latin typeface="Aptos" panose="020B0004020202020204" pitchFamily="34" charset="0"/>
                <a:ea typeface="Aptos" panose="020B0004020202020204" pitchFamily="34" charset="0"/>
                <a:cs typeface="FiraSans-Light" panose="020B0403050000020004"/>
              </a:rPr>
              <a:t>Il s’agit d’une situation permanente de faim aigüe</a:t>
            </a:r>
            <a:r>
              <a:rPr lang="fr-CH" sz="1200" kern="1200" dirty="0">
                <a:effectLst/>
                <a:latin typeface="Aptos" panose="020B0004020202020204" pitchFamily="34" charset="0"/>
                <a:ea typeface="Aptos" panose="020B0004020202020204" pitchFamily="34" charset="0"/>
                <a:cs typeface="Times New Roman" panose="02020603050405020304" pitchFamily="18" charset="0"/>
              </a:rPr>
              <a:t>. </a:t>
            </a:r>
            <a:r>
              <a:rPr lang="fr-CH" sz="1200" kern="1200" dirty="0">
                <a:effectLst/>
                <a:latin typeface="Aptos" panose="020B0004020202020204" pitchFamily="34" charset="0"/>
                <a:ea typeface="Aptos" panose="020B0004020202020204" pitchFamily="34" charset="0"/>
                <a:cs typeface="Calibri" panose="020F0502020204030204" pitchFamily="34" charset="0"/>
              </a:rPr>
              <a:t>Cette forme de faim indique un manque persistant de nourriture suffisante.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i="1" kern="1200" dirty="0">
                <a:effectLst/>
                <a:latin typeface="Aptos" panose="020B0004020202020204" pitchFamily="34" charset="0"/>
                <a:ea typeface="Aptos" panose="020B0004020202020204" pitchFamily="34" charset="0"/>
                <a:cs typeface="Calibri" panose="020F0502020204030204" pitchFamily="34" charset="0"/>
              </a:rPr>
              <a:t>Selon la FAO, elle touche environ </a:t>
            </a:r>
            <a:r>
              <a:rPr lang="fr-CH" sz="1200" b="1" i="1" kern="1200" dirty="0">
                <a:effectLst/>
                <a:latin typeface="Aptos" panose="020B0004020202020204" pitchFamily="34" charset="0"/>
                <a:ea typeface="Aptos" panose="020B0004020202020204" pitchFamily="34" charset="0"/>
                <a:cs typeface="Calibri" panose="020F0502020204030204" pitchFamily="34" charset="0"/>
              </a:rPr>
              <a:t>820 millions de personnes</a:t>
            </a:r>
            <a:r>
              <a:rPr lang="fr-CH" sz="1200" i="1" kern="1200" dirty="0">
                <a:effectLst/>
                <a:latin typeface="Aptos" panose="020B0004020202020204" pitchFamily="34" charset="0"/>
                <a:ea typeface="Aptos" panose="020B0004020202020204" pitchFamily="34" charset="0"/>
                <a:cs typeface="Calibri" panose="020F0502020204030204" pitchFamily="34" charset="0"/>
              </a:rPr>
              <a:t> dans le monde.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i="1" kern="1200" dirty="0">
                <a:effectLst/>
                <a:latin typeface="Aptos" panose="020B0004020202020204" pitchFamily="34" charset="0"/>
                <a:ea typeface="Aptos" panose="020B0004020202020204" pitchFamily="34" charset="0"/>
                <a:cs typeface="Times New Roman" panose="02020603050405020304" pitchFamily="18"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i="1" kern="1200" dirty="0">
                <a:effectLst/>
                <a:latin typeface="Aptos" panose="020B0004020202020204" pitchFamily="34" charset="0"/>
                <a:ea typeface="Aptos" panose="020B0004020202020204" pitchFamily="34" charset="0"/>
                <a:cs typeface="Times New Roman" panose="02020603050405020304" pitchFamily="18"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b="1" kern="1200" dirty="0">
                <a:effectLst/>
                <a:latin typeface="Aptos" panose="020B0004020202020204" pitchFamily="34" charset="0"/>
                <a:ea typeface="Aptos" panose="020B0004020202020204" pitchFamily="34" charset="0"/>
                <a:cs typeface="Calibri" panose="020F0502020204030204" pitchFamily="34" charset="0"/>
              </a:rPr>
              <a:t>2. Malnutrition : </a:t>
            </a:r>
            <a:r>
              <a:rPr lang="fr-CH" sz="1200" kern="1200" dirty="0">
                <a:effectLst/>
                <a:latin typeface="Aptos" panose="020B0004020202020204" pitchFamily="34" charset="0"/>
                <a:ea typeface="Aptos" panose="020B0004020202020204" pitchFamily="34" charset="0"/>
                <a:cs typeface="Calibri" panose="020F0502020204030204" pitchFamily="34" charset="0"/>
              </a:rPr>
              <a:t>Déséquilibre nutritionnel lié à une alimentation de mauvaise qualité, souvent invisible mais aux conséquences graves sur la santé. La malnutrition ne concerne pas forcément la quantité d’aliments consommés, mais plutôt leur qualité nutritionnelle. Cette forme d’insécurité alimentaire, est beaucoup plus difficile à détecter que la sous-alimentation. Même les personnes en surpoids peuvent être touchées.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Times New Roman" panose="02020603050405020304" pitchFamily="18"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fr-CH" sz="1200" b="1" kern="1200" dirty="0">
                <a:effectLst/>
                <a:latin typeface="Aptos" panose="020B0004020202020204" pitchFamily="34" charset="0"/>
                <a:ea typeface="Aptos" panose="020B0004020202020204" pitchFamily="34" charset="0"/>
                <a:cs typeface="Calibri" panose="020F0502020204030204" pitchFamily="34" charset="0"/>
              </a:rPr>
              <a:t>Faim cachée : </a:t>
            </a:r>
            <a:r>
              <a:rPr lang="fr-CH" sz="1200" kern="1200" dirty="0">
                <a:effectLst/>
                <a:latin typeface="Aptos" panose="020B0004020202020204" pitchFamily="34" charset="0"/>
                <a:ea typeface="Aptos" panose="020B0004020202020204" pitchFamily="34" charset="0"/>
                <a:cs typeface="Calibri" panose="020F0502020204030204" pitchFamily="34" charset="0"/>
              </a:rPr>
              <a:t> </a:t>
            </a:r>
            <a:r>
              <a:rPr lang="fr-CH" sz="1200" kern="1200" dirty="0">
                <a:effectLst/>
                <a:latin typeface="Aptos" panose="020B0004020202020204" pitchFamily="34" charset="0"/>
                <a:ea typeface="Aptos" panose="020B0004020202020204" pitchFamily="34" charset="0"/>
                <a:cs typeface="FiraSans-Light" panose="020B0403050000020004"/>
              </a:rPr>
              <a:t>La « faim cachée », représente un type de famine caractérisé par une carence </a:t>
            </a:r>
            <a:r>
              <a:rPr lang="fr-CH" sz="1200" kern="1200" dirty="0">
                <a:effectLst/>
                <a:latin typeface="Aptos" panose="020B0004020202020204" pitchFamily="34" charset="0"/>
                <a:ea typeface="Aptos" panose="020B0004020202020204" pitchFamily="34" charset="0"/>
                <a:cs typeface="Calibri" panose="020F0502020204030204" pitchFamily="34" charset="0"/>
              </a:rPr>
              <a:t>en micronutriments</a:t>
            </a:r>
            <a:r>
              <a:rPr lang="fr-CH" sz="1200" kern="1200" dirty="0">
                <a:effectLst/>
                <a:latin typeface="Aptos" panose="020B0004020202020204" pitchFamily="34" charset="0"/>
                <a:ea typeface="Aptos" panose="020B0004020202020204" pitchFamily="34" charset="0"/>
                <a:cs typeface="FiraSans-Light" panose="020B0403050000020004"/>
              </a:rPr>
              <a:t>, vitamines et minéraux essentiels. Elle touche surtout les groupes plus vulnérables (enfants, femmes, personnes âgées et celles souffrant de maladies chroniques) et est fréquente dans les régions où l’alimentation est principalement composée de riz, maïs ou blé. Ce type de famine ne se voit pas immédiatement, mais a un impact profond et à long terme sur la santé et le développement.</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b="1" kern="1200" dirty="0">
                <a:effectLst/>
                <a:latin typeface="Aptos" panose="020B0004020202020204" pitchFamily="34" charset="0"/>
                <a:ea typeface="Aptos" panose="020B0004020202020204" pitchFamily="34" charset="0"/>
                <a:cs typeface="Calibri" panose="020F0502020204030204" pitchFamily="34" charset="0"/>
              </a:rPr>
              <a:t>Résumé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CH" sz="1200" b="1" kern="1200" dirty="0">
                <a:effectLst/>
                <a:latin typeface="Aptos" panose="020B0004020202020204" pitchFamily="34" charset="0"/>
                <a:ea typeface="Aptos" panose="020B0004020202020204" pitchFamily="34" charset="0"/>
                <a:cs typeface="Calibri" panose="020F0502020204030204" pitchFamily="34" charset="0"/>
              </a:rPr>
              <a:t>Sous-alimentation</a:t>
            </a:r>
            <a:r>
              <a:rPr lang="fr-CH" sz="1200" kern="1200" dirty="0">
                <a:effectLst/>
                <a:latin typeface="Aptos" panose="020B0004020202020204" pitchFamily="34" charset="0"/>
                <a:ea typeface="Aptos" panose="020B0004020202020204" pitchFamily="34" charset="0"/>
                <a:cs typeface="Calibri" panose="020F0502020204030204" pitchFamily="34" charset="0"/>
              </a:rPr>
              <a:t> → Quantité insuffisante d’aliments (faim aiguë et chronique).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CH" sz="1200" b="1" kern="1200" dirty="0">
                <a:effectLst/>
                <a:latin typeface="Aptos" panose="020B0004020202020204" pitchFamily="34" charset="0"/>
                <a:ea typeface="Aptos" panose="020B0004020202020204" pitchFamily="34" charset="0"/>
                <a:cs typeface="Calibri" panose="020F0502020204030204" pitchFamily="34" charset="0"/>
              </a:rPr>
              <a:t>Malnutrition</a:t>
            </a:r>
            <a:r>
              <a:rPr lang="fr-CH" sz="1200" kern="1200" dirty="0">
                <a:effectLst/>
                <a:latin typeface="Aptos" panose="020B0004020202020204" pitchFamily="34" charset="0"/>
                <a:ea typeface="Aptos" panose="020B0004020202020204" pitchFamily="34" charset="0"/>
                <a:cs typeface="Calibri" panose="020F0502020204030204" pitchFamily="34" charset="0"/>
              </a:rPr>
              <a:t> → Qualité inadéquate de l’alimentation (faim cachée, sous-nutrition et obésité).</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l">
              <a:buFont typeface="Wingdings" panose="05000000000000000000" pitchFamily="2" charset="2"/>
              <a:buNone/>
            </a:pPr>
            <a:endParaRPr lang="fr-CH" dirty="0"/>
          </a:p>
        </p:txBody>
      </p:sp>
      <p:sp>
        <p:nvSpPr>
          <p:cNvPr id="4" name="Espace réservé du numéro de diapositive 3"/>
          <p:cNvSpPr>
            <a:spLocks noGrp="1"/>
          </p:cNvSpPr>
          <p:nvPr>
            <p:ph type="sldNum" sz="quarter" idx="5"/>
          </p:nvPr>
        </p:nvSpPr>
        <p:spPr/>
        <p:txBody>
          <a:bodyPr/>
          <a:lstStyle/>
          <a:p>
            <a:fld id="{4294A855-F5CD-453B-9014-88C495C7E9CE}" type="slidenum">
              <a:rPr lang="fr-CH" smtClean="0"/>
              <a:t>11</a:t>
            </a:fld>
            <a:endParaRPr lang="fr-CH"/>
          </a:p>
        </p:txBody>
      </p:sp>
    </p:spTree>
    <p:extLst>
      <p:ext uri="{BB962C8B-B14F-4D97-AF65-F5344CB8AC3E}">
        <p14:creationId xmlns:p14="http://schemas.microsoft.com/office/powerpoint/2010/main" val="2039427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2800" b="1" dirty="0"/>
              <a:t>Les effets dévastateurs de la malnutrition :</a:t>
            </a:r>
            <a:endParaRPr lang="fr-CH" sz="2800" dirty="0"/>
          </a:p>
          <a:p>
            <a:pPr>
              <a:buFont typeface="Arial" panose="020B0604020202020204" pitchFamily="34" charset="0"/>
              <a:buChar char="•"/>
            </a:pPr>
            <a:r>
              <a:rPr lang="fr-CH" sz="2800" b="0" dirty="0"/>
              <a:t>Chez les enfants : La malnutrition compromet gravement le développement physique et mental. De nombreux enfants touchés présentent des retards souvent irréversibles dans leur croissance, leur apprentissage et leurs capacités cognitives.</a:t>
            </a:r>
          </a:p>
          <a:p>
            <a:pPr>
              <a:buFont typeface="Arial" panose="020B0604020202020204" pitchFamily="34" charset="0"/>
              <a:buChar char="•"/>
            </a:pPr>
            <a:r>
              <a:rPr lang="fr-CH" sz="2800" b="0" dirty="0"/>
              <a:t>Chez les adultes : Une mauvaise alimentation entraîne une diminution des performances physiques et mentales, des pertes de concentration et une baisse de productivité.</a:t>
            </a:r>
          </a:p>
          <a:p>
            <a:pPr>
              <a:buFont typeface="Arial" panose="020B0604020202020204" pitchFamily="34" charset="0"/>
              <a:buChar char="•"/>
            </a:pPr>
            <a:r>
              <a:rPr lang="fr-CH" sz="2800" b="0" dirty="0"/>
              <a:t>Sur la santé : </a:t>
            </a:r>
            <a:r>
              <a:rPr lang="fr-CH" sz="2800" dirty="0"/>
              <a:t>L’affaiblissement du système immunitaire augmente la vulnérabilité aux maladies, transformant des infections bénignes en maladies mortelles.</a:t>
            </a:r>
          </a:p>
          <a:p>
            <a:pPr>
              <a:buFont typeface="Arial" panose="020B0604020202020204" pitchFamily="34" charset="0"/>
              <a:buChar char="•"/>
            </a:pPr>
            <a:endParaRPr lang="fr-CH" sz="2800" dirty="0"/>
          </a:p>
          <a:p>
            <a:pPr marL="457200" indent="-457200">
              <a:buFont typeface="Wingdings" panose="05000000000000000000" pitchFamily="2" charset="2"/>
              <a:buChar char="è"/>
            </a:pPr>
            <a:r>
              <a:rPr lang="fr-CH" sz="2800" b="0" dirty="0"/>
              <a:t>Un impact global : </a:t>
            </a:r>
            <a:r>
              <a:rPr lang="fr-CH" sz="2800" dirty="0"/>
              <a:t>La malnutrition n’affecte pas seulement les individus ; elle compromet l’avenir des sociétés entières. Des générations sont perdues à cause de retards de développement, ce qui freine la croissance économique et aggrave les inégalités sociales.</a:t>
            </a:r>
          </a:p>
          <a:p>
            <a:pPr marL="0" indent="0">
              <a:buFont typeface="Wingdings" panose="05000000000000000000" pitchFamily="2" charset="2"/>
              <a:buNone/>
            </a:pPr>
            <a:endParaRPr lang="fr-CH" sz="2800" dirty="0"/>
          </a:p>
          <a:p>
            <a:pPr marL="0" indent="0">
              <a:buFont typeface="Wingdings" panose="05000000000000000000" pitchFamily="2" charset="2"/>
              <a:buNone/>
            </a:pPr>
            <a:endParaRPr lang="fr-CH" sz="2800" dirty="0"/>
          </a:p>
          <a:p>
            <a:pPr algn="l"/>
            <a:r>
              <a:rPr lang="fr-CH" sz="1800" b="0" i="0" u="none" strike="noStrike" baseline="0" dirty="0">
                <a:latin typeface="FiraSans-Light" panose="020B0403050000020004"/>
              </a:rPr>
              <a:t>Les personnes sous-alimentées ou souffrant de malnutrition sont plus vulnérables aux maladies et sont généralement trop affaiblies pour travailler. La sous-alimentation et la malnutrition nuisent souvent de manière irréversible au développement physique et psychologique des enfants. La faim ne prive pas seulement les individus, mais aussi des pays entiers de leur avenir.</a:t>
            </a:r>
            <a:endParaRPr lang="fr-CH" sz="2800" dirty="0"/>
          </a:p>
          <a:p>
            <a:pPr marL="0" indent="0">
              <a:buFont typeface="Wingdings" panose="05000000000000000000" pitchFamily="2" charset="2"/>
              <a:buNone/>
            </a:pPr>
            <a:endParaRPr lang="fr-CH" sz="2800" dirty="0"/>
          </a:p>
          <a:p>
            <a:r>
              <a:rPr lang="fr-CH" sz="2800" b="1" dirty="0"/>
              <a:t>Appel à l’action :</a:t>
            </a:r>
            <a:br>
              <a:rPr lang="fr-CH" sz="2800" dirty="0"/>
            </a:br>
            <a:r>
              <a:rPr lang="fr-CH" sz="2800" dirty="0"/>
              <a:t>La FAO souligne l’importance de renforcer les systèmes alimentaires locaux, de promouvoir une alimentation durable et d’investir dans des politiques agricoles inclusives. Garantir une alimentation saine et suffisante pour tous est essentiel non seulement pour combattre la faim, mais aussi pour construire un avenir plus juste et équitable.</a:t>
            </a:r>
          </a:p>
          <a:p>
            <a:endParaRPr lang="fr-CH" sz="1800" b="0" i="0" u="none" strike="noStrike" baseline="0" dirty="0">
              <a:solidFill>
                <a:srgbClr val="000000"/>
              </a:solidFill>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12</a:t>
            </a:fld>
            <a:endParaRPr lang="de-CH"/>
          </a:p>
        </p:txBody>
      </p:sp>
    </p:spTree>
    <p:extLst>
      <p:ext uri="{BB962C8B-B14F-4D97-AF65-F5344CB8AC3E}">
        <p14:creationId xmlns:p14="http://schemas.microsoft.com/office/powerpoint/2010/main" val="406807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12900" y="211138"/>
            <a:ext cx="3573463" cy="2681287"/>
          </a:xfrm>
        </p:spPr>
      </p:sp>
      <p:sp>
        <p:nvSpPr>
          <p:cNvPr id="3" name="Espace réservé des notes 2"/>
          <p:cNvSpPr>
            <a:spLocks noGrp="1"/>
          </p:cNvSpPr>
          <p:nvPr>
            <p:ph type="body" idx="1"/>
          </p:nvPr>
        </p:nvSpPr>
        <p:spPr>
          <a:xfrm>
            <a:off x="442602" y="3009974"/>
            <a:ext cx="6125623" cy="39098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de-DE" b="0" i="0" u="none" strike="noStrike" kern="1200" baseline="0" dirty="0">
                <a:solidFill>
                  <a:schemeClr val="tx1"/>
                </a:solidFill>
                <a:latin typeface="Fira Sans" panose="020B0503050000020004" pitchFamily="34" charset="0"/>
              </a:rPr>
              <a:t>Maintenant que nous avons défini le concept de famine, nous pouvons passer à l’</a:t>
            </a:r>
            <a:r>
              <a:rPr lang="fr-FR" altLang="de-DE" b="1" i="0" u="none" strike="noStrike" kern="1200" baseline="0" dirty="0">
                <a:solidFill>
                  <a:schemeClr val="tx1"/>
                </a:solidFill>
                <a:latin typeface="Fira Sans" panose="020B0503050000020004" pitchFamily="34" charset="0"/>
              </a:rPr>
              <a:t>affiche de la campagne </a:t>
            </a:r>
            <a:r>
              <a:rPr lang="fr-FR" altLang="de-DE" b="0" i="0" u="none" strike="noStrike" kern="1200" baseline="0" dirty="0">
                <a:solidFill>
                  <a:schemeClr val="tx1"/>
                </a:solidFill>
                <a:latin typeface="Fira Sans" panose="020B0503050000020004" pitchFamily="34" charset="0"/>
              </a:rPr>
              <a:t>2025, qui vous présente le thème plus spécifique de cette année avec notre slogan : </a:t>
            </a:r>
            <a:r>
              <a:rPr lang="fr-FR" altLang="de-DE" b="1" i="0" u="none" strike="noStrike" kern="1200" baseline="0" dirty="0">
                <a:solidFill>
                  <a:schemeClr val="tx1"/>
                </a:solidFill>
                <a:latin typeface="Fira Sans" panose="020B0503050000020004" pitchFamily="34" charset="0"/>
              </a:rPr>
              <a:t>La faim bouffe l’avenir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de-DE" b="0" i="0" u="none" strike="noStrike" kern="1200" baseline="0" dirty="0">
              <a:solidFill>
                <a:schemeClr val="tx1"/>
              </a:solidFill>
              <a:latin typeface="Fira Sans" panose="020B0503050000020004" pitchFamily="34" charset="0"/>
            </a:endParaRPr>
          </a:p>
          <a:p>
            <a:pPr algn="just">
              <a:lnSpc>
                <a:spcPct val="115000"/>
              </a:lnSpc>
              <a:spcAft>
                <a:spcPts val="800"/>
              </a:spcAft>
            </a:pPr>
            <a:r>
              <a:rPr lang="fr-CH" sz="1800" kern="100" dirty="0">
                <a:effectLst/>
                <a:latin typeface="Aptos" panose="020B0004020202020204" pitchFamily="34" charset="0"/>
                <a:ea typeface="Aptos" panose="020B0004020202020204" pitchFamily="34" charset="0"/>
                <a:cs typeface="Times New Roman" panose="02020603050405020304" pitchFamily="18" charset="0"/>
              </a:rPr>
              <a:t>Comme dit précédemment, la campagne 2025 vise à sensibiliser aux causes profondes de la faim et de la malnutrition, qui touchent des millions de personnes, en particulier dans les pays du Sud. Comme nous avons pu l'analyser, la famine a un impact direct sur les possibilités socio-économiques des populations qui en souffrent. Elle entrave le développement des individus et des communautés, en limitant leurs opportunités. La faim et la sous-alimentation empêchent les personnes de vivre dans la dignité et de réaliser leur potentiel.</a:t>
            </a:r>
          </a:p>
          <a:p>
            <a:pPr algn="just">
              <a:lnSpc>
                <a:spcPct val="115000"/>
              </a:lnSpc>
              <a:spcAft>
                <a:spcPts val="800"/>
              </a:spcAft>
            </a:pP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r-CH" sz="2800" dirty="0"/>
              <a:t>Cette affiche </a:t>
            </a:r>
            <a:r>
              <a:rPr lang="fr-CH" sz="2800" i="1" dirty="0"/>
              <a:t>"La faim bouffe l'avenir"</a:t>
            </a:r>
            <a:r>
              <a:rPr lang="fr-CH" sz="2800" dirty="0"/>
              <a:t> illustre les obstacles que la faim peut poser à l'accomplissement des rêves et du potentiel des individus. La jeune fille que vous voyez sur cette affiche est aujourd'hui devenue doctoresse, malgré les nombreux défis qu'elle a rencontrés. Son parcours témoigne de sa détermination exceptionnelle, mais il nous rappelle aussi une dure réalité : si elle avait souffert de la faim ou de la malnutrition, il est probable qu'elle n'aurait pas pu réaliser son rêve.</a:t>
            </a:r>
          </a:p>
          <a:p>
            <a:endParaRPr lang="fr-CH" sz="2800" dirty="0"/>
          </a:p>
          <a:p>
            <a:r>
              <a:rPr lang="fr-CH" sz="2800" dirty="0"/>
              <a:t>La faim prive des millions d'enfants et de jeunes de leurs chances d'étudier, de travailler et de contribuer à la société. Nous aurons l'occasion de découvrir son témoignage inspirant dans une vidéo, qui montre qu'ensemble, nous pouvons agir pour que personne ne voie son avenir "mangé" par la faim</a:t>
            </a:r>
          </a:p>
          <a:p>
            <a:endParaRPr lang="fr-FR" dirty="0">
              <a:latin typeface="Fira Sans" panose="020B0503050000020004" pitchFamily="34" charset="0"/>
            </a:endParaRPr>
          </a:p>
          <a:p>
            <a:endParaRPr lang="fr-FR" dirty="0">
              <a:latin typeface="Fira Sans" panose="020B0503050000020004" pitchFamily="34" charset="0"/>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13</a:t>
            </a:fld>
            <a:endParaRPr lang="de-CH"/>
          </a:p>
        </p:txBody>
      </p:sp>
    </p:spTree>
    <p:extLst>
      <p:ext uri="{BB962C8B-B14F-4D97-AF65-F5344CB8AC3E}">
        <p14:creationId xmlns:p14="http://schemas.microsoft.com/office/powerpoint/2010/main" val="1505892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sz="1200" dirty="0"/>
              <a:t>Aujourd’hui, la malnutrition représente l’un des défis les plus urgents auxquels le monde est confronté. Selon les données de la FAO, des millions de personnes souffrent de la faim et de la malnutrition, et ce chiffre continue d’augmenter en raison des inégalités économiques, des crises climatiques et des conflits mondiaux.</a:t>
            </a:r>
          </a:p>
          <a:p>
            <a:pPr algn="l"/>
            <a:endParaRPr lang="fr-CH" sz="1200" dirty="0"/>
          </a:p>
          <a:p>
            <a:pPr algn="l"/>
            <a:r>
              <a:rPr lang="fr-CH" sz="1800" b="0" i="0" u="none" strike="noStrike" baseline="0" dirty="0">
                <a:latin typeface="FiraSans-Light" panose="020B0403050000020004"/>
              </a:rPr>
              <a:t>Le fait </a:t>
            </a:r>
            <a:r>
              <a:rPr lang="fr-CH" sz="1800" b="1" i="0" u="none" strike="noStrike" baseline="0" dirty="0">
                <a:latin typeface="FiraSans-Light" panose="020B0403050000020004"/>
              </a:rPr>
              <a:t>qu’environ un tiers de la population mondiale se trouve en situation d’insécurité alimentaire modérée ou grave,</a:t>
            </a:r>
            <a:r>
              <a:rPr lang="fr-CH" sz="1800" b="0" i="0" u="none" strike="noStrike" baseline="0" dirty="0">
                <a:latin typeface="FiraSans-Light" panose="020B0403050000020004"/>
              </a:rPr>
              <a:t> donc </a:t>
            </a:r>
            <a:r>
              <a:rPr lang="fr-CH" sz="1800" b="0" i="0" u="none" strike="noStrike" baseline="0" dirty="0" err="1">
                <a:latin typeface="FiraSans-Light" panose="020B0403050000020004"/>
              </a:rPr>
              <a:t>iels</a:t>
            </a:r>
            <a:r>
              <a:rPr lang="fr-CH" sz="1800" b="0" i="0" u="none" strike="noStrike" baseline="0" dirty="0">
                <a:latin typeface="FiraSans-Light" panose="020B0403050000020004"/>
              </a:rPr>
              <a:t> ne peuvent se nourrir que d’aliments de mauvaise qualité  ou </a:t>
            </a:r>
            <a:r>
              <a:rPr lang="fr-CH" sz="1800" b="0" i="0" u="none" strike="noStrike" baseline="0" dirty="0" err="1">
                <a:latin typeface="FiraSans-Light" panose="020B0403050000020004"/>
              </a:rPr>
              <a:t>iels</a:t>
            </a:r>
            <a:r>
              <a:rPr lang="fr-CH" sz="1800" b="0" i="0" u="none" strike="noStrike" baseline="0" dirty="0">
                <a:latin typeface="FiraSans-Light" panose="020B0403050000020004"/>
              </a:rPr>
              <a:t> se retrouvent à passer un jour ou plus sans manger, est une conséquence de ces inégalités et ces injustices.</a:t>
            </a:r>
          </a:p>
          <a:p>
            <a:pPr algn="l"/>
            <a:endParaRPr lang="fr-CH" sz="1200" dirty="0"/>
          </a:p>
          <a:p>
            <a:pPr marL="171450" indent="-171450" algn="l">
              <a:buFont typeface="Wingdings" panose="05000000000000000000" pitchFamily="2" charset="2"/>
              <a:buChar char="Ø"/>
            </a:pPr>
            <a:r>
              <a:rPr lang="fr-CH" b="0" i="0" dirty="0">
                <a:solidFill>
                  <a:srgbClr val="C00000"/>
                </a:solidFill>
                <a:effectLst/>
                <a:latin typeface="merriweather" panose="020F0502020204030204" pitchFamily="2" charset="0"/>
              </a:rPr>
              <a:t>Les personnes en situation d’insécurité alimentaire grave ont en effet peu de chances de se procurer suffisamment de nourriture pour satisfaire en permanence leurs besoins énergétiques alimentaires, et risquent donc de souffrir de </a:t>
            </a:r>
            <a:r>
              <a:rPr lang="fr-CH" b="0" i="0" u="sng" dirty="0">
                <a:solidFill>
                  <a:srgbClr val="C00000"/>
                </a:solidFill>
                <a:effectLst/>
                <a:latin typeface="merriweather" panose="020F0502020204030204" pitchFamily="2" charset="0"/>
              </a:rPr>
              <a:t>faim chronique</a:t>
            </a:r>
          </a:p>
          <a:p>
            <a:pPr algn="l"/>
            <a:endParaRPr lang="fr-CH" sz="1200" b="0" i="0" u="none" strike="noStrike" baseline="0" dirty="0">
              <a:solidFill>
                <a:srgbClr val="000000"/>
              </a:solidFill>
              <a:latin typeface="Arial" panose="020B0604020202020204" pitchFamily="34" charset="0"/>
            </a:endParaRPr>
          </a:p>
          <a:p>
            <a:r>
              <a:rPr lang="fr-CH" sz="1200" b="0" i="0" u="none" strike="noStrike" baseline="0" dirty="0">
                <a:solidFill>
                  <a:srgbClr val="000000"/>
                </a:solidFill>
                <a:latin typeface="Arial" panose="020B0604020202020204" pitchFamily="34" charset="0"/>
              </a:rPr>
              <a:t>Selon un rapport de la FAO (2022) la faim dans le monde depuis ces dernières années (principalement après la Pandémie Covid19) a enregistré une très forte augmentation, en révélant une situation inquiétante au niveau globale. </a:t>
            </a:r>
          </a:p>
          <a:p>
            <a:r>
              <a:rPr lang="fr-CH" sz="1200" b="0" i="0" u="none" strike="noStrike" baseline="0" dirty="0">
                <a:solidFill>
                  <a:srgbClr val="000000"/>
                </a:solidFill>
                <a:latin typeface="Arial" panose="020B0604020202020204" pitchFamily="34" charset="0"/>
              </a:rPr>
              <a:t>En effet, en 2022:</a:t>
            </a:r>
          </a:p>
          <a:p>
            <a:pPr marL="171450" indent="-171450">
              <a:buFont typeface="Arial" panose="020B0604020202020204" pitchFamily="34" charset="0"/>
              <a:buChar char="•"/>
            </a:pPr>
            <a:r>
              <a:rPr lang="fr-CH" sz="1200" b="0" i="0" u="none" strike="noStrike" baseline="0" dirty="0">
                <a:solidFill>
                  <a:srgbClr val="000000"/>
                </a:solidFill>
                <a:latin typeface="Arial" panose="020B0604020202020204" pitchFamily="34" charset="0"/>
              </a:rPr>
              <a:t>1 personne sur 10 était touché par la faim, donc la FAO estime </a:t>
            </a:r>
            <a:r>
              <a:rPr lang="fr-CH" sz="1800" dirty="0">
                <a:effectLst/>
                <a:latin typeface="Aptos" panose="020B0004020202020204" pitchFamily="34" charset="0"/>
                <a:ea typeface="Aptos" panose="020B0004020202020204" pitchFamily="34" charset="0"/>
                <a:cs typeface="Times New Roman" panose="02020603050405020304" pitchFamily="18" charset="0"/>
              </a:rPr>
              <a:t>entre 691 et 783 millions de personnes dans le monde ont souffert de la faim. </a:t>
            </a:r>
          </a:p>
          <a:p>
            <a:pPr marL="171450" indent="-171450">
              <a:buFont typeface="Arial" panose="020B0604020202020204" pitchFamily="34" charset="0"/>
              <a:buChar char="•"/>
            </a:pPr>
            <a:r>
              <a:rPr lang="fr-CH" sz="1800" dirty="0">
                <a:effectLst/>
                <a:latin typeface="Aptos" panose="020B0004020202020204" pitchFamily="34" charset="0"/>
                <a:ea typeface="Aptos" panose="020B0004020202020204" pitchFamily="34" charset="0"/>
                <a:cs typeface="Times New Roman" panose="02020603050405020304" pitchFamily="18" charset="0"/>
              </a:rPr>
              <a:t>En prenant une moyenne d'environ 735 millions, cela repr</a:t>
            </a:r>
            <a:r>
              <a:rPr lang="fr-CH" sz="1800" dirty="0">
                <a:effectLst/>
                <a:latin typeface="Aptos" panose="020B0004020202020204" pitchFamily="34" charset="0"/>
                <a:ea typeface="Aptos" panose="020B0004020202020204" pitchFamily="34" charset="0"/>
                <a:cs typeface="Aptos" panose="020B0004020202020204" pitchFamily="34" charset="0"/>
              </a:rPr>
              <a:t>é</a:t>
            </a:r>
            <a:r>
              <a:rPr lang="fr-CH" sz="1800" dirty="0">
                <a:effectLst/>
                <a:latin typeface="Aptos" panose="020B0004020202020204" pitchFamily="34" charset="0"/>
                <a:ea typeface="Aptos" panose="020B0004020202020204" pitchFamily="34" charset="0"/>
                <a:cs typeface="Times New Roman" panose="02020603050405020304" pitchFamily="18" charset="0"/>
              </a:rPr>
              <a:t>sente environ 122 millions de personnes de plus par rapport </a:t>
            </a:r>
            <a:r>
              <a:rPr lang="fr-CH" sz="1800" dirty="0">
                <a:effectLst/>
                <a:latin typeface="Aptos" panose="020B0004020202020204" pitchFamily="34" charset="0"/>
                <a:ea typeface="Aptos" panose="020B0004020202020204" pitchFamily="34" charset="0"/>
                <a:cs typeface="Aptos" panose="020B0004020202020204" pitchFamily="34" charset="0"/>
              </a:rPr>
              <a:t>à</a:t>
            </a:r>
            <a:r>
              <a:rPr lang="fr-CH" sz="1800" dirty="0">
                <a:effectLst/>
                <a:latin typeface="Aptos" panose="020B0004020202020204" pitchFamily="34" charset="0"/>
                <a:ea typeface="Aptos" panose="020B0004020202020204" pitchFamily="34" charset="0"/>
                <a:cs typeface="Times New Roman" panose="02020603050405020304" pitchFamily="18" charset="0"/>
              </a:rPr>
              <a:t> 2019, soit avant la pand</a:t>
            </a:r>
            <a:r>
              <a:rPr lang="fr-CH" sz="1800" dirty="0">
                <a:effectLst/>
                <a:latin typeface="Aptos" panose="020B0004020202020204" pitchFamily="34" charset="0"/>
                <a:ea typeface="Aptos" panose="020B0004020202020204" pitchFamily="34" charset="0"/>
                <a:cs typeface="Aptos" panose="020B0004020202020204" pitchFamily="34" charset="0"/>
              </a:rPr>
              <a:t>é</a:t>
            </a:r>
            <a:r>
              <a:rPr lang="fr-CH" sz="1800" dirty="0">
                <a:effectLst/>
                <a:latin typeface="Aptos" panose="020B0004020202020204" pitchFamily="34" charset="0"/>
                <a:ea typeface="Aptos" panose="020B0004020202020204" pitchFamily="34" charset="0"/>
                <a:cs typeface="Times New Roman" panose="02020603050405020304" pitchFamily="18" charset="0"/>
              </a:rPr>
              <a:t>mie. </a:t>
            </a:r>
          </a:p>
          <a:p>
            <a:pPr marL="0" indent="0">
              <a:buFont typeface="Arial" panose="020B0604020202020204" pitchFamily="34" charset="0"/>
              <a:buNone/>
            </a:pPr>
            <a:endParaRPr lang="fr-CH"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fr-CH" sz="1800" dirty="0">
                <a:effectLst/>
                <a:latin typeface="Aptos" panose="020B0004020202020204" pitchFamily="34" charset="0"/>
                <a:ea typeface="Aptos" panose="020B0004020202020204" pitchFamily="34" charset="0"/>
                <a:cs typeface="Times New Roman" panose="02020603050405020304" pitchFamily="18" charset="0"/>
              </a:rPr>
              <a:t>Ces chiffres alarmants montrent </a:t>
            </a:r>
            <a:r>
              <a:rPr lang="fr-CH" sz="1800" dirty="0">
                <a:effectLst/>
                <a:latin typeface="Aptos" panose="020B0004020202020204" pitchFamily="34" charset="0"/>
                <a:ea typeface="Aptos" panose="020B0004020202020204" pitchFamily="34" charset="0"/>
                <a:cs typeface="Aptos" panose="020B0004020202020204" pitchFamily="34" charset="0"/>
              </a:rPr>
              <a:t>à</a:t>
            </a:r>
            <a:r>
              <a:rPr lang="fr-CH" sz="1800" dirty="0">
                <a:effectLst/>
                <a:latin typeface="Aptos" panose="020B0004020202020204" pitchFamily="34" charset="0"/>
                <a:ea typeface="Aptos" panose="020B0004020202020204" pitchFamily="34" charset="0"/>
                <a:cs typeface="Times New Roman" panose="02020603050405020304" pitchFamily="18" charset="0"/>
              </a:rPr>
              <a:t> quel point les crises r</a:t>
            </a:r>
            <a:r>
              <a:rPr lang="fr-CH" sz="1800" dirty="0">
                <a:effectLst/>
                <a:latin typeface="Aptos" panose="020B0004020202020204" pitchFamily="34" charset="0"/>
                <a:ea typeface="Aptos" panose="020B0004020202020204" pitchFamily="34" charset="0"/>
                <a:cs typeface="Aptos" panose="020B0004020202020204" pitchFamily="34" charset="0"/>
              </a:rPr>
              <a:t>é</a:t>
            </a:r>
            <a:r>
              <a:rPr lang="fr-CH" sz="1800" dirty="0">
                <a:effectLst/>
                <a:latin typeface="Aptos" panose="020B0004020202020204" pitchFamily="34" charset="0"/>
                <a:ea typeface="Aptos" panose="020B0004020202020204" pitchFamily="34" charset="0"/>
                <a:cs typeface="Times New Roman" panose="02020603050405020304" pitchFamily="18" charset="0"/>
              </a:rPr>
              <a:t>centes ont eu un impact durable et significatif sur la s</a:t>
            </a:r>
            <a:r>
              <a:rPr lang="fr-CH" sz="1800" dirty="0">
                <a:effectLst/>
                <a:latin typeface="Aptos" panose="020B0004020202020204" pitchFamily="34" charset="0"/>
                <a:ea typeface="Aptos" panose="020B0004020202020204" pitchFamily="34" charset="0"/>
                <a:cs typeface="Aptos" panose="020B0004020202020204" pitchFamily="34" charset="0"/>
              </a:rPr>
              <a:t>é</a:t>
            </a:r>
            <a:r>
              <a:rPr lang="fr-CH" sz="1800" dirty="0">
                <a:effectLst/>
                <a:latin typeface="Aptos" panose="020B0004020202020204" pitchFamily="34" charset="0"/>
                <a:ea typeface="Aptos" panose="020B0004020202020204" pitchFamily="34" charset="0"/>
                <a:cs typeface="Times New Roman" panose="02020603050405020304" pitchFamily="18" charset="0"/>
              </a:rPr>
              <a:t>curit</a:t>
            </a:r>
            <a:r>
              <a:rPr lang="fr-CH" sz="1800" dirty="0">
                <a:effectLst/>
                <a:latin typeface="Aptos" panose="020B0004020202020204" pitchFamily="34" charset="0"/>
                <a:ea typeface="Aptos" panose="020B0004020202020204" pitchFamily="34" charset="0"/>
                <a:cs typeface="Aptos" panose="020B0004020202020204" pitchFamily="34" charset="0"/>
              </a:rPr>
              <a:t>é</a:t>
            </a:r>
            <a:r>
              <a:rPr lang="fr-CH" sz="1800" dirty="0">
                <a:effectLst/>
                <a:latin typeface="Aptos" panose="020B0004020202020204" pitchFamily="34" charset="0"/>
                <a:ea typeface="Aptos" panose="020B0004020202020204" pitchFamily="34" charset="0"/>
                <a:cs typeface="Times New Roman" panose="02020603050405020304" pitchFamily="18" charset="0"/>
              </a:rPr>
              <a:t> alimentaire mondiale.</a:t>
            </a:r>
            <a:endParaRPr lang="fr-CH" sz="1200" b="0" i="0" u="none" strike="noStrike" baseline="0" dirty="0">
              <a:solidFill>
                <a:srgbClr val="000000"/>
              </a:solidFill>
              <a:latin typeface="Arial" panose="020B060402020202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15</a:t>
            </a:fld>
            <a:endParaRPr lang="de-CH"/>
          </a:p>
        </p:txBody>
      </p:sp>
    </p:spTree>
    <p:extLst>
      <p:ext uri="{BB962C8B-B14F-4D97-AF65-F5344CB8AC3E}">
        <p14:creationId xmlns:p14="http://schemas.microsoft.com/office/powerpoint/2010/main" val="103851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L’insécurité alimentaire modérée ou grave est augmenté au niveau globale, en touchant comme on a dit presque 1/3 de la population mondiale.</a:t>
            </a:r>
          </a:p>
          <a:p>
            <a:endParaRPr lang="fr-CH" dirty="0"/>
          </a:p>
          <a:p>
            <a:r>
              <a:rPr lang="fr-CH" dirty="0"/>
              <a:t>On peut remarquer qu’en Afrique l’insécurité alimentaire a fortement augmenté ces dernières années pour atteindre plus que 60%.</a:t>
            </a:r>
          </a:p>
          <a:p>
            <a:r>
              <a:rPr lang="fr-CH" dirty="0"/>
              <a:t>Cette instabilité et crise alimentaire est dû à différentes facteurs socio-économiques et environnementaux</a:t>
            </a: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16</a:t>
            </a:fld>
            <a:endParaRPr lang="de-CH"/>
          </a:p>
        </p:txBody>
      </p:sp>
    </p:spTree>
    <p:extLst>
      <p:ext uri="{BB962C8B-B14F-4D97-AF65-F5344CB8AC3E}">
        <p14:creationId xmlns:p14="http://schemas.microsoft.com/office/powerpoint/2010/main" val="161832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spcAft>
                <a:spcPts val="800"/>
              </a:spcAft>
            </a:pPr>
            <a:r>
              <a:rPr lang="fr-CH" sz="1200" kern="1200" dirty="0">
                <a:solidFill>
                  <a:srgbClr val="000000"/>
                </a:solidFill>
                <a:effectLst/>
                <a:latin typeface="Aptos" panose="020B0004020202020204" pitchFamily="34" charset="0"/>
                <a:ea typeface="Aptos" panose="020B0004020202020204" pitchFamily="34" charset="0"/>
                <a:cs typeface="Arial" panose="020B0604020202020204" pitchFamily="34" charset="0"/>
              </a:rPr>
              <a:t>Dans les Pays du Sud la crise alimentaire est toujours en train d’augmenter, principalement à cause de notre mode de vie ici en Occident, des politiques restrictives et de l’accès aux ressources et à la terre limitée. Pour les populations locales l’accès à une nourriture équilibrée et adapté au contexte culturelle et climatique devienne de plus en plus difficile.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solidFill>
                  <a:srgbClr val="000000"/>
                </a:solidFill>
                <a:effectLst/>
                <a:latin typeface="Aptos" panose="020B0004020202020204" pitchFamily="34" charset="0"/>
                <a:ea typeface="Aptos" panose="020B0004020202020204" pitchFamily="34" charset="0"/>
                <a:cs typeface="Arial" panose="020B060402020202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Aptos" panose="020B0004020202020204" pitchFamily="34" charset="0"/>
              <a:buChar char="-"/>
            </a:pPr>
            <a:r>
              <a:rPr lang="fr-CH" sz="1200" kern="1200" dirty="0">
                <a:solidFill>
                  <a:srgbClr val="000000"/>
                </a:solidFill>
                <a:effectLst/>
                <a:latin typeface="Aptos" panose="020B0004020202020204" pitchFamily="34" charset="0"/>
                <a:ea typeface="Aptos" panose="020B0004020202020204" pitchFamily="34" charset="0"/>
                <a:cs typeface="Arial" panose="020B0604020202020204" pitchFamily="34" charset="0"/>
              </a:rPr>
              <a:t>Dans le monde presque une personne sur 10 est touchée par la faim, mais </a:t>
            </a:r>
            <a:r>
              <a:rPr lang="fr-CH" sz="1200" kern="1200" dirty="0">
                <a:solidFill>
                  <a:srgbClr val="000000"/>
                </a:solidFill>
                <a:effectLst/>
                <a:latin typeface="Aptos" panose="020B0004020202020204" pitchFamily="34" charset="0"/>
                <a:ea typeface="Aptos" panose="020B0004020202020204" pitchFamily="34" charset="0"/>
                <a:cs typeface="Merriweather" panose="00000500000000000000" pitchFamily="2" charset="0"/>
              </a:rPr>
              <a:t>la proportion de </a:t>
            </a:r>
            <a:r>
              <a:rPr lang="fr-CH" sz="1200" b="1" kern="1200" dirty="0">
                <a:solidFill>
                  <a:srgbClr val="000000"/>
                </a:solidFill>
                <a:effectLst/>
                <a:latin typeface="Aptos" panose="020B0004020202020204" pitchFamily="34" charset="0"/>
                <a:ea typeface="Aptos" panose="020B0004020202020204" pitchFamily="34" charset="0"/>
                <a:cs typeface="Merriweather" panose="00000500000000000000" pitchFamily="2" charset="0"/>
              </a:rPr>
              <a:t>la population qui souffre de la faim est bien plus importante en Afrique que dans les autres régions du monde – près de 20 pour cent</a:t>
            </a:r>
            <a:r>
              <a:rPr lang="fr-CH" sz="1200" kern="1200" dirty="0">
                <a:solidFill>
                  <a:srgbClr val="000000"/>
                </a:solidFill>
                <a:effectLst/>
                <a:latin typeface="Aptos" panose="020B0004020202020204" pitchFamily="34" charset="0"/>
                <a:ea typeface="Aptos" panose="020B0004020202020204" pitchFamily="34" charset="0"/>
                <a:cs typeface="Merriweather" panose="00000500000000000000" pitchFamily="2" charset="0"/>
              </a:rPr>
              <a:t>.</a:t>
            </a:r>
            <a:endParaRPr lang="fr-CH" sz="1200" kern="100" dirty="0">
              <a:effectLst/>
              <a:latin typeface="Aptos" panose="020B0004020202020204" pitchFamily="34" charset="0"/>
              <a:ea typeface="Aptos" panose="020B0004020202020204" pitchFamily="34" charset="0"/>
              <a:cs typeface="Arial" panose="020B0604020202020204" pitchFamily="34" charset="0"/>
            </a:endParaRPr>
          </a:p>
          <a:p>
            <a:pPr marL="457200" algn="just">
              <a:lnSpc>
                <a:spcPct val="115000"/>
              </a:lnSpc>
            </a:pPr>
            <a:r>
              <a:rPr lang="fr-CH" sz="1200" kern="1200" dirty="0">
                <a:solidFill>
                  <a:srgbClr val="000000"/>
                </a:solidFill>
                <a:effectLst/>
                <a:latin typeface="Aptos" panose="020B0004020202020204" pitchFamily="34" charset="0"/>
                <a:ea typeface="Aptos" panose="020B0004020202020204" pitchFamily="34" charset="0"/>
                <a:cs typeface="Arial" panose="020B060402020202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Aptos" panose="020B0004020202020204" pitchFamily="34" charset="0"/>
              <a:buChar char="-"/>
            </a:pPr>
            <a:r>
              <a:rPr lang="fr-CH" sz="1200" kern="1200" dirty="0">
                <a:effectLst/>
                <a:latin typeface="Aptos" panose="020B0004020202020204" pitchFamily="34" charset="0"/>
                <a:ea typeface="Times New Roman" panose="02020603050405020304" pitchFamily="18" charset="0"/>
                <a:cs typeface="Aptos" panose="020B0004020202020204" pitchFamily="34" charset="0"/>
              </a:rPr>
              <a:t>Selon les projections, </a:t>
            </a:r>
            <a:r>
              <a:rPr lang="fr-CH" sz="1200" b="1" kern="1200" dirty="0">
                <a:effectLst/>
                <a:latin typeface="Aptos" panose="020B0004020202020204" pitchFamily="34" charset="0"/>
                <a:ea typeface="Times New Roman" panose="02020603050405020304" pitchFamily="18" charset="0"/>
                <a:cs typeface="Aptos" panose="020B0004020202020204" pitchFamily="34" charset="0"/>
              </a:rPr>
              <a:t>près de 600 millions de personnes pourraient être en situation de sous-alimentation chronique d’ici 2030</a:t>
            </a:r>
            <a:r>
              <a:rPr lang="fr-CH" sz="1200" kern="1200" dirty="0">
                <a:effectLst/>
                <a:latin typeface="Aptos" panose="020B0004020202020204" pitchFamily="34" charset="0"/>
                <a:ea typeface="Times New Roman" panose="02020603050405020304" pitchFamily="18" charset="0"/>
                <a:cs typeface="Aptos" panose="020B0004020202020204" pitchFamily="34" charset="0"/>
              </a:rPr>
              <a:t>. </a:t>
            </a:r>
            <a:endParaRPr lang="fr-CH" sz="1200" kern="100" dirty="0">
              <a:effectLst/>
              <a:latin typeface="Aptos" panose="020B0004020202020204" pitchFamily="34" charset="0"/>
              <a:ea typeface="Aptos" panose="020B0004020202020204" pitchFamily="34" charset="0"/>
              <a:cs typeface="Arial" panose="020B0604020202020204" pitchFamily="34" charset="0"/>
            </a:endParaRPr>
          </a:p>
          <a:p>
            <a:pPr marL="457200" algn="just">
              <a:lnSpc>
                <a:spcPct val="115000"/>
              </a:lnSpc>
              <a:spcAft>
                <a:spcPts val="800"/>
              </a:spcAft>
            </a:pPr>
            <a:r>
              <a:rPr lang="fr-CH" sz="1200" kern="1200" dirty="0">
                <a:solidFill>
                  <a:srgbClr val="000000"/>
                </a:solidFill>
                <a:effectLst/>
                <a:latin typeface="Aptos" panose="020B0004020202020204" pitchFamily="34" charset="0"/>
                <a:ea typeface="Aptos" panose="020B0004020202020204" pitchFamily="34" charset="0"/>
                <a:cs typeface="Arial" panose="020B060402020202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À cause de différents facteurs politico-économique et environnementales, l</a:t>
            </a:r>
            <a:r>
              <a:rPr lang="fr-CH" sz="1200" kern="1200" dirty="0">
                <a:effectLst/>
                <a:latin typeface="Aptos" panose="020B0004020202020204" pitchFamily="34" charset="0"/>
                <a:ea typeface="Times New Roman" panose="02020603050405020304" pitchFamily="18" charset="0"/>
                <a:cs typeface="Aptos" panose="020B0004020202020204" pitchFamily="34" charset="0"/>
              </a:rPr>
              <a:t>a plupart des progrès sont attendus en Asie, alors que la faim risque d’augmenter fortement en Afrique.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Les femmes, les enfants, les populations autochtones et les personnes vivant en milieu rural sont particulièrement vulnérables à l’insécurité alimentaire en raison de l’accès limité aux ressources et à l’éducation</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solidFill>
                  <a:srgbClr val="000000"/>
                </a:solidFill>
                <a:effectLst/>
                <a:latin typeface="Aptos" panose="020B0004020202020204" pitchFamily="34" charset="0"/>
                <a:ea typeface="Aptos" panose="020B0004020202020204" pitchFamily="34" charset="0"/>
                <a:cs typeface="Arial" panose="020B060402020202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Times New Roman" panose="02020603050405020304" pitchFamily="18" charset="0"/>
                <a:cs typeface="Aptos" panose="020B0004020202020204" pitchFamily="34" charset="0"/>
              </a:rPr>
              <a:t>L’insécurité alimentaire et la disparité entre groupe sociaux, montrent les inégalités structurelles qui persistent entre les milieux ruraux et urbains, femmes et hommes, nord et Sud</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CH" sz="1200" b="0" i="0" u="none" strike="noStrike" baseline="0" dirty="0">
              <a:solidFill>
                <a:srgbClr val="000000"/>
              </a:solidFill>
              <a:latin typeface="Arial" panose="020B060402020202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17</a:t>
            </a:fld>
            <a:endParaRPr lang="de-CH"/>
          </a:p>
        </p:txBody>
      </p:sp>
    </p:spTree>
    <p:extLst>
      <p:ext uri="{BB962C8B-B14F-4D97-AF65-F5344CB8AC3E}">
        <p14:creationId xmlns:p14="http://schemas.microsoft.com/office/powerpoint/2010/main" val="878641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Le changement climatique représente une menace croissante pour le droit à l’alimentation et risque d’aggraver considérablement l’insécurité alimentaire dans les décennies à venir. Selon la Banque mondiale, sans mesures d’adaptation efficaces, jusqu’à </a:t>
            </a:r>
            <a:r>
              <a:rPr lang="fr-CH" b="1" dirty="0"/>
              <a:t>216 millions de personnes</a:t>
            </a:r>
            <a:r>
              <a:rPr lang="fr-CH" dirty="0"/>
              <a:t> pourraient être contraintes de migrer à l’intérieur de leur pays d’ici </a:t>
            </a:r>
            <a:r>
              <a:rPr lang="fr-CH" b="1" dirty="0"/>
              <a:t>2050</a:t>
            </a:r>
            <a:r>
              <a:rPr lang="fr-CH" dirty="0"/>
              <a:t> en raison des sécheresses, de l’élévation du niveau de la mer et de la baisse des rendements agricoles.</a:t>
            </a:r>
          </a:p>
          <a:p>
            <a:endParaRPr lang="fr-CH" dirty="0"/>
          </a:p>
          <a:p>
            <a:r>
              <a:rPr lang="fr-CH" dirty="0"/>
              <a:t>L’agriculture, qui est déjà affectée par des températures plus élevées et des événements climatiques extrêmes, pourrait voir sa productivité diminuer de </a:t>
            </a:r>
            <a:r>
              <a:rPr lang="fr-CH" b="1" dirty="0"/>
              <a:t>10 à 25 %</a:t>
            </a:r>
            <a:r>
              <a:rPr lang="fr-CH" dirty="0"/>
              <a:t> dans certaines régions du monde, menaçant ainsi l’accès à une alimentation suffisante et adéquate. La FAO estime que, si aucune action n’est entreprise, jusqu’à </a:t>
            </a:r>
            <a:r>
              <a:rPr lang="fr-CH" b="1" dirty="0"/>
              <a:t>183 millions de personnes supplémentaires</a:t>
            </a:r>
            <a:r>
              <a:rPr lang="fr-CH" dirty="0"/>
              <a:t> pourraient souffrir de la faim d’ici le milieu du siècle.</a:t>
            </a: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18</a:t>
            </a:fld>
            <a:endParaRPr lang="de-CH"/>
          </a:p>
        </p:txBody>
      </p:sp>
    </p:spTree>
    <p:extLst>
      <p:ext uri="{BB962C8B-B14F-4D97-AF65-F5344CB8AC3E}">
        <p14:creationId xmlns:p14="http://schemas.microsoft.com/office/powerpoint/2010/main" val="518023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spcAft>
                <a:spcPts val="800"/>
              </a:spcAft>
            </a:pPr>
            <a:r>
              <a:rPr lang="fr-CH" sz="1800" i="1" kern="0" dirty="0">
                <a:solidFill>
                  <a:srgbClr val="000000"/>
                </a:solidFill>
                <a:effectLst/>
                <a:latin typeface="Aptos" panose="020B0004020202020204" pitchFamily="34" charset="0"/>
                <a:ea typeface="Aptos" panose="020B0004020202020204" pitchFamily="34" charset="0"/>
                <a:cs typeface="Aptos" panose="020B0004020202020204" pitchFamily="34" charset="0"/>
              </a:rPr>
              <a:t>Les principaux obstacles au droit à l'alimentation sont:</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b="1" kern="0" dirty="0">
                <a:solidFill>
                  <a:srgbClr val="000000"/>
                </a:solidFill>
                <a:effectLst/>
                <a:latin typeface="Aptos" panose="020B0004020202020204" pitchFamily="34" charset="0"/>
                <a:ea typeface="Aptos" panose="020B0004020202020204" pitchFamily="34" charset="0"/>
                <a:cs typeface="Arial" panose="020B0604020202020204" pitchFamily="34" charset="0"/>
              </a:rPr>
              <a: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b="1" kern="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Changements climatiques:</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200" dirty="0">
                <a:effectLst/>
                <a:latin typeface="Aptos" panose="020B0004020202020204" pitchFamily="34" charset="0"/>
                <a:ea typeface="Times New Roman" panose="02020603050405020304" pitchFamily="18" charset="0"/>
                <a:cs typeface="Aptos" panose="020B0004020202020204" pitchFamily="34" charset="0"/>
              </a:rPr>
              <a:t>Les phénomènes climatiques extrêmes (sécheresses, inondations, cyclones) </a:t>
            </a:r>
            <a:r>
              <a:rPr lang="fr-CH" sz="1800" kern="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ont des effets sont néfastes sur les récoltes et les ressources naturelles ; ils</a:t>
            </a:r>
            <a:r>
              <a:rPr lang="fr-CH" sz="1800" kern="1200" dirty="0">
                <a:effectLst/>
                <a:latin typeface="Aptos" panose="020B0004020202020204" pitchFamily="34" charset="0"/>
                <a:ea typeface="Times New Roman" panose="02020603050405020304" pitchFamily="18" charset="0"/>
                <a:cs typeface="Aptos" panose="020B0004020202020204" pitchFamily="34" charset="0"/>
              </a:rPr>
              <a:t> perturbent les systèmes agricoles, réduisant les récoltes et augmentant l’insécurité alimentaire.</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200" dirty="0">
                <a:effectLst/>
                <a:latin typeface="Aptos" panose="020B0004020202020204" pitchFamily="34" charset="0"/>
                <a:ea typeface="Times New Roman" panose="02020603050405020304" pitchFamily="18" charset="0"/>
                <a:cs typeface="Aptos" panose="020B0004020202020204" pitchFamily="34" charset="0"/>
              </a:rPr>
              <a: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b="1" kern="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Conflit et instabilité politique: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200" dirty="0">
                <a:effectLst/>
                <a:latin typeface="Aptos" panose="020B0004020202020204" pitchFamily="34" charset="0"/>
                <a:ea typeface="Times New Roman" panose="02020603050405020304" pitchFamily="18" charset="0"/>
                <a:cs typeface="Aptos" panose="020B0004020202020204" pitchFamily="34" charset="0"/>
              </a:rPr>
              <a:t>Les guerres et les conflits armés bloquent les chaînes d’approvisionnement, déplacent les populations et réduisent l’accès aux terres agricoles.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200" dirty="0">
                <a:effectLst/>
                <a:latin typeface="Aptos" panose="020B0004020202020204" pitchFamily="34" charset="0"/>
                <a:ea typeface="Times New Roman" panose="02020603050405020304" pitchFamily="18" charset="0"/>
                <a:cs typeface="Aptos" panose="020B0004020202020204" pitchFamily="34" charset="0"/>
              </a:rPr>
              <a: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00" dirty="0">
                <a:effectLst/>
                <a:latin typeface="Aptos" panose="020B0004020202020204" pitchFamily="34" charset="0"/>
                <a:ea typeface="Times New Roman" panose="02020603050405020304" pitchFamily="18" charset="0"/>
                <a:cs typeface="Aptos" panose="020B0004020202020204" pitchFamily="34" charset="0"/>
              </a:rPr>
              <a: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i="1" kern="0" dirty="0">
                <a:effectLst/>
                <a:latin typeface="Aptos" panose="020B0004020202020204" pitchFamily="34" charset="0"/>
                <a:ea typeface="Times New Roman" panose="02020603050405020304" pitchFamily="18" charset="0"/>
                <a:cs typeface="Aptos" panose="020B0004020202020204" pitchFamily="34" charset="0"/>
              </a:rPr>
              <a:t>En effet, le nombre de personnes souffrant de la faim ou de malnutrition ne cesse d’augmenter dans le monde. Cette situation a des conséquences dramatiques, pourtant, à l’échelle mondiale, nous produisons assez de nourriture pour subvenir aux besoins de l’ensemble de la population.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i="1" kern="0" dirty="0">
                <a:effectLst/>
                <a:latin typeface="Aptos" panose="020B0004020202020204" pitchFamily="34" charset="0"/>
                <a:ea typeface="Times New Roman" panose="02020603050405020304" pitchFamily="18" charset="0"/>
                <a:cs typeface="Aptos" panose="020B0004020202020204" pitchFamily="34" charset="0"/>
              </a:rPr>
              <a: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i="1" kern="0" dirty="0">
                <a:effectLst/>
                <a:latin typeface="Aptos" panose="020B0004020202020204" pitchFamily="34" charset="0"/>
                <a:ea typeface="Times New Roman" panose="02020603050405020304" pitchFamily="18" charset="0"/>
                <a:cs typeface="Aptos" panose="020B0004020202020204" pitchFamily="34" charset="0"/>
              </a:rPr>
              <a:t>Ces problèmes ont donc une origine humaine et pourraient être surmontés.</a:t>
            </a:r>
            <a:r>
              <a:rPr lang="fr-CH" sz="1800" kern="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fr-CH" sz="1800" i="1" kern="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Dans ce cas on voit que les principaux obstacles sont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00" dirty="0">
                <a:effectLst/>
                <a:latin typeface="Aptos" panose="020B0004020202020204" pitchFamily="34" charset="0"/>
                <a:ea typeface="Times New Roman" panose="02020603050405020304" pitchFamily="18" charset="0"/>
                <a:cs typeface="Aptos" panose="020B0004020202020204" pitchFamily="34" charset="0"/>
              </a:rPr>
              <a: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b="1" kern="1200" dirty="0">
                <a:effectLst/>
                <a:latin typeface="Aptos" panose="020B0004020202020204" pitchFamily="34" charset="0"/>
                <a:ea typeface="Times New Roman" panose="02020603050405020304" pitchFamily="18" charset="0"/>
                <a:cs typeface="Aptos" panose="020B0004020202020204" pitchFamily="34" charset="0"/>
              </a:rPr>
              <a:t>Accès économique limité :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200" dirty="0">
                <a:effectLst/>
                <a:latin typeface="Aptos" panose="020B0004020202020204" pitchFamily="34" charset="0"/>
                <a:ea typeface="Times New Roman" panose="02020603050405020304" pitchFamily="18" charset="0"/>
                <a:cs typeface="Aptos" panose="020B0004020202020204" pitchFamily="34" charset="0"/>
              </a:rPr>
              <a:t>La pauvreté reste l’un des principaux facteurs qui empêche l’accès à une alimentation adéquate. Même si la nourriture est disponible sur les marchés, de nombreuses familles n’ont pas les moyens financiers d’acheter des produits nutritifs.</a:t>
            </a:r>
            <a:r>
              <a:rPr lang="fr-CH" sz="1800" kern="100" dirty="0">
                <a:effectLst/>
                <a:latin typeface="Aptos" panose="020B0004020202020204" pitchFamily="34" charset="0"/>
                <a:ea typeface="Times New Roman" panose="02020603050405020304" pitchFamily="18" charset="0"/>
                <a:cs typeface="Aptos" panose="020B0004020202020204" pitchFamily="34" charset="0"/>
              </a:rPr>
              <a:t> Les populations les plus vulnérables, et principalement celles du SUD, consacrent une partie plus grande de leur revenu à l’achat de nourriture.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00" dirty="0">
                <a:effectLst/>
                <a:latin typeface="Aptos" panose="020B0004020202020204" pitchFamily="34" charset="0"/>
                <a:ea typeface="Times New Roman" panose="02020603050405020304" pitchFamily="18" charset="0"/>
                <a:cs typeface="Aptos" panose="020B0004020202020204" pitchFamily="34" charset="0"/>
              </a:rPr>
              <a: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b="1" kern="100" dirty="0">
                <a:effectLst/>
                <a:latin typeface="Aptos" panose="020B0004020202020204" pitchFamily="34" charset="0"/>
                <a:ea typeface="Times New Roman" panose="02020603050405020304" pitchFamily="18" charset="0"/>
                <a:cs typeface="Aptos" panose="020B0004020202020204" pitchFamily="34" charset="0"/>
              </a:rPr>
              <a:t>Système alimentaire et agricole non durable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200" dirty="0">
                <a:effectLst/>
                <a:latin typeface="Aptos" panose="020B0004020202020204" pitchFamily="34" charset="0"/>
                <a:ea typeface="Times New Roman" panose="02020603050405020304" pitchFamily="18" charset="0"/>
                <a:cs typeface="Aptos" panose="020B0004020202020204" pitchFamily="34" charset="0"/>
              </a:rPr>
              <a:t>La prédominance des monocultures destinées à l’exportation (comme le soja, le maïs ou l’huile de palme) au détriment de la production alimentaire locale compromet la sécurité alimentaire des communautés. Les pratiques agricoles intensives appauvrissent les sols et dégradent les écosystèmes, rendant les systèmes alimentaires vulnérables sur le long terme.</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00" dirty="0">
                <a:effectLst/>
                <a:latin typeface="Aptos" panose="020B0004020202020204" pitchFamily="34" charset="0"/>
                <a:ea typeface="Times New Roman" panose="02020603050405020304" pitchFamily="18" charset="0"/>
                <a:cs typeface="Aptos" panose="020B0004020202020204" pitchFamily="34" charset="0"/>
              </a:rPr>
              <a:t>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b="1" kern="1200" dirty="0">
                <a:effectLst/>
                <a:latin typeface="Aptos" panose="020B0004020202020204" pitchFamily="34" charset="0"/>
                <a:ea typeface="Aptos" panose="020B0004020202020204" pitchFamily="34" charset="0"/>
                <a:cs typeface="Calibri" panose="020F0502020204030204" pitchFamily="34" charset="0"/>
              </a:rPr>
              <a:t>Concentration des ressources et inégalités dans la chaîne alimentaire :</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800" kern="1200" dirty="0">
                <a:effectLst/>
                <a:latin typeface="Aptos" panose="020B0004020202020204" pitchFamily="34" charset="0"/>
                <a:ea typeface="Aptos" panose="020B0004020202020204" pitchFamily="34" charset="0"/>
                <a:cs typeface="Calibri" panose="020F0502020204030204" pitchFamily="34" charset="0"/>
              </a:rPr>
              <a:t>Les grandes entreprises agroalimentaires contrôlent une grande partie des terres agricoles et privilégient souvent les profits au détriment des populations locales</a:t>
            </a:r>
            <a:r>
              <a:rPr lang="fr-CH" sz="1800" kern="1200" dirty="0">
                <a:solidFill>
                  <a:srgbClr val="4B4B4B"/>
                </a:solidFill>
                <a:effectLst/>
                <a:latin typeface="Aptos" panose="020B0004020202020204" pitchFamily="34" charset="0"/>
                <a:ea typeface="Times New Roman" panose="02020603050405020304" pitchFamily="18" charset="0"/>
                <a:cs typeface="Aptos" panose="020B0004020202020204" pitchFamily="34" charset="0"/>
              </a:rPr>
              <a:t>. </a:t>
            </a:r>
            <a:r>
              <a:rPr lang="fr-CH" sz="1800" kern="100" dirty="0">
                <a:effectLst/>
                <a:latin typeface="Aptos" panose="020B0004020202020204" pitchFamily="34" charset="0"/>
                <a:ea typeface="Times New Roman" panose="02020603050405020304" pitchFamily="18" charset="0"/>
                <a:cs typeface="Aptos" panose="020B0004020202020204" pitchFamily="34" charset="0"/>
              </a:rPr>
              <a:t>Le commerce international et la situation inégale entre Nord et Sud, </a:t>
            </a:r>
            <a:r>
              <a:rPr lang="fr-CH" sz="1800" kern="1200" dirty="0">
                <a:effectLst/>
                <a:latin typeface="Aptos" panose="020B0004020202020204" pitchFamily="34" charset="0"/>
                <a:ea typeface="Aptos" panose="020B0004020202020204" pitchFamily="34" charset="0"/>
                <a:cs typeface="Calibri" panose="020F0502020204030204" pitchFamily="34" charset="0"/>
              </a:rPr>
              <a:t>accentue les inégalités et maintien l’exploitation des travailleurs et des ressources</a:t>
            </a:r>
            <a:r>
              <a:rPr lang="fr-CH" sz="1800" kern="100" dirty="0">
                <a:effectLst/>
                <a:latin typeface="Aptos" panose="020B0004020202020204" pitchFamily="34" charset="0"/>
                <a:ea typeface="Times New Roman" panose="02020603050405020304" pitchFamily="18" charset="0"/>
                <a:cs typeface="Aptos" panose="020B0004020202020204" pitchFamily="34" charset="0"/>
              </a:rPr>
              <a:t>. Cette situation affaiblit le pouvoir d’achat de pays du Sud, rendant les produits locaux inaccessibles à leurs propres producteurs</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b="0" i="0" u="none" strike="noStrike" baseline="0" dirty="0">
              <a:solidFill>
                <a:srgbClr val="000000"/>
              </a:solidFill>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19</a:t>
            </a:fld>
            <a:endParaRPr lang="de-CH"/>
          </a:p>
        </p:txBody>
      </p:sp>
    </p:spTree>
    <p:extLst>
      <p:ext uri="{BB962C8B-B14F-4D97-AF65-F5344CB8AC3E}">
        <p14:creationId xmlns:p14="http://schemas.microsoft.com/office/powerpoint/2010/main" val="395431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Times New Roman" panose="02020603050405020304" pitchFamily="18" charset="0"/>
              </a:rPr>
              <a:t>Comme on a vu le problème lié au droit à l'alimentation est principalement dû aux inégalités mondiales.</a:t>
            </a:r>
            <a:r>
              <a:rPr lang="fr-CH" sz="1200" kern="1200" dirty="0">
                <a:effectLst/>
                <a:latin typeface="Arial" panose="020B0604020202020204" pitchFamily="34" charset="0"/>
                <a:ea typeface="Aptos" panose="020B0004020202020204" pitchFamily="34" charset="0"/>
                <a:cs typeface="Times New Roman" panose="02020603050405020304" pitchFamily="18" charset="0"/>
              </a:rPr>
              <a:t>​</a:t>
            </a:r>
            <a:r>
              <a:rPr lang="fr-CH" sz="1200" kern="1200" dirty="0">
                <a:effectLst/>
                <a:latin typeface="Aptos" panose="020B0004020202020204" pitchFamily="34" charset="0"/>
                <a:ea typeface="Aptos" panose="020B0004020202020204" pitchFamily="34" charset="0"/>
                <a:cs typeface="Aptos" panose="020B0004020202020204" pitchFamily="34" charset="0"/>
              </a:rPr>
              <a:t> </a:t>
            </a:r>
            <a:r>
              <a:rPr lang="fr-CH" sz="1200" kern="1200" dirty="0">
                <a:effectLst/>
                <a:latin typeface="Aptos" panose="020B0004020202020204" pitchFamily="34" charset="0"/>
                <a:ea typeface="Aptos" panose="020B0004020202020204" pitchFamily="34" charset="0"/>
                <a:cs typeface="Times New Roman" panose="02020603050405020304" pitchFamily="18" charset="0"/>
              </a:rPr>
              <a:t>Ces injustices entra</a:t>
            </a:r>
            <a:r>
              <a:rPr lang="fr-CH" sz="1200" kern="1200" dirty="0">
                <a:effectLst/>
                <a:latin typeface="Aptos" panose="020B0004020202020204" pitchFamily="34" charset="0"/>
                <a:ea typeface="Aptos" panose="020B0004020202020204" pitchFamily="34" charset="0"/>
                <a:cs typeface="Aptos" panose="020B0004020202020204" pitchFamily="34" charset="0"/>
              </a:rPr>
              <a:t>î</a:t>
            </a:r>
            <a:r>
              <a:rPr lang="fr-CH" sz="1200" kern="1200" dirty="0">
                <a:effectLst/>
                <a:latin typeface="Aptos" panose="020B0004020202020204" pitchFamily="34" charset="0"/>
                <a:ea typeface="Aptos" panose="020B0004020202020204" pitchFamily="34" charset="0"/>
                <a:cs typeface="Times New Roman" panose="02020603050405020304" pitchFamily="18" charset="0"/>
              </a:rPr>
              <a:t>nent une mauvaise r</a:t>
            </a:r>
            <a:r>
              <a:rPr lang="fr-CH" sz="1200" kern="1200" dirty="0">
                <a:effectLst/>
                <a:latin typeface="Aptos" panose="020B0004020202020204" pitchFamily="34" charset="0"/>
                <a:ea typeface="Aptos" panose="020B0004020202020204" pitchFamily="34" charset="0"/>
                <a:cs typeface="Aptos" panose="020B0004020202020204" pitchFamily="34" charset="0"/>
              </a:rPr>
              <a:t>é</a:t>
            </a:r>
            <a:r>
              <a:rPr lang="fr-CH" sz="1200" kern="1200" dirty="0">
                <a:effectLst/>
                <a:latin typeface="Aptos" panose="020B0004020202020204" pitchFamily="34" charset="0"/>
                <a:ea typeface="Aptos" panose="020B0004020202020204" pitchFamily="34" charset="0"/>
                <a:cs typeface="Times New Roman" panose="02020603050405020304" pitchFamily="18" charset="0"/>
              </a:rPr>
              <a:t>partition des ressources alimentaires.</a:t>
            </a:r>
            <a:r>
              <a:rPr lang="fr-CH" sz="1200" kern="1200" dirty="0">
                <a:effectLst/>
                <a:latin typeface="Arial" panose="020B0604020202020204" pitchFamily="34" charset="0"/>
                <a:ea typeface="Aptos" panose="020B0004020202020204" pitchFamily="34" charset="0"/>
                <a:cs typeface="Times New Roman" panose="02020603050405020304" pitchFamily="18" charset="0"/>
              </a:rPr>
              <a:t>​</a:t>
            </a:r>
            <a:r>
              <a:rPr lang="fr-CH" sz="1200" kern="1200" dirty="0">
                <a:effectLst/>
                <a:latin typeface="Aptos" panose="020B0004020202020204" pitchFamily="34" charset="0"/>
                <a:ea typeface="Aptos" panose="020B0004020202020204" pitchFamily="34" charset="0"/>
                <a:cs typeface="Aptos" panose="020B0004020202020204" pitchFamily="34" charset="0"/>
              </a:rPr>
              <a:t> </a:t>
            </a:r>
            <a:r>
              <a:rPr lang="fr-CH" sz="1200" b="1" kern="1200" dirty="0">
                <a:effectLst/>
                <a:latin typeface="Aptos" panose="020B0004020202020204" pitchFamily="34" charset="0"/>
                <a:ea typeface="Aptos" panose="020B0004020202020204" pitchFamily="34" charset="0"/>
                <a:cs typeface="Calibri" panose="020F0502020204030204" pitchFamily="34" charset="0"/>
              </a:rPr>
              <a:t>Le réel problème de notre système alimentaire, n’est pas vraiment la production en soi, mais de la distribution</a:t>
            </a: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Times New Roman" panose="02020603050405020304" pitchFamily="18" charset="0"/>
              </a:rPr>
              <a:t>Bien que la production alimentaire mondiale soit suffisante pour nourrir toute la population, de nombreuses personnes, notamment dans les pays du Sud, n'ont pas acc</a:t>
            </a:r>
            <a:r>
              <a:rPr lang="fr-CH" sz="1200" kern="1200" dirty="0">
                <a:effectLst/>
                <a:latin typeface="Aptos" panose="020B0004020202020204" pitchFamily="34" charset="0"/>
                <a:ea typeface="Aptos" panose="020B0004020202020204" pitchFamily="34" charset="0"/>
                <a:cs typeface="Aptos" panose="020B0004020202020204" pitchFamily="34" charset="0"/>
              </a:rPr>
              <a:t>è</a:t>
            </a:r>
            <a:r>
              <a:rPr lang="fr-CH" sz="1200" kern="1200" dirty="0">
                <a:effectLst/>
                <a:latin typeface="Aptos" panose="020B0004020202020204" pitchFamily="34" charset="0"/>
                <a:ea typeface="Aptos" panose="020B0004020202020204" pitchFamily="34" charset="0"/>
                <a:cs typeface="Times New Roman" panose="02020603050405020304" pitchFamily="18" charset="0"/>
              </a:rPr>
              <a:t>s à une alimentation suffisante et de qualité.</a:t>
            </a:r>
            <a:r>
              <a:rPr lang="fr-CH" sz="1200" kern="1200" dirty="0">
                <a:effectLst/>
                <a:latin typeface="Arial" panose="020B0604020202020204" pitchFamily="34" charset="0"/>
                <a:ea typeface="Aptos" panose="020B0004020202020204" pitchFamily="34" charset="0"/>
                <a:cs typeface="Times New Roman" panose="02020603050405020304" pitchFamily="18" charset="0"/>
              </a:rPr>
              <a:t>​</a:t>
            </a:r>
            <a:r>
              <a:rPr lang="fr-CH" sz="1200" kern="1200" dirty="0">
                <a:effectLst/>
                <a:latin typeface="Aptos" panose="020B0004020202020204" pitchFamily="34" charset="0"/>
                <a:ea typeface="Aptos" panose="020B0004020202020204" pitchFamily="34" charset="0"/>
                <a:cs typeface="adobe-clean"/>
              </a:rPr>
              <a:t> </a:t>
            </a:r>
            <a:r>
              <a:rPr lang="fr-CH" sz="1200" kern="1200" dirty="0">
                <a:effectLst/>
                <a:latin typeface="Aptos" panose="020B0004020202020204" pitchFamily="34" charset="0"/>
                <a:ea typeface="Aptos" panose="020B0004020202020204" pitchFamily="34" charset="0"/>
                <a:cs typeface="Calibri" panose="020F0502020204030204" pitchFamily="34" charset="0"/>
              </a:rPr>
              <a:t>En fait, selon la FAO la production alimentaire actuelle permettrait de fournir </a:t>
            </a:r>
            <a:r>
              <a:rPr lang="fr-CH" sz="1200" b="1" kern="1200" dirty="0">
                <a:solidFill>
                  <a:srgbClr val="C00000"/>
                </a:solidFill>
                <a:effectLst/>
                <a:latin typeface="Aptos" panose="020B0004020202020204" pitchFamily="34" charset="0"/>
                <a:ea typeface="Aptos" panose="020B0004020202020204" pitchFamily="34" charset="0"/>
                <a:cs typeface="Calibri" panose="020F0502020204030204" pitchFamily="34" charset="0"/>
              </a:rPr>
              <a:t>9700 kcal par personne</a:t>
            </a:r>
            <a:r>
              <a:rPr lang="fr-CH" sz="1200" kern="1200" dirty="0">
                <a:effectLst/>
                <a:latin typeface="Aptos" panose="020B0004020202020204" pitchFamily="34" charset="0"/>
                <a:ea typeface="Aptos" panose="020B0004020202020204" pitchFamily="34" charset="0"/>
                <a:cs typeface="Calibri" panose="020F0502020204030204" pitchFamily="34" charset="0"/>
              </a:rPr>
              <a:t>. </a:t>
            </a:r>
          </a:p>
          <a:p>
            <a:pPr algn="just">
              <a:lnSpc>
                <a:spcPct val="115000"/>
              </a:lnSpc>
              <a:spcAft>
                <a:spcPts val="800"/>
              </a:spcAft>
            </a:pPr>
            <a:endParaRPr lang="fr-CH" sz="1200" kern="1200" dirty="0">
              <a:effectLst/>
              <a:latin typeface="Aptos" panose="020B0004020202020204" pitchFamily="34" charset="0"/>
              <a:ea typeface="Aptos" panose="020B0004020202020204" pitchFamily="34" charset="0"/>
              <a:cs typeface="Calibri" panose="020F0502020204030204" pitchFamily="34"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Mais, environ un tiers de la nourriture produite dans le monde est perdue ou gaspillée. Ce gaspillage, qui se produit tout au long de la chaîne (production, distribution, consommation), représente une opportunité manquée de réduire la faim.</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b="1" kern="1200" dirty="0">
                <a:solidFill>
                  <a:srgbClr val="C00000"/>
                </a:solidFill>
                <a:effectLst/>
                <a:latin typeface="Aptos" panose="020B0004020202020204" pitchFamily="34" charset="0"/>
                <a:ea typeface="Aptos" panose="020B0004020202020204" pitchFamily="34" charset="0"/>
                <a:cs typeface="Calibri" panose="020F0502020204030204" pitchFamily="34" charset="0"/>
              </a:rPr>
              <a:t>Malgré tout ce gaspillage il resterait encore 2908 kcal par jour par personne</a:t>
            </a:r>
            <a:r>
              <a:rPr lang="fr-CH" sz="1200" kern="1200" dirty="0">
                <a:effectLst/>
                <a:latin typeface="Aptos" panose="020B0004020202020204" pitchFamily="34" charset="0"/>
                <a:ea typeface="Aptos" panose="020B0004020202020204" pitchFamily="34" charset="0"/>
                <a:cs typeface="Calibri" panose="020F0502020204030204" pitchFamily="34" charset="0"/>
              </a:rPr>
              <a:t>, mais celles sont distribué en manière injuste.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Comme j’ai dit avant pour vivre de manière digne notre corps a besoin d’environ 2300 kcal par jour, mais les ressources alimentaires sont mal réparties au niveau mondial.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Aptos" panose="020B0004020202020204" pitchFamily="34" charset="0"/>
              <a:buChar char="-"/>
            </a:pPr>
            <a:r>
              <a:rPr lang="fr-CH" sz="1200" kern="1200" dirty="0">
                <a:solidFill>
                  <a:srgbClr val="202122"/>
                </a:solidFill>
                <a:effectLst/>
                <a:latin typeface="Aptos" panose="020B0004020202020204" pitchFamily="34" charset="0"/>
                <a:ea typeface="Aptos" panose="020B0004020202020204" pitchFamily="34" charset="0"/>
                <a:cs typeface="Arial" panose="020B0604020202020204" pitchFamily="34" charset="0"/>
              </a:rPr>
              <a:t>Les pays </a:t>
            </a:r>
            <a:r>
              <a:rPr lang="fr-CH" sz="1200" kern="1200" dirty="0">
                <a:solidFill>
                  <a:srgbClr val="C00000"/>
                </a:solidFill>
                <a:effectLst/>
                <a:latin typeface="Aptos" panose="020B0004020202020204" pitchFamily="34" charset="0"/>
                <a:ea typeface="Aptos" panose="020B0004020202020204" pitchFamily="34" charset="0"/>
                <a:cs typeface="Arial" panose="020B0604020202020204" pitchFamily="34" charset="0"/>
              </a:rPr>
              <a:t>d'Europe et d'Amérique du Nord </a:t>
            </a:r>
            <a:r>
              <a:rPr lang="fr-CH" sz="1200" kern="1200" dirty="0">
                <a:solidFill>
                  <a:srgbClr val="202122"/>
                </a:solidFill>
                <a:effectLst/>
                <a:latin typeface="Aptos" panose="020B0004020202020204" pitchFamily="34" charset="0"/>
                <a:ea typeface="Aptos" panose="020B0004020202020204" pitchFamily="34" charset="0"/>
                <a:cs typeface="Arial" panose="020B0604020202020204" pitchFamily="34" charset="0"/>
              </a:rPr>
              <a:t>ont une moyenne d’environ </a:t>
            </a:r>
            <a:r>
              <a:rPr lang="fr-CH" sz="1200" kern="1200" dirty="0">
                <a:solidFill>
                  <a:srgbClr val="C00000"/>
                </a:solidFill>
                <a:effectLst/>
                <a:latin typeface="Aptos" panose="020B0004020202020204" pitchFamily="34" charset="0"/>
                <a:ea typeface="Aptos" panose="020B0004020202020204" pitchFamily="34" charset="0"/>
                <a:cs typeface="Arial" panose="020B0604020202020204" pitchFamily="34" charset="0"/>
              </a:rPr>
              <a:t>plus de 3 500 kcal/jour/personne</a:t>
            </a:r>
            <a:r>
              <a:rPr lang="fr-CH" sz="1200" kern="1200" dirty="0">
                <a:solidFill>
                  <a:srgbClr val="202122"/>
                </a:solidFill>
                <a:effectLst/>
                <a:latin typeface="Aptos" panose="020B0004020202020204" pitchFamily="34" charset="0"/>
                <a:ea typeface="Aptos" panose="020B0004020202020204" pitchFamily="34" charset="0"/>
                <a:cs typeface="Arial" panose="020B0604020202020204" pitchFamily="34" charset="0"/>
              </a:rPr>
              <a:t>, </a:t>
            </a:r>
            <a:endParaRPr lang="fr-CH" sz="1200" kern="100" dirty="0">
              <a:effectLst/>
              <a:latin typeface="Aptos" panose="020B0004020202020204" pitchFamily="34" charset="0"/>
              <a:ea typeface="Aptos" panose="020B0004020202020204" pitchFamily="34" charset="0"/>
              <a:cs typeface="Calibri" panose="020F0502020204030204" pitchFamily="34" charset="0"/>
            </a:endParaRPr>
          </a:p>
          <a:p>
            <a:pPr marL="342900" lvl="0" indent="-342900" algn="just">
              <a:lnSpc>
                <a:spcPct val="115000"/>
              </a:lnSpc>
              <a:spcAft>
                <a:spcPts val="800"/>
              </a:spcAft>
              <a:buFont typeface="Aptos" panose="020B0004020202020204" pitchFamily="34" charset="0"/>
              <a:buChar char="-"/>
            </a:pPr>
            <a:r>
              <a:rPr lang="fr-CH" sz="1200" kern="1200" dirty="0">
                <a:solidFill>
                  <a:srgbClr val="202122"/>
                </a:solidFill>
                <a:effectLst/>
                <a:latin typeface="Aptos" panose="020B0004020202020204" pitchFamily="34" charset="0"/>
                <a:ea typeface="Aptos" panose="020B0004020202020204" pitchFamily="34" charset="0"/>
                <a:cs typeface="Arial" panose="020B0604020202020204" pitchFamily="34" charset="0"/>
              </a:rPr>
              <a:t>contre </a:t>
            </a:r>
            <a:r>
              <a:rPr lang="fr-CH" sz="1200" kern="1200" dirty="0">
                <a:solidFill>
                  <a:srgbClr val="C00000"/>
                </a:solidFill>
                <a:effectLst/>
                <a:latin typeface="Aptos" panose="020B0004020202020204" pitchFamily="34" charset="0"/>
                <a:ea typeface="Aptos" panose="020B0004020202020204" pitchFamily="34" charset="0"/>
                <a:cs typeface="Arial" panose="020B0604020202020204" pitchFamily="34" charset="0"/>
              </a:rPr>
              <a:t>moins de 2 200 kcal en Afrique subsaharienne </a:t>
            </a:r>
            <a:r>
              <a:rPr lang="fr-CH" sz="1200" kern="1200" dirty="0">
                <a:solidFill>
                  <a:srgbClr val="202122"/>
                </a:solidFill>
                <a:effectLst/>
                <a:latin typeface="Aptos" panose="020B0004020202020204" pitchFamily="34" charset="0"/>
                <a:ea typeface="Aptos" panose="020B0004020202020204" pitchFamily="34" charset="0"/>
                <a:cs typeface="Arial" panose="020B0604020202020204" pitchFamily="34" charset="0"/>
              </a:rPr>
              <a:t>(et même à moins de 1 900 kcal au Burundi, en Éthiopie, Somalie…)</a:t>
            </a:r>
            <a:endParaRPr lang="fr-CH" sz="1200" kern="100" dirty="0">
              <a:effectLst/>
              <a:latin typeface="Aptos" panose="020B0004020202020204" pitchFamily="34" charset="0"/>
              <a:ea typeface="Aptos" panose="020B0004020202020204" pitchFamily="34" charset="0"/>
              <a:cs typeface="Calibri" panose="020F0502020204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20</a:t>
            </a:fld>
            <a:endParaRPr lang="de-CH"/>
          </a:p>
        </p:txBody>
      </p:sp>
    </p:spTree>
    <p:extLst>
      <p:ext uri="{BB962C8B-B14F-4D97-AF65-F5344CB8AC3E}">
        <p14:creationId xmlns:p14="http://schemas.microsoft.com/office/powerpoint/2010/main" val="428424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L’Entraide Protestante Suisse (EPER) et Action de Carême sont deux organisations engagées dans la coopération internationale et la justice sociale. Ensemble, elles travaillent pour un monde plus juste en s'attaquant aux causes profondes de la faim, de la pauvreté et des inégalités climatiques.</a:t>
            </a:r>
          </a:p>
          <a:p>
            <a:endParaRPr lang="fr-CH" dirty="0"/>
          </a:p>
          <a:p>
            <a:r>
              <a:rPr lang="fr-CH" b="1" dirty="0"/>
              <a:t>Leurs missions principales :</a:t>
            </a:r>
            <a:endParaRPr lang="fr-CH" dirty="0"/>
          </a:p>
          <a:p>
            <a:pPr>
              <a:buFont typeface="Arial" panose="020B0604020202020204" pitchFamily="34" charset="0"/>
              <a:buChar char="•"/>
            </a:pPr>
            <a:r>
              <a:rPr lang="fr-CH" dirty="0"/>
              <a:t>Défendre le droit à l’alimentation pour toutes les populations, en particulier dans les pays du Sud.</a:t>
            </a:r>
          </a:p>
          <a:p>
            <a:pPr>
              <a:buFont typeface="Arial" panose="020B0604020202020204" pitchFamily="34" charset="0"/>
              <a:buChar char="•"/>
            </a:pPr>
            <a:r>
              <a:rPr lang="fr-CH" dirty="0"/>
              <a:t>Promouvoir une vie dans la dignité, sans faim ni malnutrition.</a:t>
            </a:r>
          </a:p>
          <a:p>
            <a:pPr>
              <a:buFont typeface="Arial" panose="020B0604020202020204" pitchFamily="34" charset="0"/>
              <a:buChar char="•"/>
            </a:pPr>
            <a:r>
              <a:rPr lang="fr-CH" dirty="0"/>
              <a:t>Garantir un accès universel à une alimentation saine, durable et suffisante.</a:t>
            </a:r>
          </a:p>
          <a:p>
            <a:pPr>
              <a:buFont typeface="Arial" panose="020B0604020202020204" pitchFamily="34" charset="0"/>
              <a:buChar char="•"/>
            </a:pPr>
            <a:r>
              <a:rPr lang="fr-CH" dirty="0"/>
              <a:t>Renforcer les systèmes alimentaires locaux pour qu’ils soient résilients et équitables.</a:t>
            </a:r>
          </a:p>
          <a:p>
            <a:pPr>
              <a:buFont typeface="Arial" panose="020B0604020202020204" pitchFamily="34" charset="0"/>
              <a:buChar char="•"/>
            </a:pPr>
            <a:r>
              <a:rPr lang="fr-CH" dirty="0"/>
              <a:t>Assurer un avenir vivable pour les générations futures en luttant contre les injustices climatiques et sociales.</a:t>
            </a:r>
          </a:p>
          <a:p>
            <a:pPr>
              <a:buFont typeface="Arial" panose="020B0604020202020204" pitchFamily="34" charset="0"/>
              <a:buNone/>
            </a:pPr>
            <a:endParaRPr lang="fr-CH" dirty="0"/>
          </a:p>
          <a:p>
            <a:r>
              <a:rPr lang="fr-CH" dirty="0"/>
              <a:t>Ces organisations œuvrent également pour sensibiliser les populations du Nord sur l’impact de leurs modes de consommation et sur la nécessité de soutenir des modèles agroécologiques respectueux de l’environnement et des communautés locales</a:t>
            </a: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a:t>
            </a:fld>
            <a:endParaRPr lang="de-CH"/>
          </a:p>
        </p:txBody>
      </p:sp>
    </p:spTree>
    <p:extLst>
      <p:ext uri="{BB962C8B-B14F-4D97-AF65-F5344CB8AC3E}">
        <p14:creationId xmlns:p14="http://schemas.microsoft.com/office/powerpoint/2010/main" val="1749350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Cette image montre comment le maïs est utilisé, en soulignant que seule une petite partie est consommée directement sous forme d'aliments ou de boissons (environ 10 %). La majeure partie est utilisée pour l'alimentation animale (39 %), la production d'éthanol pour le carburant (27 %) et l'exportation (18 %).</a:t>
            </a:r>
          </a:p>
          <a:p>
            <a:endParaRPr lang="fr-CH" dirty="0"/>
          </a:p>
          <a:p>
            <a:r>
              <a:rPr lang="fr-CH" dirty="0"/>
              <a:t>Du point de vue du gaspillage alimentaire et de la sécurité alimentaire mondiale, ces chiffres soulèvent des questions importantes :</a:t>
            </a:r>
          </a:p>
          <a:p>
            <a:pPr marL="171450" indent="-171450">
              <a:buFont typeface="Arial" panose="020B0604020202020204" pitchFamily="34" charset="0"/>
              <a:buChar char="•"/>
            </a:pPr>
            <a:r>
              <a:rPr lang="fr-CH" b="1" dirty="0"/>
              <a:t>Efficacité des ressources :</a:t>
            </a:r>
            <a:r>
              <a:rPr lang="fr-CH" dirty="0"/>
              <a:t> Une grande partie du maïs est utilisée pour les biocarburants ou l'alimentation animale.</a:t>
            </a:r>
          </a:p>
          <a:p>
            <a:pPr marL="171450" indent="-171450">
              <a:buFont typeface="Arial" panose="020B0604020202020204" pitchFamily="34" charset="0"/>
              <a:buChar char="•"/>
            </a:pPr>
            <a:r>
              <a:rPr lang="fr-CH" b="1" dirty="0"/>
              <a:t>Impact sur la sécurité alimentaire :</a:t>
            </a:r>
            <a:r>
              <a:rPr lang="fr-CH" dirty="0"/>
              <a:t> Alors que des millions de personnes souffrent de la faim, utiliser le maïs pour d'autres fins que la consommation humaine pose des problèmes de justice alimentaire.</a:t>
            </a:r>
          </a:p>
          <a:p>
            <a:pPr marL="171450" indent="-171450">
              <a:buFont typeface="Arial" panose="020B0604020202020204" pitchFamily="34" charset="0"/>
              <a:buChar char="•"/>
            </a:pPr>
            <a:r>
              <a:rPr lang="fr-CH" b="1" dirty="0"/>
              <a:t>Gaspillage indirect :</a:t>
            </a:r>
            <a:r>
              <a:rPr lang="fr-CH" dirty="0"/>
              <a:t> Transformer le maïs en viande ou carburant entraîne des pertes d'efficacité énergétique et de ressources.</a:t>
            </a: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21</a:t>
            </a:fld>
            <a:endParaRPr lang="de-CH"/>
          </a:p>
        </p:txBody>
      </p:sp>
    </p:spTree>
    <p:extLst>
      <p:ext uri="{BB962C8B-B14F-4D97-AF65-F5344CB8AC3E}">
        <p14:creationId xmlns:p14="http://schemas.microsoft.com/office/powerpoint/2010/main" val="358747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spcAft>
                <a:spcPts val="800"/>
              </a:spcAft>
            </a:pPr>
            <a:r>
              <a:rPr lang="fr-CH" sz="1200" kern="1200" dirty="0">
                <a:solidFill>
                  <a:srgbClr val="131313"/>
                </a:solidFill>
                <a:effectLst/>
                <a:latin typeface="Aptos" panose="020B0004020202020204" pitchFamily="34" charset="0"/>
                <a:ea typeface="Aptos" panose="020B0004020202020204" pitchFamily="34" charset="0"/>
                <a:cs typeface="Roboto" panose="02000000000000000000" pitchFamily="2" charset="0"/>
              </a:rPr>
              <a:t>Notre planète possède toutes les ressources pour pouvoir produire de la nourriture pour chacun d’entre nous, et pourtant près de 700 millions de personnes souffrent de la faim, soit 1 personne sur 10.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solidFill>
                  <a:srgbClr val="131313"/>
                </a:solidFill>
                <a:effectLst/>
                <a:latin typeface="Aptos" panose="020B0004020202020204" pitchFamily="34" charset="0"/>
                <a:ea typeface="Aptos" panose="020B0004020202020204" pitchFamily="34" charset="0"/>
                <a:cs typeface="Roboto" panose="02000000000000000000" pitchFamily="2"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ptos" panose="020B0004020202020204" pitchFamily="34" charset="0"/>
              <a:buChar char="-"/>
            </a:pPr>
            <a:r>
              <a:rPr lang="fr-CH" sz="1200" kern="1200" dirty="0">
                <a:solidFill>
                  <a:srgbClr val="131313"/>
                </a:solidFill>
                <a:effectLst/>
                <a:latin typeface="Aptos" panose="020B0004020202020204" pitchFamily="34" charset="0"/>
                <a:ea typeface="Aptos" panose="020B0004020202020204" pitchFamily="34" charset="0"/>
                <a:cs typeface="Roboto" panose="02000000000000000000" pitchFamily="2" charset="0"/>
              </a:rPr>
              <a:t>Le 80% de ces millions de personnes qui ont faim sont celles et ceux qui nous nourrissent : des éleveurs, des agriculteurs, des pêcheurs ainsi que leurs familles.</a:t>
            </a:r>
            <a:endParaRPr lang="fr-CH" sz="1200" kern="100" dirty="0">
              <a:effectLst/>
              <a:latin typeface="Aptos" panose="020B0004020202020204" pitchFamily="34" charset="0"/>
              <a:ea typeface="Aptos" panose="020B0004020202020204" pitchFamily="34" charset="0"/>
              <a:cs typeface="Calibri" panose="020F0502020204030204" pitchFamily="34"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b="1" kern="1200" dirty="0">
                <a:effectLst/>
                <a:latin typeface="Aptos" panose="020B0004020202020204" pitchFamily="34" charset="0"/>
                <a:ea typeface="Aptos" panose="020B0004020202020204" pitchFamily="34" charset="0"/>
                <a:cs typeface="Calibri" panose="020F0502020204030204" pitchFamily="34" charset="0"/>
              </a:rPr>
              <a:t>C’est le paradoxe de la faim, ceux/celles qui produisent la nourriture souvent ceux qui souffrent le plus d’insécurité alimentaire.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Les </a:t>
            </a:r>
            <a:r>
              <a:rPr lang="fr-CH" sz="1200" kern="1200" dirty="0" err="1">
                <a:effectLst/>
                <a:latin typeface="Aptos" panose="020B0004020202020204" pitchFamily="34" charset="0"/>
                <a:ea typeface="Aptos" panose="020B0004020202020204" pitchFamily="34" charset="0"/>
                <a:cs typeface="Calibri" panose="020F0502020204030204" pitchFamily="34" charset="0"/>
              </a:rPr>
              <a:t>paysan·nes</a:t>
            </a:r>
            <a:r>
              <a:rPr lang="fr-CH" sz="1200" kern="1200" dirty="0">
                <a:effectLst/>
                <a:latin typeface="Aptos" panose="020B0004020202020204" pitchFamily="34" charset="0"/>
                <a:ea typeface="Aptos" panose="020B0004020202020204" pitchFamily="34" charset="0"/>
                <a:cs typeface="Calibri" panose="020F0502020204030204" pitchFamily="34" charset="0"/>
              </a:rPr>
              <a:t> produisent environ 70 % de l’alimentation mondiale, mais ils sont aussi les premières victimes de la faim.</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Avec seulement 30 % des ressources agricoles (terres, eau, financements), ils assurent la majeure partie de la production alimentaire mondiale.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22</a:t>
            </a:fld>
            <a:endParaRPr lang="de-CH"/>
          </a:p>
        </p:txBody>
      </p:sp>
    </p:spTree>
    <p:extLst>
      <p:ext uri="{BB962C8B-B14F-4D97-AF65-F5344CB8AC3E}">
        <p14:creationId xmlns:p14="http://schemas.microsoft.com/office/powerpoint/2010/main" val="107703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La crise alimentaire est bien plus qu’un simple problème de pénurie alimentaire. Il s’agit d’un </a:t>
            </a:r>
            <a:r>
              <a:rPr lang="fr-CH" b="1" dirty="0"/>
              <a:t>problème structurel</a:t>
            </a:r>
            <a:r>
              <a:rPr lang="fr-CH" dirty="0"/>
              <a:t> lié à la distribution inégale des ressources, aux </a:t>
            </a:r>
            <a:r>
              <a:rPr lang="fr-CH" b="1" dirty="0"/>
              <a:t>inégalités socio-économiques</a:t>
            </a:r>
            <a:r>
              <a:rPr lang="fr-CH" dirty="0"/>
              <a:t> et aux conflits géopolitiques qui affectent de nombreuses régions du monde. Bien que la production mondiale de nourriture soit largement suffisante pour nourrir la population, </a:t>
            </a:r>
            <a:r>
              <a:rPr lang="fr-CH" b="1" dirty="0"/>
              <a:t>une répartition inégale</a:t>
            </a:r>
            <a:r>
              <a:rPr lang="fr-CH" dirty="0"/>
              <a:t> et un accès limité aux ressources naturelles créent des zones de pénurie alimentaire, tandis que d’autres régions en surconsomment.</a:t>
            </a:r>
          </a:p>
          <a:p>
            <a:endParaRPr lang="fr-CH" dirty="0"/>
          </a:p>
          <a:p>
            <a:r>
              <a:rPr lang="fr-CH" dirty="0"/>
              <a:t>Les crises climatiques et les guerres aggravent cette situation en détruisant les terres agricoles, réduisant les rendements et affaiblissant l’autonomie des communautés rurales.</a:t>
            </a:r>
          </a:p>
          <a:p>
            <a:endParaRPr lang="fr-CH" dirty="0"/>
          </a:p>
          <a:p>
            <a:r>
              <a:rPr lang="fr-CH" dirty="0"/>
              <a:t>De plus, les </a:t>
            </a:r>
            <a:r>
              <a:rPr lang="fr-CH" b="1" dirty="0"/>
              <a:t>systèmes alimentaires mondiaux</a:t>
            </a:r>
            <a:r>
              <a:rPr lang="fr-CH" dirty="0"/>
              <a:t> ne favorisent pas toujours les producteurs locaux, qui n’ont souvent pas accès aux ressources nécessaires pour produire de manière durable et pour concurrencer sur les marchés internationaux. </a:t>
            </a:r>
          </a:p>
          <a:p>
            <a:endParaRPr lang="fr-CH" dirty="0"/>
          </a:p>
          <a:p>
            <a:pPr marL="171450" indent="-171450">
              <a:buFont typeface="Wingdings" panose="05000000000000000000" pitchFamily="2" charset="2"/>
              <a:buChar char="Ø"/>
            </a:pPr>
            <a:r>
              <a:rPr lang="fr-CH" dirty="0"/>
              <a:t>Les solutions doivent donc aborder ces inégalités structurelles en garantissant un accès équitable à la nourriture à travers la </a:t>
            </a:r>
            <a:r>
              <a:rPr lang="fr-CH" b="1" dirty="0"/>
              <a:t>redistribution</a:t>
            </a:r>
            <a:r>
              <a:rPr lang="fr-CH" dirty="0"/>
              <a:t>, la </a:t>
            </a:r>
            <a:r>
              <a:rPr lang="fr-CH" b="1" dirty="0"/>
              <a:t>promotion de la souveraineté alimentaire locale</a:t>
            </a:r>
            <a:r>
              <a:rPr lang="fr-CH" dirty="0"/>
              <a:t>, et la </a:t>
            </a:r>
            <a:r>
              <a:rPr lang="fr-CH" b="1" dirty="0"/>
              <a:t>protection des ressources naturelles</a:t>
            </a:r>
            <a:r>
              <a:rPr lang="fr-CH" dirty="0"/>
              <a:t>.</a:t>
            </a:r>
          </a:p>
          <a:p>
            <a:endParaRPr lang="fr-CH" dirty="0"/>
          </a:p>
          <a:p>
            <a:r>
              <a:rPr lang="fr-CH" dirty="0"/>
              <a:t>La crise alimentaire ne peut être résolue simplement par une augmentation de la production, mais nécessite une </a:t>
            </a:r>
            <a:r>
              <a:rPr lang="fr-CH" b="1" dirty="0"/>
              <a:t>révision fondamentale des systèmes économiques et des politiques agricoles</a:t>
            </a:r>
            <a:r>
              <a:rPr lang="fr-CH" dirty="0"/>
              <a:t> au niveau mondial.</a:t>
            </a: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23</a:t>
            </a:fld>
            <a:endParaRPr lang="de-CH"/>
          </a:p>
        </p:txBody>
      </p:sp>
    </p:spTree>
    <p:extLst>
      <p:ext uri="{BB962C8B-B14F-4D97-AF65-F5344CB8AC3E}">
        <p14:creationId xmlns:p14="http://schemas.microsoft.com/office/powerpoint/2010/main" val="4115672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a:extLst>
              <a:ext uri="{FF2B5EF4-FFF2-40B4-BE49-F238E27FC236}">
                <a16:creationId xmlns:a16="http://schemas.microsoft.com/office/drawing/2014/main" id="{AE147F07-C84D-4A64-94C4-3E2054464C56}"/>
              </a:ext>
            </a:extLst>
          </p:cNvPr>
          <p:cNvSpPr>
            <a:spLocks noGrp="1" noRot="1" noChangeAspect="1" noTextEdit="1"/>
          </p:cNvSpPr>
          <p:nvPr>
            <p:ph type="sldImg"/>
          </p:nvPr>
        </p:nvSpPr>
        <p:spPr bwMode="auto">
          <a:xfrm>
            <a:off x="1700213" y="236538"/>
            <a:ext cx="3398837"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izenplatzhalter 2">
            <a:extLst>
              <a:ext uri="{FF2B5EF4-FFF2-40B4-BE49-F238E27FC236}">
                <a16:creationId xmlns:a16="http://schemas.microsoft.com/office/drawing/2014/main" id="{28B28E1D-3E6F-4592-B3B5-C47036C4F76F}"/>
              </a:ext>
            </a:extLst>
          </p:cNvPr>
          <p:cNvSpPr>
            <a:spLocks noGrp="1"/>
          </p:cNvSpPr>
          <p:nvPr>
            <p:ph type="body" idx="1"/>
          </p:nvPr>
        </p:nvSpPr>
        <p:spPr bwMode="auto">
          <a:xfrm>
            <a:off x="679926" y="2895942"/>
            <a:ext cx="5439410" cy="3909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ltLang="de-DE" sz="1100" dirty="0">
                <a:latin typeface="Fira Sans" panose="020B0503050000020004" pitchFamily="34" charset="0"/>
              </a:rPr>
              <a:t>EPER, Action de Carême et Être partenaire visent un monde sans faim, dans laquelle le droit à l’alimentation est un droit fondamental universel et garanti. </a:t>
            </a:r>
            <a:r>
              <a:rPr lang="fr-CH" sz="1600" dirty="0"/>
              <a:t>Pour garantir le droit à l’alimentation, il ne suffit pas de produire plus de nourriture. Il faut transformer les systèmes alimentaires mondiaux pour qu’ils soient plus équitables, inclusifs et durables. </a:t>
            </a:r>
          </a:p>
          <a:p>
            <a:endParaRPr lang="fr-CH" altLang="de-DE" sz="1600" dirty="0">
              <a:latin typeface="Fira Sans" panose="020B0503050000020004" pitchFamily="34" charset="0"/>
            </a:endParaRPr>
          </a:p>
          <a:p>
            <a:r>
              <a:rPr lang="fr-CH" sz="1600" dirty="0"/>
              <a:t>Les solutions doivent s’attaquer aux causes profondes des inégalités alimentaires tout en renforçant la résilience des systèmes agricoles et des communautés:</a:t>
            </a:r>
          </a:p>
          <a:p>
            <a:endParaRPr lang="fr-CH" sz="1600" dirty="0"/>
          </a:p>
          <a:p>
            <a:r>
              <a:rPr lang="fr-CH" sz="1600" b="1" dirty="0"/>
              <a:t>1. Une meilleure redistribution de la nourriture</a:t>
            </a:r>
          </a:p>
          <a:p>
            <a:r>
              <a:rPr lang="fr-CH" sz="1600" dirty="0"/>
              <a:t>La production mondiale actuelle est suffisante pour nourrir toute la population, mais les inégalités dans la répartition des ressources entraînent des pénuries dans certaines régions.</a:t>
            </a:r>
          </a:p>
          <a:p>
            <a:pPr>
              <a:buFont typeface="Arial" panose="020B0604020202020204" pitchFamily="34" charset="0"/>
              <a:buChar char="•"/>
            </a:pPr>
            <a:r>
              <a:rPr lang="fr-CH" sz="1600" dirty="0"/>
              <a:t>Réduire le gaspillage alimentaire tout au long de la chaîne d’approvisionnement, de la production à la consommation.</a:t>
            </a:r>
          </a:p>
          <a:p>
            <a:pPr>
              <a:buFont typeface="Arial" panose="020B0604020202020204" pitchFamily="34" charset="0"/>
              <a:buChar char="•"/>
            </a:pPr>
            <a:r>
              <a:rPr lang="fr-CH" sz="1600" dirty="0"/>
              <a:t>Renforcer les infrastructures de stockage, de transport et de distribution dans les zones vulnérables</a:t>
            </a:r>
          </a:p>
          <a:p>
            <a:endParaRPr lang="fr-CH" altLang="de-DE" sz="1600" dirty="0">
              <a:latin typeface="Fira Sans" panose="020B0503050000020004" pitchFamily="34" charset="0"/>
            </a:endParaRPr>
          </a:p>
          <a:p>
            <a:r>
              <a:rPr lang="fr-CH" sz="1600" b="1" dirty="0"/>
              <a:t>2. Faciliter l’accès aux ressources naturelles et à la terre</a:t>
            </a:r>
          </a:p>
          <a:p>
            <a:r>
              <a:rPr lang="fr-CH" sz="1600" dirty="0"/>
              <a:t>Un accès équitable à la terre, à l’eau et aux autres ressources naturelles est essentiel pour permettre aux communautés de produire leur propre nourriture.</a:t>
            </a:r>
          </a:p>
          <a:p>
            <a:pPr>
              <a:buFont typeface="Arial" panose="020B0604020202020204" pitchFamily="34" charset="0"/>
              <a:buChar char="•"/>
            </a:pPr>
            <a:r>
              <a:rPr lang="fr-CH" sz="1600" dirty="0"/>
              <a:t>Garantir des droits fonciers aux petits agriculteurs, en particulier aux populations autochtones.</a:t>
            </a:r>
          </a:p>
          <a:p>
            <a:pPr>
              <a:buFont typeface="Arial" panose="020B0604020202020204" pitchFamily="34" charset="0"/>
              <a:buChar char="•"/>
            </a:pPr>
            <a:r>
              <a:rPr lang="fr-CH" sz="1600" dirty="0"/>
              <a:t>Protéger les terres agricoles contre l’accaparement par des entreprises ou des intérêts étrangers.</a:t>
            </a:r>
          </a:p>
          <a:p>
            <a:endParaRPr lang="fr-CH" altLang="de-DE" sz="1600" dirty="0">
              <a:latin typeface="Fira Sans" panose="020B0503050000020004" pitchFamily="34" charset="0"/>
            </a:endParaRPr>
          </a:p>
          <a:p>
            <a:r>
              <a:rPr lang="fr-CH" sz="1600" b="1" dirty="0"/>
              <a:t>3. Restaurer les moyens de subsistance des communautés rurales</a:t>
            </a:r>
          </a:p>
          <a:p>
            <a:r>
              <a:rPr lang="fr-CH" sz="1600" dirty="0"/>
              <a:t>Les moyens de subsistance détruits par les conflits, les crises climatiques ou économiques doivent être rétablis pour permettre aux populations de reconstruire leur autonomie alimentaire.</a:t>
            </a:r>
          </a:p>
          <a:p>
            <a:r>
              <a:rPr lang="fr-CH" sz="1600" dirty="0"/>
              <a:t>Les semences traditionnelles jouent un rôle crucial dans la résilience des systèmes agricoles face aux changements climatiques.</a:t>
            </a:r>
          </a:p>
          <a:p>
            <a:pPr>
              <a:buFont typeface="Arial" panose="020B0604020202020204" pitchFamily="34" charset="0"/>
              <a:buChar char="•"/>
            </a:pPr>
            <a:r>
              <a:rPr lang="fr-CH" sz="1600" dirty="0"/>
              <a:t>Protéger la biodiversité en favorisant l’utilisation et l’échange des semences locales.</a:t>
            </a:r>
          </a:p>
          <a:p>
            <a:pPr>
              <a:buFont typeface="Arial" panose="020B0604020202020204" pitchFamily="34" charset="0"/>
              <a:buChar char="•"/>
            </a:pPr>
            <a:r>
              <a:rPr lang="fr-CH" sz="1600" dirty="0"/>
              <a:t>Soutenir les savoirs traditionnels des agriculteurs pour développer des systèmes agricoles adaptés aux réalités locales</a:t>
            </a:r>
          </a:p>
          <a:p>
            <a:endParaRPr lang="fr-CH" altLang="de-DE" sz="1100" dirty="0">
              <a:latin typeface="Fira Sans" panose="020B0503050000020004" pitchFamily="34" charset="0"/>
            </a:endParaRPr>
          </a:p>
          <a:p>
            <a:r>
              <a:rPr lang="fr-CH" sz="1600" b="1" dirty="0"/>
              <a:t>4. Prévenir les crises alimentaires</a:t>
            </a:r>
          </a:p>
          <a:p>
            <a:r>
              <a:rPr lang="fr-CH" sz="1600" dirty="0"/>
              <a:t>Il est fondamental de passer d’une approche réactive à une approche préventive.</a:t>
            </a:r>
          </a:p>
          <a:p>
            <a:pPr>
              <a:buFont typeface="Arial" panose="020B0604020202020204" pitchFamily="34" charset="0"/>
              <a:buChar char="•"/>
            </a:pPr>
            <a:r>
              <a:rPr lang="fr-CH" sz="1600" dirty="0"/>
              <a:t>Mettre en place des mécanismes d’alerte rapide pour anticiper les pénuries alimentaires et éviter les famines.</a:t>
            </a:r>
          </a:p>
          <a:p>
            <a:pPr>
              <a:buFont typeface="Arial" panose="020B0604020202020204" pitchFamily="34" charset="0"/>
              <a:buChar char="•"/>
            </a:pPr>
            <a:r>
              <a:rPr lang="fr-CH" sz="2400" dirty="0"/>
              <a:t>Éduquer les consommateurs sur les impacts environnementaux et sociaux de leurs choix alimentaires. Promouvoir des régimes alimentaires sains, locaux et respectueux de l’environnement.</a:t>
            </a:r>
          </a:p>
          <a:p>
            <a:pPr>
              <a:buFont typeface="Arial" panose="020B0604020202020204" pitchFamily="34" charset="0"/>
              <a:buChar char="•"/>
            </a:pPr>
            <a:endParaRPr lang="fr-CH" sz="2400" dirty="0"/>
          </a:p>
          <a:p>
            <a:r>
              <a:rPr lang="fr-CH" sz="2400" b="1" dirty="0"/>
              <a:t>5. Développer des systèmes agricoles durables et locaux</a:t>
            </a:r>
          </a:p>
          <a:p>
            <a:r>
              <a:rPr lang="fr-CH" sz="2400" dirty="0"/>
              <a:t>Les systèmes agricoles locaux et durables sont essentiels pour garantir une sécurité alimentaire à long terme.</a:t>
            </a:r>
          </a:p>
          <a:p>
            <a:pPr>
              <a:buFont typeface="Arial" panose="020B0604020202020204" pitchFamily="34" charset="0"/>
              <a:buChar char="•"/>
            </a:pPr>
            <a:r>
              <a:rPr lang="fr-CH" sz="2400" dirty="0"/>
              <a:t>Encourager l’agroécologie comme alternative à l’agriculture intensive.</a:t>
            </a:r>
          </a:p>
          <a:p>
            <a:pPr>
              <a:buFont typeface="Arial" panose="020B0604020202020204" pitchFamily="34" charset="0"/>
              <a:buChar char="•"/>
            </a:pPr>
            <a:r>
              <a:rPr lang="fr-CH" sz="2400" dirty="0"/>
              <a:t>Soutenir les petits producteurs locaux par des subventions, des formations et un accès aux marchés.</a:t>
            </a:r>
          </a:p>
          <a:p>
            <a:pPr>
              <a:buFont typeface="Arial" panose="020B0604020202020204" pitchFamily="34" charset="0"/>
              <a:buChar char="•"/>
            </a:pPr>
            <a:r>
              <a:rPr lang="fr-CH" sz="2400" dirty="0"/>
              <a:t>Réduire la dépendance aux importations alimentaires en investissant dans la production locale.</a:t>
            </a:r>
          </a:p>
          <a:p>
            <a:pPr>
              <a:buFont typeface="Arial" panose="020B0604020202020204" pitchFamily="34" charset="0"/>
              <a:buNone/>
            </a:pPr>
            <a:endParaRPr lang="fr-CH" sz="1600" dirty="0"/>
          </a:p>
          <a:p>
            <a:endParaRPr lang="fr-CH" altLang="de-DE" sz="1100" dirty="0">
              <a:latin typeface="Fira Sans" panose="020B0503050000020004" pitchFamily="34" charset="0"/>
            </a:endParaRPr>
          </a:p>
        </p:txBody>
      </p:sp>
      <p:sp>
        <p:nvSpPr>
          <p:cNvPr id="17411" name="Foliennummernplatzhalter 3">
            <a:extLst>
              <a:ext uri="{FF2B5EF4-FFF2-40B4-BE49-F238E27FC236}">
                <a16:creationId xmlns:a16="http://schemas.microsoft.com/office/drawing/2014/main" id="{96F66884-FF38-43F6-A3B0-6DC20DB388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DB6DEA-680F-436D-A6E3-5600576858E5}" type="slidenum">
              <a:rPr lang="de-CH" altLang="de-DE" smtClean="0">
                <a:latin typeface="Calibri" panose="020F0502020204030204" pitchFamily="34" charset="0"/>
              </a:rPr>
              <a:pPr/>
              <a:t>24</a:t>
            </a:fld>
            <a:endParaRPr lang="de-CH" altLang="de-DE">
              <a:latin typeface="Calibri" panose="020F0502020204030204" pitchFamily="34" charset="0"/>
            </a:endParaRPr>
          </a:p>
        </p:txBody>
      </p:sp>
    </p:spTree>
    <p:extLst>
      <p:ext uri="{BB962C8B-B14F-4D97-AF65-F5344CB8AC3E}">
        <p14:creationId xmlns:p14="http://schemas.microsoft.com/office/powerpoint/2010/main" val="3679590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H" sz="1050" b="0" i="0" u="none" strike="noStrike" kern="1200" baseline="0" dirty="0">
                <a:solidFill>
                  <a:schemeClr val="tx1"/>
                </a:solidFill>
                <a:latin typeface="Fira Sans" panose="020B0503050000020004" pitchFamily="34" charset="0"/>
              </a:rPr>
              <a:t>Nous allons maintenant voir comment l’</a:t>
            </a:r>
            <a:r>
              <a:rPr lang="fr-CH" sz="1050" b="0" i="1" u="none" strike="noStrike" kern="1200" baseline="0" dirty="0">
                <a:solidFill>
                  <a:schemeClr val="tx1"/>
                </a:solidFill>
                <a:latin typeface="Fira Sans" panose="020B0503050000020004" pitchFamily="34" charset="0"/>
              </a:rPr>
              <a:t>EPER</a:t>
            </a:r>
            <a:r>
              <a:rPr lang="fr-CH" sz="1050" b="0" i="0" u="none" strike="noStrike" kern="1200" baseline="0" dirty="0">
                <a:solidFill>
                  <a:schemeClr val="tx1"/>
                </a:solidFill>
                <a:latin typeface="Fira Sans" panose="020B0503050000020004" pitchFamily="34" charset="0"/>
              </a:rPr>
              <a:t> et </a:t>
            </a:r>
            <a:r>
              <a:rPr lang="fr-CH" sz="1050" b="0" i="1" u="none" strike="noStrike" kern="1200" baseline="0" dirty="0">
                <a:solidFill>
                  <a:schemeClr val="tx1"/>
                </a:solidFill>
                <a:latin typeface="Fira Sans" panose="020B0503050000020004" pitchFamily="34" charset="0"/>
              </a:rPr>
              <a:t>Action de Carême, </a:t>
            </a:r>
            <a:r>
              <a:rPr lang="fr-CH" sz="1050" b="0" i="0" u="none" strike="noStrike" kern="1200" baseline="0" dirty="0">
                <a:solidFill>
                  <a:schemeClr val="tx1"/>
                </a:solidFill>
                <a:latin typeface="Fira Sans" panose="020B0503050000020004" pitchFamily="34" charset="0"/>
              </a:rPr>
              <a:t>en tant que membres de la société civile,</a:t>
            </a:r>
            <a:r>
              <a:rPr lang="fr-CH" sz="1050" b="0" i="1" u="none" strike="noStrike" kern="1200" baseline="0" dirty="0">
                <a:solidFill>
                  <a:schemeClr val="tx1"/>
                </a:solidFill>
                <a:latin typeface="Fira Sans" panose="020B0503050000020004" pitchFamily="34" charset="0"/>
              </a:rPr>
              <a:t> </a:t>
            </a:r>
            <a:r>
              <a:rPr lang="fr-CH" sz="1050" b="0" i="0" u="none" strike="noStrike" kern="1200" baseline="0" dirty="0">
                <a:solidFill>
                  <a:schemeClr val="tx1"/>
                </a:solidFill>
                <a:latin typeface="Fira Sans" panose="020B0503050000020004" pitchFamily="34" charset="0"/>
              </a:rPr>
              <a:t>s’engagent pour Le droit à l’alimentation en Suisse.</a:t>
            </a:r>
          </a:p>
          <a:p>
            <a:pPr algn="just"/>
            <a:endParaRPr lang="fr-CH" altLang="de-DE" sz="1050" dirty="0">
              <a:solidFill>
                <a:schemeClr val="tx1"/>
              </a:solidFill>
              <a:latin typeface="Fira Sans" panose="020B05030500000200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CH" altLang="de-DE" sz="1050" dirty="0">
                <a:solidFill>
                  <a:schemeClr val="tx1"/>
                </a:solidFill>
                <a:latin typeface="Fira Sans" panose="020B0503050000020004" pitchFamily="34" charset="0"/>
              </a:rPr>
              <a:t>Action de Carême et l’EPER réalisent un travail de </a:t>
            </a:r>
            <a:r>
              <a:rPr lang="fr-CH" altLang="de-DE" sz="1050" b="1" dirty="0">
                <a:solidFill>
                  <a:schemeClr val="tx1"/>
                </a:solidFill>
                <a:latin typeface="Fira Sans" panose="020B0503050000020004" pitchFamily="34" charset="0"/>
              </a:rPr>
              <a:t>plaidoyer</a:t>
            </a:r>
            <a:r>
              <a:rPr lang="fr-CH" altLang="de-DE" sz="1050" dirty="0">
                <a:solidFill>
                  <a:schemeClr val="tx1"/>
                </a:solidFill>
                <a:latin typeface="Fira Sans" panose="020B0503050000020004" pitchFamily="34" charset="0"/>
              </a:rPr>
              <a:t> en faveur du droit à l’alimentation et plus largement pour la justice climatique, une agriculture durable et un meilleur accès à la terre, à la fois au niveau national et auprès des institutions internationales. Voici quelques exemples plus précis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CH" altLang="de-DE" sz="1050" dirty="0">
              <a:solidFill>
                <a:schemeClr val="tx1"/>
              </a:solidFill>
              <a:latin typeface="Fira Sans" panose="020B0503050000020004" pitchFamily="34" charset="0"/>
            </a:endParaRPr>
          </a:p>
          <a:p>
            <a:pPr marL="171450" marR="0" lvl="0" indent="-171450" algn="just" defTabSz="914400" rtl="0" eaLnBrk="1" fontAlgn="auto" latinLnBrk="0" hangingPunct="1">
              <a:lnSpc>
                <a:spcPts val="800"/>
              </a:lnSpc>
              <a:spcBef>
                <a:spcPts val="0"/>
              </a:spcBef>
              <a:spcAft>
                <a:spcPts val="0"/>
              </a:spcAft>
              <a:buClrTx/>
              <a:buSzTx/>
              <a:buFont typeface="Arial" panose="020B0604020202020204" pitchFamily="34" charset="0"/>
              <a:buChar char="•"/>
              <a:tabLst/>
              <a:defRPr/>
            </a:pPr>
            <a:r>
              <a:rPr lang="fr-CH" sz="1050" b="0" i="0" dirty="0">
                <a:solidFill>
                  <a:srgbClr val="000000"/>
                </a:solidFill>
                <a:effectLst/>
                <a:latin typeface="Fira Sans" panose="020B0503050000020004" pitchFamily="34" charset="0"/>
              </a:rPr>
              <a:t>Divulgation en Suisse de graves affaires d’accaparement des terres impliquant des entreprises suisses, comme c’est le cas par exemple en Sierra Leone.</a:t>
            </a:r>
          </a:p>
          <a:p>
            <a:pPr marL="0" marR="0" lvl="0" indent="0" algn="just" defTabSz="914400" rtl="0" eaLnBrk="1" fontAlgn="auto" latinLnBrk="0" hangingPunct="1">
              <a:lnSpc>
                <a:spcPts val="8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171450" marR="0" lvl="0" indent="-171450" algn="just" defTabSz="914400" rtl="0" eaLnBrk="1" fontAlgn="auto" latinLnBrk="0" hangingPunct="1">
              <a:lnSpc>
                <a:spcPts val="800"/>
              </a:lnSpc>
              <a:spcBef>
                <a:spcPts val="0"/>
              </a:spcBef>
              <a:spcAft>
                <a:spcPts val="0"/>
              </a:spcAft>
              <a:buClrTx/>
              <a:buSzTx/>
              <a:buFont typeface="Arial" panose="020B0604020202020204" pitchFamily="34" charset="0"/>
              <a:buChar char="•"/>
              <a:tabLst/>
              <a:defRPr/>
            </a:pPr>
            <a:r>
              <a:rPr lang="fr-CH" sz="1050" b="0" i="0" dirty="0">
                <a:solidFill>
                  <a:srgbClr val="000000"/>
                </a:solidFill>
                <a:effectLst/>
                <a:latin typeface="Fira Sans" panose="020B0503050000020004" pitchFamily="34" charset="0"/>
              </a:rPr>
              <a:t>Engagement en faveur de la Déclaration des Droits des Paysannes et des Paysans adoptée par les Nations Unies.</a:t>
            </a:r>
          </a:p>
          <a:p>
            <a:pPr marL="0" marR="0" lvl="0" indent="0" algn="just" defTabSz="914400" rtl="0" eaLnBrk="1" fontAlgn="auto" latinLnBrk="0" hangingPunct="1">
              <a:lnSpc>
                <a:spcPts val="8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171450" marR="0" lvl="0" indent="-171450" algn="just" defTabSz="914400" rtl="0" eaLnBrk="1" fontAlgn="auto" latinLnBrk="0" hangingPunct="1">
              <a:lnSpc>
                <a:spcPts val="800"/>
              </a:lnSpc>
              <a:spcBef>
                <a:spcPts val="0"/>
              </a:spcBef>
              <a:spcAft>
                <a:spcPts val="0"/>
              </a:spcAft>
              <a:buClrTx/>
              <a:buSzTx/>
              <a:buFont typeface="Arial" panose="020B0604020202020204" pitchFamily="34" charset="0"/>
              <a:buChar char="•"/>
              <a:tabLst/>
              <a:defRPr/>
            </a:pPr>
            <a:r>
              <a:rPr lang="fr-CH" sz="1050" b="0" i="0" dirty="0">
                <a:solidFill>
                  <a:srgbClr val="000000"/>
                </a:solidFill>
                <a:effectLst/>
                <a:latin typeface="Fira Sans" panose="020B0503050000020004" pitchFamily="34" charset="0"/>
              </a:rPr>
              <a:t>Travail de lobbying et de plaidoyer au niveau international pour une transformation de l'économie des plantations vers des systèmes alimentaires locaux, agroécologiques et diversifiés. </a:t>
            </a:r>
          </a:p>
          <a:p>
            <a:pPr marL="0" marR="0" lvl="0" indent="0" algn="just" defTabSz="914400" rtl="0" eaLnBrk="1" fontAlgn="auto" latinLnBrk="0" hangingPunct="1">
              <a:lnSpc>
                <a:spcPts val="8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0" lvl="0" indent="0" algn="just">
              <a:lnSpc>
                <a:spcPts val="800"/>
              </a:lnSpc>
              <a:buFont typeface="Arial" panose="020B0604020202020204" pitchFamily="34" charset="0"/>
              <a:buNone/>
            </a:pPr>
            <a:endParaRPr lang="fr-CH" sz="1050" b="0" i="0" cap="none" dirty="0">
              <a:solidFill>
                <a:srgbClr val="303A40"/>
              </a:solidFill>
              <a:effectLst/>
              <a:latin typeface="Fira Sans" panose="020B0503050000020004" pitchFamily="34" charset="0"/>
              <a:sym typeface="Wingdings" panose="05000000000000000000" pitchFamily="2" charset="2"/>
            </a:endParaRPr>
          </a:p>
          <a:p>
            <a:pPr marL="171450" lvl="0" indent="-171450" algn="just">
              <a:lnSpc>
                <a:spcPts val="800"/>
              </a:lnSpc>
              <a:buFont typeface="Arial" panose="020B0604020202020204" pitchFamily="34" charset="0"/>
              <a:buChar char="•"/>
            </a:pPr>
            <a:r>
              <a:rPr lang="fr-CH" sz="1050" b="0" i="0" cap="none" dirty="0">
                <a:solidFill>
                  <a:srgbClr val="002438"/>
                </a:solidFill>
                <a:effectLst/>
                <a:latin typeface="Fira Sans" panose="020B0503050000020004" pitchFamily="34" charset="0"/>
              </a:rPr>
              <a:t>Soutien de la </a:t>
            </a:r>
            <a:r>
              <a:rPr lang="fr-CH" sz="1050" b="1" i="0" cap="none" dirty="0">
                <a:solidFill>
                  <a:srgbClr val="002438"/>
                </a:solidFill>
                <a:effectLst/>
                <a:latin typeface="Fira Sans" panose="020B0503050000020004" pitchFamily="34" charset="0"/>
              </a:rPr>
              <a:t>pétition pour des multinationales </a:t>
            </a:r>
            <a:r>
              <a:rPr lang="fr-CH" sz="1050" b="1" i="0" cap="none" dirty="0">
                <a:solidFill>
                  <a:srgbClr val="002438"/>
                </a:solidFill>
                <a:effectLst/>
                <a:latin typeface="Fira Sans" panose="020B0503050000020004" pitchFamily="34" charset="0"/>
                <a:ea typeface="Roboto" panose="02000000000000000000" pitchFamily="2" charset="0"/>
              </a:rPr>
              <a:t>responsables, </a:t>
            </a:r>
            <a:r>
              <a:rPr lang="fr-CH" sz="1050" b="0" i="0" cap="none" dirty="0">
                <a:solidFill>
                  <a:srgbClr val="002438"/>
                </a:solidFill>
                <a:effectLst/>
                <a:latin typeface="Fira Sans" panose="020B0503050000020004" pitchFamily="34" charset="0"/>
                <a:ea typeface="Roboto" panose="02000000000000000000" pitchFamily="2" charset="0"/>
              </a:rPr>
              <a:t>qui incite la Suisse à élaborer </a:t>
            </a:r>
            <a:r>
              <a:rPr lang="fr-CH" sz="1050" b="0" i="0" dirty="0">
                <a:effectLst/>
                <a:latin typeface="Fira Sans" panose="020B0503050000020004" pitchFamily="34" charset="0"/>
              </a:rPr>
              <a:t>une loi forte et efficace sur la responsabilité des multinationales.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050" b="0" i="0" dirty="0">
                <a:solidFill>
                  <a:srgbClr val="000000"/>
                </a:solidFill>
                <a:effectLst/>
                <a:latin typeface="Fira Sans" panose="020B0503050000020004" pitchFamily="34" charset="0"/>
              </a:rPr>
              <a:t>A travers leurs différentes campagnes, les deux organisations travaillent également </a:t>
            </a:r>
            <a:r>
              <a:rPr lang="fr-CH" sz="1050" b="1" i="0" dirty="0">
                <a:solidFill>
                  <a:srgbClr val="000000"/>
                </a:solidFill>
                <a:effectLst/>
                <a:latin typeface="Fira Sans" panose="020B0503050000020004" pitchFamily="34" charset="0"/>
              </a:rPr>
              <a:t>à la sensibilisation de l’opinion publique suisse </a:t>
            </a:r>
            <a:r>
              <a:rPr lang="fr-CH" sz="1050" b="0" i="0" dirty="0">
                <a:solidFill>
                  <a:srgbClr val="000000"/>
                </a:solidFill>
                <a:effectLst/>
                <a:latin typeface="Fira Sans" panose="020B0503050000020004" pitchFamily="34" charset="0"/>
              </a:rPr>
              <a:t>et des milieux politique et économique sur le thème du droit à l’alimentation.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50" b="0" i="0" dirty="0">
                <a:solidFill>
                  <a:srgbClr val="000000"/>
                </a:solidFill>
                <a:effectLst/>
                <a:latin typeface="Fira Sans" panose="020B0503050000020004" pitchFamily="34" charset="0"/>
              </a:rPr>
              <a:t>La </a:t>
            </a:r>
            <a:r>
              <a:rPr lang="fr-CH" sz="1050" b="1" i="0" dirty="0">
                <a:solidFill>
                  <a:srgbClr val="000000"/>
                </a:solidFill>
                <a:effectLst/>
                <a:latin typeface="Fira Sans" panose="020B0503050000020004" pitchFamily="34" charset="0"/>
              </a:rPr>
              <a:t>Campagne œcuménique </a:t>
            </a:r>
            <a:r>
              <a:rPr lang="fr-CH" sz="1050" b="0" i="0" dirty="0">
                <a:solidFill>
                  <a:srgbClr val="000000"/>
                </a:solidFill>
                <a:effectLst/>
                <a:latin typeface="Fira Sans" panose="020B0503050000020004" pitchFamily="34" charset="0"/>
              </a:rPr>
              <a:t>en est un exemple, ainsi que les autres campagnes de sensibilisation </a:t>
            </a:r>
            <a:r>
              <a:rPr lang="fr-CH" sz="1050" b="0" i="0" dirty="0" err="1">
                <a:solidFill>
                  <a:srgbClr val="000000"/>
                </a:solidFill>
                <a:effectLst/>
                <a:latin typeface="Fira Sans" panose="020B0503050000020004" pitchFamily="34" charset="0"/>
              </a:rPr>
              <a:t>d’AdC</a:t>
            </a:r>
            <a:r>
              <a:rPr lang="fr-CH" sz="1050" b="0" i="0" dirty="0">
                <a:solidFill>
                  <a:srgbClr val="000000"/>
                </a:solidFill>
                <a:effectLst/>
                <a:latin typeface="Fira Sans" panose="020B0503050000020004" pitchFamily="34" charset="0"/>
              </a:rPr>
              <a:t> et l’EPER.</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050" b="0" i="0" dirty="0">
              <a:solidFill>
                <a:srgbClr val="000000"/>
              </a:solidFill>
              <a:effectLst/>
              <a:latin typeface="Fira Sans" panose="020B05030500000200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50" b="0" i="0" dirty="0">
                <a:solidFill>
                  <a:srgbClr val="000000"/>
                </a:solidFill>
                <a:effectLst/>
                <a:latin typeface="Fira Sans" panose="020B0503050000020004" pitchFamily="34" charset="0"/>
              </a:rPr>
              <a:t>Nos organisations communiquent aussi très régulièrement à travers des articles de presse, des bulletins et leurs propres publications afin de sensibiliser les consommateurs et consommatrices, par exemple :</a:t>
            </a:r>
          </a:p>
          <a:p>
            <a:pPr marL="628650" marR="0" lvl="1" indent="-1714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H" sz="1050" b="0" i="0" dirty="0">
                <a:solidFill>
                  <a:srgbClr val="000000"/>
                </a:solidFill>
                <a:effectLst/>
                <a:latin typeface="Fira Sans" panose="020B0503050000020004" pitchFamily="34" charset="0"/>
              </a:rPr>
              <a:t>Sur le fait que notre alimentation se trouve dorénavant entre les mains de quelques multinationales.</a:t>
            </a:r>
          </a:p>
          <a:p>
            <a:pPr marL="628650" marR="0" lvl="1" indent="-1714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H" sz="1050" b="0" i="0" dirty="0">
                <a:solidFill>
                  <a:srgbClr val="000000"/>
                </a:solidFill>
                <a:effectLst/>
                <a:latin typeface="Fira Sans" panose="020B0503050000020004" pitchFamily="34" charset="0"/>
              </a:rPr>
              <a:t>Sur les effets du boom de l’huile de palme pour l’être humain et l’environnement.</a:t>
            </a:r>
          </a:p>
          <a:p>
            <a:pPr marL="457200" marR="0" lvl="1"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050" b="0" i="0" dirty="0">
                <a:solidFill>
                  <a:srgbClr val="000000"/>
                </a:solidFill>
                <a:effectLst/>
                <a:latin typeface="Fira Sans" panose="020B0503050000020004" pitchFamily="34" charset="0"/>
              </a:rPr>
              <a:t>Les organisations exercent aussi une </a:t>
            </a:r>
            <a:r>
              <a:rPr lang="fr-CH" sz="1050" b="1" i="0" dirty="0">
                <a:solidFill>
                  <a:srgbClr val="000000"/>
                </a:solidFill>
                <a:effectLst/>
                <a:latin typeface="Fira Sans" panose="020B0503050000020004" pitchFamily="34" charset="0"/>
              </a:rPr>
              <a:t>vigilance particulière </a:t>
            </a:r>
            <a:r>
              <a:rPr lang="fr-CH" sz="1050" b="0" i="0" dirty="0">
                <a:solidFill>
                  <a:srgbClr val="000000"/>
                </a:solidFill>
                <a:effectLst/>
                <a:latin typeface="Fira Sans" panose="020B0503050000020004" pitchFamily="34" charset="0"/>
              </a:rPr>
              <a:t>sur ces sujets, ce qui leur permet d’appuyer leur travail de plaidoyer et de sensibilisation.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50" b="0" i="0" dirty="0">
                <a:solidFill>
                  <a:srgbClr val="000000"/>
                </a:solidFill>
                <a:effectLst/>
                <a:latin typeface="Fira Sans" panose="020B0503050000020004" pitchFamily="34" charset="0"/>
              </a:rPr>
              <a:t>Auprès des </a:t>
            </a:r>
            <a:r>
              <a:rPr lang="fr-CH" sz="1050" b="1" i="0" dirty="0" err="1">
                <a:solidFill>
                  <a:srgbClr val="000000"/>
                </a:solidFill>
                <a:effectLst/>
                <a:latin typeface="Fira Sans" panose="020B0503050000020004" pitchFamily="34" charset="0"/>
              </a:rPr>
              <a:t>législateur.rice.s</a:t>
            </a:r>
            <a:r>
              <a:rPr lang="fr-CH" sz="1050" b="0" i="0" dirty="0">
                <a:solidFill>
                  <a:srgbClr val="000000"/>
                </a:solidFill>
                <a:effectLst/>
                <a:latin typeface="Fira Sans" panose="020B0503050000020004" pitchFamily="34" charset="0"/>
              </a:rPr>
              <a:t>, qu’ils ou elles soient Suisses ou </a:t>
            </a:r>
            <a:r>
              <a:rPr lang="fr-CH" sz="1050" b="0" i="0" dirty="0" err="1">
                <a:solidFill>
                  <a:srgbClr val="000000"/>
                </a:solidFill>
                <a:effectLst/>
                <a:latin typeface="Fira Sans" panose="020B0503050000020004" pitchFamily="34" charset="0"/>
              </a:rPr>
              <a:t>européen.ne.s</a:t>
            </a:r>
            <a:r>
              <a:rPr lang="fr-CH" sz="1050" b="0" i="0" dirty="0">
                <a:solidFill>
                  <a:srgbClr val="000000"/>
                </a:solidFill>
                <a:effectLst/>
                <a:latin typeface="Fira Sans" panose="020B0503050000020004" pitchFamily="34" charset="0"/>
              </a:rPr>
              <a:t>, et auprès des organisations internationales telles que l’ONU.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50" b="0" i="0" dirty="0">
                <a:solidFill>
                  <a:srgbClr val="000000"/>
                </a:solidFill>
                <a:effectLst/>
                <a:latin typeface="Fira Sans" panose="020B0503050000020004" pitchFamily="34" charset="0"/>
              </a:rPr>
              <a:t>Auprès des </a:t>
            </a:r>
            <a:r>
              <a:rPr lang="fr-CH" sz="1050" b="1" i="0" dirty="0">
                <a:solidFill>
                  <a:srgbClr val="000000"/>
                </a:solidFill>
                <a:effectLst/>
                <a:latin typeface="Fira Sans" panose="020B0503050000020004" pitchFamily="34" charset="0"/>
              </a:rPr>
              <a:t>grandes multinationales</a:t>
            </a:r>
            <a:r>
              <a:rPr lang="fr-CH" sz="1050" b="0" i="0" dirty="0">
                <a:solidFill>
                  <a:srgbClr val="000000"/>
                </a:solidFill>
                <a:effectLst/>
                <a:latin typeface="Fira Sans" panose="020B0503050000020004" pitchFamily="34" charset="0"/>
              </a:rPr>
              <a:t>, en particulier lorsqu’elles ont un siège en Suisse. </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50" b="0" i="0" dirty="0">
                <a:solidFill>
                  <a:srgbClr val="000000"/>
                </a:solidFill>
                <a:effectLst/>
                <a:latin typeface="Fira Sans" panose="020B0503050000020004" pitchFamily="34" charset="0"/>
              </a:rPr>
              <a:t>C’est le cas par exemple de Syngenta, l’un des plus grands semenciers au monde, qui est particulièrement scruté par les deux organisations.</a:t>
            </a:r>
          </a:p>
          <a:p>
            <a:pPr marL="457200" marR="0" lvl="1"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050" b="0" i="0" dirty="0">
                <a:solidFill>
                  <a:srgbClr val="000000"/>
                </a:solidFill>
                <a:effectLst/>
                <a:latin typeface="Fira Sans" panose="020B0503050000020004" pitchFamily="34" charset="0"/>
              </a:rPr>
              <a:t>Enfin, l’EPER et Action de Carême encouragent la </a:t>
            </a:r>
            <a:r>
              <a:rPr lang="fr-CH" sz="1050" b="1" i="0" dirty="0">
                <a:solidFill>
                  <a:srgbClr val="000000"/>
                </a:solidFill>
                <a:effectLst/>
                <a:latin typeface="Fira Sans" panose="020B0503050000020004" pitchFamily="34" charset="0"/>
              </a:rPr>
              <a:t>mise en réseau </a:t>
            </a:r>
            <a:r>
              <a:rPr lang="fr-CH" sz="1050" b="0" i="0" dirty="0">
                <a:solidFill>
                  <a:srgbClr val="000000"/>
                </a:solidFill>
                <a:effectLst/>
                <a:latin typeface="Fira Sans" panose="020B0503050000020004" pitchFamily="34" charset="0"/>
              </a:rPr>
              <a:t>de différentes organisations de développement en Suisse et dans l’UE afin d’approfondir leurs connaissances, d’intensifier leurs échanges, de faire du lobbying commun et de publier des prises de position communes.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50" b="0" i="0" dirty="0">
              <a:solidFill>
                <a:srgbClr val="000000"/>
              </a:solidFill>
              <a:effectLst/>
              <a:latin typeface="Fira Sans" panose="020B05030500000200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50" dirty="0">
                <a:latin typeface="Fira Sans" panose="020B0503050000020004" pitchFamily="34" charset="0"/>
              </a:rPr>
              <a:t>L’EPER et </a:t>
            </a:r>
            <a:r>
              <a:rPr lang="fr-CH" sz="1050" dirty="0" err="1">
                <a:latin typeface="Fira Sans" panose="020B0503050000020004" pitchFamily="34" charset="0"/>
              </a:rPr>
              <a:t>AdC</a:t>
            </a:r>
            <a:r>
              <a:rPr lang="fr-CH" sz="1050" dirty="0">
                <a:latin typeface="Fira Sans" panose="020B0503050000020004" pitchFamily="34" charset="0"/>
              </a:rPr>
              <a:t> sont toutes deux membres de </a:t>
            </a:r>
            <a:r>
              <a:rPr lang="fr-CH" sz="1050" b="1" dirty="0">
                <a:latin typeface="Fira Sans" panose="020B0503050000020004" pitchFamily="34" charset="0"/>
              </a:rPr>
              <a:t>l’Alliance Climatique Suisse</a:t>
            </a:r>
            <a:r>
              <a:rPr lang="fr-CH" sz="1050" dirty="0">
                <a:latin typeface="Fira Sans" panose="020B0503050000020004" pitchFamily="34" charset="0"/>
              </a:rPr>
              <a:t>, par exemple, qui rassemble plus de 140 organisations suisses issues de tous les secteurs de la société, et qui œuvre pour encourager la justice climatique et la préservation de nos moyens de subsistance.</a:t>
            </a:r>
          </a:p>
          <a:p>
            <a:pPr algn="just">
              <a:buFont typeface="Arial" panose="020B0604020202020204" pitchFamily="34" charset="0"/>
              <a:buChar char="•"/>
            </a:pPr>
            <a:endParaRPr lang="fr-CH" sz="1050" b="0" i="0" dirty="0">
              <a:solidFill>
                <a:srgbClr val="000000"/>
              </a:solidFill>
              <a:effectLst/>
              <a:latin typeface="Fira Sans" panose="020B0503050000020004" pitchFamily="34" charset="0"/>
            </a:endParaRPr>
          </a:p>
          <a:p>
            <a:pPr algn="just">
              <a:buFont typeface="Arial" panose="020B0604020202020204" pitchFamily="34" charset="0"/>
              <a:buChar char="•"/>
            </a:pPr>
            <a:endParaRPr lang="fr-CH" sz="1050" b="0" i="0" dirty="0">
              <a:solidFill>
                <a:srgbClr val="000000"/>
              </a:solidFill>
              <a:effectLst/>
              <a:latin typeface="Fira Sans" panose="020B0503050000020004" pitchFamily="34" charset="0"/>
            </a:endParaRPr>
          </a:p>
          <a:p>
            <a:pPr algn="just"/>
            <a:r>
              <a:rPr lang="fr-CH" sz="1050" b="1" i="0" dirty="0">
                <a:solidFill>
                  <a:srgbClr val="000000"/>
                </a:solidFill>
                <a:effectLst/>
                <a:latin typeface="Fira Sans" panose="020B0503050000020004" pitchFamily="34" charset="0"/>
              </a:rPr>
              <a:t>Pour en savoir plus : </a:t>
            </a:r>
          </a:p>
          <a:p>
            <a:pPr algn="just"/>
            <a:r>
              <a:rPr lang="fr-CH" sz="1050" b="0" i="0" dirty="0">
                <a:solidFill>
                  <a:srgbClr val="000000"/>
                </a:solidFill>
                <a:effectLst/>
                <a:latin typeface="Fira Sans" panose="020B0503050000020004" pitchFamily="34" charset="0"/>
              </a:rPr>
              <a:t>https://actiondecareme.ch/droit-a-l-alimentation/agro-industrie/ </a:t>
            </a:r>
          </a:p>
          <a:p>
            <a:pPr algn="just"/>
            <a:r>
              <a:rPr lang="fr-CH" sz="1050" b="0" i="0" dirty="0">
                <a:solidFill>
                  <a:srgbClr val="000000"/>
                </a:solidFill>
                <a:effectLst/>
                <a:latin typeface="Fira Sans" panose="020B0503050000020004" pitchFamily="34" charset="0"/>
              </a:rPr>
              <a:t>https://www.eper.ch/thematiques/terre-et-alimentation</a:t>
            </a:r>
          </a:p>
          <a:p>
            <a:pPr algn="just"/>
            <a:r>
              <a:rPr lang="fr-CH" sz="1050" b="0" i="0" dirty="0">
                <a:solidFill>
                  <a:srgbClr val="000000"/>
                </a:solidFill>
                <a:effectLst/>
                <a:latin typeface="Fira Sans" panose="020B0503050000020004" pitchFamily="34" charset="0"/>
              </a:rPr>
              <a:t>https://www.eper.ch/thematiques/justice-climatique</a:t>
            </a:r>
          </a:p>
          <a:p>
            <a:pPr algn="just"/>
            <a:r>
              <a:rPr lang="fr-CH" sz="1050" b="0" i="0" dirty="0">
                <a:solidFill>
                  <a:srgbClr val="000000"/>
                </a:solidFill>
                <a:effectLst/>
                <a:latin typeface="Fira Sans" panose="020B0503050000020004" pitchFamily="34" charset="0"/>
              </a:rPr>
              <a:t>https://www.alliance-climatique.ch/qui-sommes-nous/</a:t>
            </a: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25</a:t>
            </a:fld>
            <a:endParaRPr lang="de-CH"/>
          </a:p>
        </p:txBody>
      </p:sp>
    </p:spTree>
    <p:extLst>
      <p:ext uri="{BB962C8B-B14F-4D97-AF65-F5344CB8AC3E}">
        <p14:creationId xmlns:p14="http://schemas.microsoft.com/office/powerpoint/2010/main" val="751261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0" dirty="0"/>
              <a:t>Objectif des projets:</a:t>
            </a:r>
          </a:p>
          <a:p>
            <a:endParaRPr lang="fr-CH" dirty="0"/>
          </a:p>
          <a:p>
            <a:pPr algn="l" rtl="0" fontAlgn="base"/>
            <a:r>
              <a:rPr lang="fr-CH" b="1" u="none" dirty="0"/>
              <a:t>Honduras (EPER) :</a:t>
            </a:r>
          </a:p>
          <a:p>
            <a:pPr marL="0" marR="0" lvl="0" indent="0" algn="l" defTabSz="914400" rtl="0" eaLnBrk="1" fontAlgn="base" latinLnBrk="0" hangingPunct="1">
              <a:lnSpc>
                <a:spcPct val="100000"/>
              </a:lnSpc>
              <a:spcBef>
                <a:spcPts val="0"/>
              </a:spcBef>
              <a:spcAft>
                <a:spcPts val="0"/>
              </a:spcAft>
              <a:buClrTx/>
              <a:buSzTx/>
              <a:buFontTx/>
              <a:buNone/>
              <a:tabLst/>
              <a:defRPr/>
            </a:pPr>
            <a:r>
              <a:rPr lang="fr-CH" sz="1200" dirty="0">
                <a:solidFill>
                  <a:schemeClr val="tx1"/>
                </a:solidFill>
              </a:rPr>
              <a:t>projets d’agroécologie qui visent à améliorer la résilience face aux dommages industriels et climatiques pour promouvoir des pratiques ancestrales et durables. Ce projet a comme objectif la:</a:t>
            </a:r>
            <a:endParaRPr lang="fr-CH"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fr-CH" sz="1200" b="0" i="0" u="none" strike="noStrike" dirty="0">
                <a:solidFill>
                  <a:srgbClr val="000000"/>
                </a:solidFill>
                <a:effectLst/>
                <a:latin typeface="Arial" panose="020B0604020202020204" pitchFamily="34" charset="0"/>
              </a:rPr>
              <a:t>Réduction de l’utilisation de produits chimiques</a:t>
            </a:r>
            <a:r>
              <a:rPr lang="en-US" sz="1200"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fr-CH" sz="1200" b="0" i="0" u="none" strike="noStrike" dirty="0">
                <a:solidFill>
                  <a:srgbClr val="000000"/>
                </a:solidFill>
                <a:effectLst/>
                <a:latin typeface="Arial" panose="020B0604020202020204" pitchFamily="34" charset="0"/>
              </a:rPr>
              <a:t>Résistance à la diffusion de semences génétiquement modifiées</a:t>
            </a:r>
            <a:r>
              <a:rPr lang="en-US" sz="1200" b="0" i="0" dirty="0">
                <a:solidFill>
                  <a:srgbClr val="000000"/>
                </a:solidFill>
                <a:effectLst/>
                <a:latin typeface="Arial" panose="020B0604020202020204" pitchFamily="34" charset="0"/>
              </a:rPr>
              <a:t>​</a:t>
            </a:r>
            <a:endParaRPr lang="fr-CH"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fr-CH" sz="1200" b="0" i="0" u="none" strike="noStrike" dirty="0">
                <a:solidFill>
                  <a:srgbClr val="000000"/>
                </a:solidFill>
                <a:effectLst/>
                <a:latin typeface="Arial" panose="020B0604020202020204" pitchFamily="34" charset="0"/>
              </a:rPr>
              <a:t>Réduction de l’érosion des sols</a:t>
            </a:r>
            <a:r>
              <a:rPr lang="en-US" sz="1200" b="0" i="0" dirty="0">
                <a:solidFill>
                  <a:srgbClr val="000000"/>
                </a:solidFill>
                <a:effectLst/>
                <a:latin typeface="Arial" panose="020B0604020202020204" pitchFamily="34" charset="0"/>
              </a:rPr>
              <a:t>​</a:t>
            </a:r>
            <a:endParaRPr lang="fr-CH"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r-CH" sz="1200" b="0" i="0" u="none" strike="noStrike" dirty="0">
                <a:solidFill>
                  <a:srgbClr val="000000"/>
                </a:solidFill>
                <a:effectLst/>
                <a:latin typeface="Arial" panose="020B0604020202020204" pitchFamily="34" charset="0"/>
              </a:rPr>
              <a:t>Promotion et respect des connaissances locales et ancestrales</a:t>
            </a:r>
            <a:r>
              <a:rPr lang="en-US" sz="1200" b="0" i="0" dirty="0">
                <a:solidFill>
                  <a:srgbClr val="000000"/>
                </a:solidFill>
                <a:effectLst/>
                <a:latin typeface="Arial" panose="020B0604020202020204" pitchFamily="34" charset="0"/>
              </a:rPr>
              <a:t>​</a:t>
            </a:r>
            <a:endParaRPr lang="fr-CH"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fr-CH" sz="1200" b="0" i="0" u="none" strike="noStrike" dirty="0">
                <a:solidFill>
                  <a:srgbClr val="000000"/>
                </a:solidFill>
                <a:effectLst/>
                <a:latin typeface="Arial" panose="020B0604020202020204" pitchFamily="34" charset="0"/>
              </a:rPr>
              <a:t>Réduction des conditions de pauvreté et des problèmes de malnutrition</a:t>
            </a:r>
          </a:p>
          <a:p>
            <a:pPr algn="l" rtl="0" fontAlgn="base">
              <a:buFont typeface="Arial" panose="020B0604020202020204" pitchFamily="34" charset="0"/>
              <a:buNone/>
            </a:pPr>
            <a:endParaRPr lang="fr-CH" sz="1200" b="0" i="0" u="none" strike="noStrike" dirty="0">
              <a:solidFill>
                <a:srgbClr val="000000"/>
              </a:solidFill>
              <a:effectLst/>
              <a:latin typeface="Arial" panose="020B0604020202020204" pitchFamily="34" charset="0"/>
            </a:endParaRPr>
          </a:p>
          <a:p>
            <a:pPr algn="l" rtl="0" fontAlgn="base">
              <a:buFont typeface="Arial" panose="020B0604020202020204" pitchFamily="34" charset="0"/>
              <a:buNone/>
            </a:pPr>
            <a:endParaRPr lang="fr-CH" sz="1200" b="0" i="0" u="none" strike="noStrike" dirty="0">
              <a:solidFill>
                <a:srgbClr val="000000"/>
              </a:solidFill>
              <a:effectLst/>
              <a:latin typeface="Arial" panose="020B0604020202020204" pitchFamily="34" charset="0"/>
            </a:endParaRPr>
          </a:p>
          <a:p>
            <a:pPr algn="l" rtl="0" fontAlgn="base">
              <a:buFont typeface="Arial" panose="020B0604020202020204" pitchFamily="34" charset="0"/>
              <a:buNone/>
            </a:pPr>
            <a:r>
              <a:rPr lang="fr-CH" sz="1200" b="1" i="0" u="none" strike="noStrike" dirty="0">
                <a:solidFill>
                  <a:srgbClr val="000000"/>
                </a:solidFill>
                <a:effectLst/>
                <a:latin typeface="Arial" panose="020B0604020202020204" pitchFamily="34" charset="0"/>
              </a:rPr>
              <a:t>RDC (</a:t>
            </a:r>
            <a:r>
              <a:rPr lang="fr-CH" sz="1200" b="1" i="0" u="none" strike="noStrike" dirty="0" err="1">
                <a:solidFill>
                  <a:srgbClr val="000000"/>
                </a:solidFill>
                <a:effectLst/>
                <a:latin typeface="Arial" panose="020B0604020202020204" pitchFamily="34" charset="0"/>
              </a:rPr>
              <a:t>Adc</a:t>
            </a:r>
            <a:r>
              <a:rPr lang="fr-CH" sz="1200" b="1" i="0" u="none" strike="noStrike" dirty="0">
                <a:solidFill>
                  <a:srgbClr val="000000"/>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fr-CH" sz="1200" dirty="0">
                <a:solidFill>
                  <a:schemeClr val="tx1"/>
                </a:solidFill>
              </a:rPr>
              <a:t>projets d’agroécologie qui visent à lutter contre la famine et les inégalités structurelles, à travers la formation et la sensibilisation des jeunes. Ce projet a comme objectif la:</a:t>
            </a:r>
            <a:endParaRPr lang="fr-CH" sz="1200" b="1" i="0" u="none" strike="noStrike"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r-CH" sz="1800" b="0" i="0" u="none" strike="noStrike" dirty="0">
                <a:solidFill>
                  <a:srgbClr val="000000"/>
                </a:solidFill>
                <a:effectLst/>
                <a:latin typeface="Aptos" panose="020B0004020202020204" pitchFamily="34" charset="0"/>
              </a:rPr>
              <a:t>Formations en techniques agricoles durables </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r-CH" sz="1800" b="0" i="0" u="none" strike="noStrike" dirty="0">
                <a:solidFill>
                  <a:srgbClr val="000000"/>
                </a:solidFill>
                <a:effectLst/>
                <a:latin typeface="Aptos" panose="020B0004020202020204" pitchFamily="34" charset="0"/>
              </a:rPr>
              <a:t>Renforcement la participation des femmes dans les processus décisionnels  </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r-CH" sz="1800" b="0" i="0" u="none" strike="noStrike" dirty="0">
                <a:solidFill>
                  <a:srgbClr val="000000"/>
                </a:solidFill>
                <a:effectLst/>
                <a:latin typeface="Aptos" panose="020B0004020202020204" pitchFamily="34" charset="0"/>
              </a:rPr>
              <a:t>Création de groupes de solidarité pour un soutien mutuel </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r-CH" sz="1800" b="0" i="0" u="none" strike="noStrike" dirty="0">
                <a:solidFill>
                  <a:srgbClr val="000000"/>
                </a:solidFill>
                <a:effectLst/>
                <a:latin typeface="Aptos" panose="020B0004020202020204" pitchFamily="34" charset="0"/>
              </a:rPr>
              <a:t>Sensibilisation aux droits liés à l'accès et l’exploitation des ressources naturelles</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None/>
            </a:pPr>
            <a:endParaRPr lang="fr-CH" sz="1200" b="0" i="0" u="none" strike="noStrike" dirty="0">
              <a:solidFill>
                <a:srgbClr val="000000"/>
              </a:solidFill>
              <a:effectLst/>
              <a:latin typeface="Arial" panose="020B0604020202020204" pitchFamily="34" charset="0"/>
            </a:endParaRPr>
          </a:p>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26</a:t>
            </a:fld>
            <a:endParaRPr lang="de-CH" altLang="x-none"/>
          </a:p>
        </p:txBody>
      </p:sp>
    </p:spTree>
    <p:extLst>
      <p:ext uri="{BB962C8B-B14F-4D97-AF65-F5344CB8AC3E}">
        <p14:creationId xmlns:p14="http://schemas.microsoft.com/office/powerpoint/2010/main" val="3744695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kern="1200" dirty="0">
                <a:solidFill>
                  <a:schemeClr val="tx1"/>
                </a:solidFill>
                <a:effectLst/>
                <a:latin typeface="Fira Sans" panose="020B0503050000020004" pitchFamily="34" charset="0"/>
              </a:rPr>
              <a:t>Nos choix, en tant que </a:t>
            </a:r>
            <a:r>
              <a:rPr lang="fr-CH" sz="1200" kern="1200" dirty="0" err="1">
                <a:solidFill>
                  <a:schemeClr val="tx1"/>
                </a:solidFill>
                <a:effectLst/>
                <a:latin typeface="Fira Sans" panose="020B0503050000020004" pitchFamily="34" charset="0"/>
              </a:rPr>
              <a:t>consommateur.rice.s</a:t>
            </a:r>
            <a:r>
              <a:rPr lang="fr-CH" sz="1200" kern="1200" dirty="0">
                <a:solidFill>
                  <a:schemeClr val="tx1"/>
                </a:solidFill>
                <a:effectLst/>
                <a:latin typeface="Fira Sans" panose="020B0503050000020004" pitchFamily="34" charset="0"/>
              </a:rPr>
              <a:t> suisses, </a:t>
            </a:r>
            <a:r>
              <a:rPr lang="fr-CH" dirty="0"/>
              <a:t>ont un impact bien plus grand que nous ne le pensons. Chaque achat, chaque geste que nous faisons dans notre quotidien influence le système alimentaire mondial, ses injustices, mais aussi ses solutions. Ils existent plusieurs actions individuelles qui peuvent contribuer à changer les choses ici, comme ailleurs pour un monde plus respectueux et </a:t>
            </a:r>
            <a:r>
              <a:rPr lang="fr-CH" dirty="0" err="1"/>
              <a:t>solidale</a:t>
            </a:r>
            <a:r>
              <a:rPr lang="fr-CH" dirty="0"/>
              <a:t>:</a:t>
            </a:r>
          </a:p>
          <a:p>
            <a:endParaRPr lang="fr-CH" dirty="0"/>
          </a:p>
          <a:p>
            <a:pPr marL="171450" indent="-171450">
              <a:buFont typeface="Arial" panose="020B0604020202020204" pitchFamily="34" charset="0"/>
              <a:buChar char="•"/>
            </a:pPr>
            <a:r>
              <a:rPr lang="fr-CH" b="1" dirty="0"/>
              <a:t>Lutter contre le gaspillage alimentaire : </a:t>
            </a:r>
          </a:p>
          <a:p>
            <a:pPr marL="0" indent="0">
              <a:buFont typeface="Arial" panose="020B0604020202020204" pitchFamily="34" charset="0"/>
              <a:buNone/>
            </a:pPr>
            <a:r>
              <a:rPr lang="fr-CH" dirty="0"/>
              <a:t>Chaque année environ un tiers des aliments produits dans le monde sont jetés. Le gaspillage alimentaire représente un des lacunes majeures de notre système alimentaire, un paradoxe face au nombre de personnes souffrant la faim. Pour lutter contre ce gaspillage, nous pouvons planifier nos repas pour éviter les achats inutiles, conserver correctement nos aliments et réutiliser les restes pour préparer de nouveaux plats. Ces petites actions permettent de réduire la pression sur le système alimentaire mondial et d'assurer que les ressources agricoles soient utilisées de manière plus équitable.</a:t>
            </a:r>
          </a:p>
          <a:p>
            <a:pPr marL="0" indent="0">
              <a:buFont typeface="Arial" panose="020B0604020202020204" pitchFamily="34" charset="0"/>
              <a:buNone/>
            </a:pPr>
            <a:endParaRPr lang="fr-CH" dirty="0"/>
          </a:p>
          <a:p>
            <a:pPr marL="171450" indent="-171450">
              <a:buFont typeface="Arial" panose="020B0604020202020204" pitchFamily="34" charset="0"/>
              <a:buChar char="•"/>
            </a:pPr>
            <a:r>
              <a:rPr lang="fr-CH" sz="1200" b="1" dirty="0">
                <a:ea typeface="FiraSans-Light" panose="020B0403050000020004" pitchFamily="34" charset="0"/>
              </a:rPr>
              <a:t>Réduire sa propre consommation:</a:t>
            </a:r>
          </a:p>
          <a:p>
            <a:pPr marL="0" indent="0">
              <a:buFont typeface="Arial" panose="020B0604020202020204" pitchFamily="34" charset="0"/>
              <a:buNone/>
            </a:pPr>
            <a:r>
              <a:rPr lang="fr-CH" sz="1200" dirty="0">
                <a:ea typeface="FiraSans-Light" panose="020B0403050000020004" pitchFamily="34" charset="0"/>
              </a:rPr>
              <a:t>La surconsommation, notamment dans les pays occidentaux, crée une demande insoutenable de biens et produits, qui exerce une pression énorme sur les systèmes de productions, qu’il soit alimentaire ou non. </a:t>
            </a:r>
            <a:r>
              <a:rPr lang="fr-CH" dirty="0"/>
              <a:t>En réduisant notre consommation, que ce soit de viande, d’aliments transformés ou d’articles à forte empreinte écologique, nous aidons à préserver les ressources et à libérer de l'espace pour répondre aux besoins des plus vulnérables.</a:t>
            </a:r>
            <a:r>
              <a:rPr lang="fr-CH" sz="1200" dirty="0"/>
              <a:t> On démontrera que on pourra avoir un peu moins dans notre supermarché pour permettre au monde entier de se nourrir.</a:t>
            </a:r>
            <a:endParaRPr lang="fr-CH" sz="1200" dirty="0">
              <a:ea typeface="FiraSans-Light" panose="020B0403050000020004" pitchFamily="34" charset="0"/>
            </a:endParaRPr>
          </a:p>
          <a:p>
            <a:pPr marL="0" indent="0">
              <a:buFont typeface="Arial" panose="020B0604020202020204" pitchFamily="34" charset="0"/>
              <a:buNone/>
            </a:pPr>
            <a:endParaRPr lang="fr-CH" sz="1200" dirty="0">
              <a:ea typeface="FiraSans-Light" panose="020B0403050000020004" pitchFamily="34" charset="0"/>
            </a:endParaRPr>
          </a:p>
          <a:p>
            <a:pPr marL="171450" indent="-171450">
              <a:buFont typeface="Arial" panose="020B0604020202020204" pitchFamily="34" charset="0"/>
              <a:buChar char="•"/>
            </a:pPr>
            <a:r>
              <a:rPr lang="fr-CH" sz="1200" b="1" dirty="0">
                <a:ea typeface="FiraSans-Light" panose="020B0403050000020004" pitchFamily="34" charset="0"/>
              </a:rPr>
              <a:t>Privilégier les produits locaux et de saison :</a:t>
            </a:r>
          </a:p>
          <a:p>
            <a:pPr marL="0" indent="0">
              <a:buFont typeface="Arial" panose="020B0604020202020204" pitchFamily="34" charset="0"/>
              <a:buNone/>
            </a:pPr>
            <a:r>
              <a:rPr lang="fr-CH" dirty="0"/>
              <a:t>Consommer local et de saison réduit non seulement l’empreinte carbone associée au transport des aliments, mais soutient aussi directement les agriculteurs locaux, en particulier dans les pays du Sud. Nous pouvons faire ce choix en visitant les marchés de producteurs ou en rejoignant des systèmes d’agriculture soutenue par la communauté. Cela permet de renforcer la résilience des systèmes alimentaires locaux, essentiels pour garantir le droit à l'alimentation dans toutes les régions</a:t>
            </a:r>
            <a:endParaRPr lang="fr-CH" sz="1200" dirty="0">
              <a:ea typeface="FiraSans-Light" panose="020B0403050000020004" pitchFamily="34" charset="0"/>
            </a:endParaRPr>
          </a:p>
          <a:p>
            <a:pPr marL="0" indent="0">
              <a:buFont typeface="Arial" panose="020B0604020202020204" pitchFamily="34" charset="0"/>
              <a:buNone/>
            </a:pPr>
            <a:endParaRPr lang="fr-CH" sz="1200" dirty="0">
              <a:ea typeface="FiraSans-Light" panose="020B0403050000020004" pitchFamily="34" charset="0"/>
            </a:endParaRPr>
          </a:p>
          <a:p>
            <a:pPr marL="171450" indent="-171450">
              <a:buFont typeface="Arial" panose="020B0604020202020204" pitchFamily="34" charset="0"/>
              <a:buChar char="•"/>
            </a:pPr>
            <a:r>
              <a:rPr lang="fr-CH" sz="1200" b="1" dirty="0">
                <a:ea typeface="FiraSans-Light" panose="020B0403050000020004" pitchFamily="34" charset="0"/>
              </a:rPr>
              <a:t>Limiter les intermédiaires:</a:t>
            </a:r>
          </a:p>
          <a:p>
            <a:pPr marL="0" indent="0">
              <a:buFont typeface="Arial" panose="020B0604020202020204" pitchFamily="34" charset="0"/>
              <a:buNone/>
            </a:pPr>
            <a:r>
              <a:rPr lang="fr-CH" sz="1200" dirty="0">
                <a:ea typeface="FiraSans-Light" panose="020B0403050000020004" pitchFamily="34" charset="0"/>
              </a:rPr>
              <a:t>Dans la chaîne alimentaire, les intermédiaires souvent prennent une grande partie des profits des produits vendu. </a:t>
            </a:r>
            <a:r>
              <a:rPr lang="fr-CH" dirty="0"/>
              <a:t>En achetant directement auprès des producteurs, par exemple via des coopératives ou des marchés fermiers, nous pouvons garantir une meilleure rémunération aux agriculteurs et les encourager à investir dans des pratiques agricoles durables. Ce geste aide à réduire les inégalités tout au long de la chaîne alimentaire</a:t>
            </a:r>
            <a:endParaRPr lang="fr-CH" sz="1200" dirty="0">
              <a:ea typeface="FiraSans-Light" panose="020B0403050000020004" pitchFamily="34" charset="0"/>
            </a:endParaRPr>
          </a:p>
          <a:p>
            <a:pPr marL="0" indent="0">
              <a:buFont typeface="Arial" panose="020B0604020202020204" pitchFamily="34" charset="0"/>
              <a:buNone/>
            </a:pPr>
            <a:endParaRPr lang="fr-CH" sz="1200" dirty="0">
              <a:ea typeface="FiraSans-Light" panose="020B0403050000020004" pitchFamily="34" charset="0"/>
            </a:endParaRPr>
          </a:p>
          <a:p>
            <a:pPr marL="171450" indent="-171450">
              <a:buFont typeface="Arial" panose="020B0604020202020204" pitchFamily="34" charset="0"/>
              <a:buChar char="•"/>
            </a:pPr>
            <a:r>
              <a:rPr lang="fr-CH" sz="1200" b="1" dirty="0">
                <a:ea typeface="FiraSans-Light" panose="020B0403050000020004" pitchFamily="34" charset="0"/>
              </a:rPr>
              <a:t>Soutenir le commerce équitable:</a:t>
            </a:r>
          </a:p>
          <a:p>
            <a:pPr marL="0" indent="0">
              <a:buFont typeface="Arial" panose="020B0604020202020204" pitchFamily="34" charset="0"/>
              <a:buNone/>
            </a:pPr>
            <a:r>
              <a:rPr lang="fr-CH" dirty="0"/>
              <a:t>Le commerce équitable est un outil puissant pour garantir des conditions de vie et de travail dignes aux producteurs et productrices concerné. Un revenu stable et on </a:t>
            </a:r>
            <a:r>
              <a:rPr lang="fr-CH" sz="1200" b="0" kern="1200" dirty="0">
                <a:solidFill>
                  <a:schemeClr val="tx1"/>
                </a:solidFill>
                <a:effectLst/>
                <a:latin typeface="Fira Sans" panose="020B0503050000020004" pitchFamily="34" charset="0"/>
              </a:rPr>
              <a:t>s’assure aussi de ne pas contribuer au travail forcé ou au travail des enfants, par exemple.</a:t>
            </a:r>
            <a:r>
              <a:rPr lang="fr-CH" dirty="0"/>
              <a:t> En choisissant des produits labellisés équitables, nous contribuons à soutenir les communautés agricoles tout en encourageant des pratiques respectueuses de l'environnement.</a:t>
            </a:r>
            <a:endParaRPr lang="fr-CH" sz="1200" dirty="0">
              <a:ea typeface="FiraSans-Light" panose="020B0403050000020004" pitchFamily="34" charset="0"/>
            </a:endParaRPr>
          </a:p>
          <a:p>
            <a:pPr marL="171450" indent="-171450">
              <a:buFont typeface="Arial" panose="020B0604020202020204" pitchFamily="34" charset="0"/>
              <a:buChar char="•"/>
            </a:pPr>
            <a:endParaRPr lang="fr-CH" sz="1200" dirty="0">
              <a:ea typeface="FiraSans-Light" panose="020B0403050000020004" pitchFamily="34" charset="0"/>
            </a:endParaRPr>
          </a:p>
          <a:p>
            <a:pPr marL="0" indent="0">
              <a:buFont typeface="Arial" panose="020B0604020202020204" pitchFamily="34" charset="0"/>
              <a:buNone/>
            </a:pPr>
            <a:r>
              <a:rPr lang="fr-CH" i="1" dirty="0"/>
              <a:t>Ces gestes simples, à notre portée, montrent que chacun de nous peut jouer un rôle important dans la lutte contre la malnutrition et l'insécurité alimentaire</a:t>
            </a:r>
            <a:endParaRPr lang="fr-CH" sz="1200" i="1" dirty="0">
              <a:ea typeface="FiraSans-Light" panose="020B0403050000020004" pitchFamily="34" charset="0"/>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27</a:t>
            </a:fld>
            <a:endParaRPr lang="de-CH"/>
          </a:p>
        </p:txBody>
      </p:sp>
    </p:spTree>
    <p:extLst>
      <p:ext uri="{BB962C8B-B14F-4D97-AF65-F5344CB8AC3E}">
        <p14:creationId xmlns:p14="http://schemas.microsoft.com/office/powerpoint/2010/main" val="49399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28</a:t>
            </a:fld>
            <a:endParaRPr lang="de-CH"/>
          </a:p>
        </p:txBody>
      </p:sp>
    </p:spTree>
    <p:extLst>
      <p:ext uri="{BB962C8B-B14F-4D97-AF65-F5344CB8AC3E}">
        <p14:creationId xmlns:p14="http://schemas.microsoft.com/office/powerpoint/2010/main" val="1826317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228600" defTabSz="914400">
              <a:buFont typeface="Arial" panose="020B0604020202020204" pitchFamily="34" charset="0"/>
              <a:buChar char="•"/>
            </a:pPr>
            <a:r>
              <a:rPr lang="fr-FR" sz="1200"/>
              <a:t>Diplômé de l’Université de Kinshasa: </a:t>
            </a:r>
            <a:r>
              <a:rPr lang="fr-FR" sz="1200" err="1"/>
              <a:t>spcialisation</a:t>
            </a:r>
            <a:r>
              <a:rPr lang="fr-FR" sz="1200"/>
              <a:t> en économie Agricole</a:t>
            </a:r>
          </a:p>
          <a:p>
            <a:pPr marL="342900" indent="-228600" defTabSz="914400">
              <a:buFont typeface="Arial" panose="020B0604020202020204" pitchFamily="34" charset="0"/>
              <a:buChar char="•"/>
            </a:pPr>
            <a:r>
              <a:rPr lang="fr-FR" sz="1200"/>
              <a:t>Coordinateur du programme d’Action de Carême en RDC depuis 2022</a:t>
            </a:r>
          </a:p>
          <a:p>
            <a:pPr algn="l"/>
            <a:endParaRPr lang="fr-CH" sz="1800" b="0" i="0" u="none" strike="noStrike" baseline="0">
              <a:latin typeface="FiraSans-Light"/>
            </a:endParaRPr>
          </a:p>
          <a:p>
            <a:pPr algn="l"/>
            <a:r>
              <a:rPr lang="fr-CH" sz="1800" b="0" i="0" u="none" strike="noStrike" baseline="0">
                <a:latin typeface="FiraSans-Light"/>
              </a:rPr>
              <a:t>Né en 1987 à </a:t>
            </a:r>
            <a:r>
              <a:rPr lang="fr-CH" sz="1800" b="0" i="0" u="none" strike="noStrike" baseline="0" err="1">
                <a:latin typeface="FiraSans-Light"/>
              </a:rPr>
              <a:t>Tshofa</a:t>
            </a:r>
            <a:r>
              <a:rPr lang="fr-CH" sz="1800" b="0" i="0" u="none" strike="noStrike" baseline="0">
                <a:latin typeface="FiraSans-Light"/>
              </a:rPr>
              <a:t>, une localité de la province de </a:t>
            </a:r>
            <a:r>
              <a:rPr lang="fr-CH" sz="1800" b="0" i="0" u="none" strike="noStrike" baseline="0" err="1">
                <a:latin typeface="FiraSans-Light"/>
              </a:rPr>
              <a:t>Lomami</a:t>
            </a:r>
            <a:r>
              <a:rPr lang="fr-CH" sz="1800" b="0" i="0" u="none" strike="noStrike" baseline="0">
                <a:latin typeface="FiraSans-Light"/>
              </a:rPr>
              <a:t>, au centre-est de la RDC</a:t>
            </a:r>
          </a:p>
          <a:p>
            <a:pPr algn="l"/>
            <a:endParaRPr lang="fr-CH" sz="1800" b="0" i="0" u="none" strike="noStrike" baseline="0">
              <a:latin typeface="FiraSans-Light"/>
            </a:endParaRPr>
          </a:p>
          <a:p>
            <a:pPr algn="l"/>
            <a:r>
              <a:rPr lang="fr-CH" sz="1800" b="0" i="0" u="none" strike="noStrike" baseline="0">
                <a:latin typeface="FiraSans-Light"/>
              </a:rPr>
              <a:t>Diplômé de l’Université de Kinshasa avec une spécialisation en économie agricole, Germain a ensuite approfondi ses connaissances à la Wageningen </a:t>
            </a:r>
            <a:r>
              <a:rPr lang="fr-CH" sz="1800" b="0" i="0" u="none" strike="noStrike" baseline="0" err="1">
                <a:latin typeface="FiraSans-Light"/>
              </a:rPr>
              <a:t>University</a:t>
            </a:r>
            <a:r>
              <a:rPr lang="fr-CH" sz="1800" b="0" i="0" u="none" strike="noStrike" baseline="0">
                <a:latin typeface="FiraSans-Light"/>
              </a:rPr>
              <a:t> &amp; </a:t>
            </a:r>
            <a:r>
              <a:rPr lang="fr-CH" sz="1800" b="0" i="0" u="none" strike="noStrike" baseline="0" err="1">
                <a:latin typeface="FiraSans-Light"/>
              </a:rPr>
              <a:t>Research</a:t>
            </a:r>
            <a:r>
              <a:rPr lang="fr-CH" sz="1800" b="0" i="0" u="none" strike="noStrike" baseline="0">
                <a:latin typeface="FiraSans-Light"/>
              </a:rPr>
              <a:t> aux Pays-Bas. Fort de cette solide formation, il a accumulé une vaste expérience professionnelle dans le domaine humanitaire et dans le développement de systèmes alimentaires durables.</a:t>
            </a:r>
            <a:endParaRPr lang="fr-FR" sz="1200"/>
          </a:p>
          <a:p>
            <a:endParaRPr lang="fr-CH"/>
          </a:p>
          <a:p>
            <a:r>
              <a:rPr lang="fr-CH"/>
              <a:t>Germain Nyembo est agronome et le coordinateur du programme d’Action de Carême en République Démocratique du Congo (RDC). En tant que personne de référence pour les 13 organisations partenaires (OP) en RDC, il supervise leurs activités et assure un suivi rigoureux. Son travail consiste à visiter les OP, à contrôler leur fonctionnement et à rédiger des rapports semestriels pour documenter l'avancement des différents projets. Germain organise également des audits externes pour garantir la transparence et l’efficacité des interventions.</a:t>
            </a:r>
          </a:p>
          <a:p>
            <a:endParaRPr lang="fr-CH"/>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29</a:t>
            </a:fld>
            <a:endParaRPr lang="de-CH"/>
          </a:p>
        </p:txBody>
      </p:sp>
    </p:spTree>
    <p:extLst>
      <p:ext uri="{BB962C8B-B14F-4D97-AF65-F5344CB8AC3E}">
        <p14:creationId xmlns:p14="http://schemas.microsoft.com/office/powerpoint/2010/main" val="2482958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En RDC, les projets soutenus par Action de Carême mettent en avant des thèmes essentiels, tels que le </a:t>
            </a:r>
            <a:r>
              <a:rPr lang="fr-CH" u="sng" dirty="0"/>
              <a:t>droit à l’alimentation, l’accès aux ressources naturelles et à la terre</a:t>
            </a:r>
            <a:r>
              <a:rPr lang="fr-CH" dirty="0"/>
              <a:t>. Grâce à la grande fertilité des terres congolaises, bon nombre de ces initiatives sont axées sur l’agroécologie. </a:t>
            </a:r>
          </a:p>
          <a:p>
            <a:endParaRPr lang="fr-CH" dirty="0"/>
          </a:p>
          <a:p>
            <a:r>
              <a:rPr lang="fr-CH" dirty="0"/>
              <a:t>En collaboration avec des agronomes locaux, les projets cherchent à sensibiliser et à former les paysans et les jeunes à une agriculture durable et locale, se concentrant principalement sur la production plutôt que sur la commercialisation. Dans ce contexte, les pratiques encouragent l'utilisation de semences locales et traditionnelles, favorisant l’autonomie à long terme et réduisant la dépendance aux ONG. Les OP stockent ces semences dans des greniers communautaires, intégrant un système tripartite de consommation, stockage et vente.</a:t>
            </a:r>
          </a:p>
          <a:p>
            <a:endParaRPr lang="fr-CH" dirty="0"/>
          </a:p>
          <a:p>
            <a:r>
              <a:rPr lang="fr-CH" dirty="0"/>
              <a:t>Face aux défis du changement climatique, ces projets évoluent pour répondre aux impacts croissants sur l'agriculture et les écosystèmes. Par exemple, la pisciculture est encouragée comme alternative à l'élevage traditionnel, souvent difficile dans ces conditions. </a:t>
            </a:r>
          </a:p>
          <a:p>
            <a:endParaRPr lang="fr-CH" dirty="0"/>
          </a:p>
          <a:p>
            <a:r>
              <a:rPr lang="fr-CH" dirty="0"/>
              <a:t>De plus, des programmes éducatifs commencent à inclure les jeunes et les enfants à travers des initiatives comme les jardins scolaires.</a:t>
            </a:r>
          </a:p>
          <a:p>
            <a:endParaRPr lang="fr-CH" dirty="0"/>
          </a:p>
          <a:p>
            <a:r>
              <a:rPr lang="fr-CH" dirty="0"/>
              <a:t>Une autre dimension clé de ce travail est l’égalité de genre, une thématique transversale importante pour Action de Carême. En effet, ils cherchent de mettre l’</a:t>
            </a:r>
            <a:r>
              <a:rPr lang="fr-CH" dirty="0" err="1"/>
              <a:t>accént</a:t>
            </a:r>
            <a:r>
              <a:rPr lang="fr-CH" dirty="0"/>
              <a:t> sur la masculinité positive pour atteindre une parité de genre, reconnaissant que les femmes sont souvent les plus touchées par les injustices, y compris la faim. Cette approche cherche à renforcer le rôle des femmes tout en engageant les hommes dans un processus de changement social positif.</a:t>
            </a: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30</a:t>
            </a:fld>
            <a:endParaRPr lang="de-CH"/>
          </a:p>
        </p:txBody>
      </p:sp>
    </p:spTree>
    <p:extLst>
      <p:ext uri="{BB962C8B-B14F-4D97-AF65-F5344CB8AC3E}">
        <p14:creationId xmlns:p14="http://schemas.microsoft.com/office/powerpoint/2010/main" val="390182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Les années précédentes nous nous sommes concentré.es sur la </a:t>
            </a:r>
            <a:r>
              <a:rPr lang="fr-CH" i="1" dirty="0"/>
              <a:t>justice climatique</a:t>
            </a:r>
            <a:r>
              <a:rPr lang="fr-CH" dirty="0"/>
              <a:t>, et principalement le rôle de la Suisse et des conséquences de nos modes de vie sur les populations du Sud. Il s’agissait de montrer comment </a:t>
            </a:r>
            <a:r>
              <a:rPr lang="fr-CH" i="1" dirty="0"/>
              <a:t>chaque geste compte</a:t>
            </a:r>
            <a:r>
              <a:rPr lang="fr-CH" dirty="0"/>
              <a:t> pour réduire les émissions de CO₂ et encourager </a:t>
            </a:r>
            <a:r>
              <a:rPr lang="fr-CH" dirty="0" err="1"/>
              <a:t>chacun·e</a:t>
            </a:r>
            <a:r>
              <a:rPr lang="fr-CH" dirty="0"/>
              <a:t>, qu’il s’agisse des individus, des entreprises ou des États, à assumer leurs responsabilités dans la crise climatique en tant que principaux émetteur de CO₂.</a:t>
            </a:r>
          </a:p>
          <a:p>
            <a:endParaRPr lang="fr-CH" dirty="0"/>
          </a:p>
          <a:p>
            <a:r>
              <a:rPr lang="fr-CH" dirty="0"/>
              <a:t>A présent, nous débutons un nouveau cycle de trois ans qui se concentrera sur le Droit à l’alimentation (un de mission principale de nos organisations). </a:t>
            </a:r>
          </a:p>
          <a:p>
            <a:r>
              <a:rPr lang="fr-CH" dirty="0"/>
              <a:t>Pour 2025, nous mettons en avant le droit à l’alimentation avec la campagne « </a:t>
            </a:r>
            <a:r>
              <a:rPr lang="fr-CH" b="1" dirty="0"/>
              <a:t>La faim bouffe l’avenir </a:t>
            </a:r>
            <a:r>
              <a:rPr lang="fr-CH" dirty="0"/>
              <a:t>». Nous souhaitons attirer l’attention sur les racines de la faim dans le monde et sur l’influence de nos modèles de consommation et de production sur la sécurité alimentaire.</a:t>
            </a:r>
          </a:p>
          <a:p>
            <a:endParaRPr lang="fr-CH" dirty="0"/>
          </a:p>
          <a:p>
            <a:r>
              <a:rPr lang="fr-CH" dirty="0"/>
              <a:t>En effet, l’insécurité alimentaire limite le potentiel des individus et freine l’avenir des communautés entières.</a:t>
            </a:r>
          </a:p>
          <a:p>
            <a:r>
              <a:rPr lang="fr-CH" dirty="0"/>
              <a:t>A travers la campagne, nous définirons ce qu’implique le droit à l’alimentation. Nous chercherons tout d’abord à comprendre ce qu’est réellement la malnutrition, en identifiant les causes profondes de la faim et en explorant des solutions durables. </a:t>
            </a:r>
          </a:p>
          <a:p>
            <a:r>
              <a:rPr lang="fr-CH" dirty="0"/>
              <a:t>Nous insisterons sur l’importance d’une alimentation saine et de l’accès à la nourriture pour le développement personnel et collectif. </a:t>
            </a:r>
          </a:p>
          <a:p>
            <a:endParaRPr lang="fr-CH" dirty="0"/>
          </a:p>
          <a:p>
            <a:r>
              <a:rPr lang="fr-CH" dirty="0"/>
              <a:t> </a:t>
            </a: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a:t>
            </a:fld>
            <a:endParaRPr lang="de-CH"/>
          </a:p>
        </p:txBody>
      </p:sp>
    </p:spTree>
    <p:extLst>
      <p:ext uri="{BB962C8B-B14F-4D97-AF65-F5344CB8AC3E}">
        <p14:creationId xmlns:p14="http://schemas.microsoft.com/office/powerpoint/2010/main" val="1495181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497">
              <a:defRPr/>
            </a:pPr>
            <a:r>
              <a:rPr lang="fr-CH" dirty="0"/>
              <a:t>Voici les différentes animations proposées dans le cadre de cette campagne.</a:t>
            </a:r>
          </a:p>
          <a:p>
            <a:pPr defTabSz="915497">
              <a:defRPr/>
            </a:pPr>
            <a:endParaRPr lang="fr-CH" dirty="0"/>
          </a:p>
          <a:p>
            <a:pPr marL="0" marR="0" lvl="0" indent="0" algn="l" defTabSz="915497" rtl="0" eaLnBrk="1" fontAlgn="auto" latinLnBrk="0" hangingPunct="1">
              <a:lnSpc>
                <a:spcPct val="100000"/>
              </a:lnSpc>
              <a:spcBef>
                <a:spcPts val="0"/>
              </a:spcBef>
              <a:spcAft>
                <a:spcPts val="0"/>
              </a:spcAft>
              <a:buClrTx/>
              <a:buSzTx/>
              <a:buFontTx/>
              <a:buNone/>
              <a:tabLst/>
              <a:defRPr/>
            </a:pPr>
            <a:r>
              <a:rPr lang="fr-CH" b="1" dirty="0"/>
              <a:t>Ensemble, augmentons notre « empreinte de la main »</a:t>
            </a:r>
          </a:p>
          <a:p>
            <a:pPr defTabSz="915497">
              <a:defRPr/>
            </a:pPr>
            <a:endParaRPr lang="fr-CH" dirty="0">
              <a:ea typeface="Calibri"/>
              <a:cs typeface="Calibri"/>
            </a:endParaRPr>
          </a:p>
          <a:p>
            <a:pPr marL="0" indent="0">
              <a:lnSpc>
                <a:spcPct val="90000"/>
              </a:lnSpc>
              <a:spcBef>
                <a:spcPts val="751"/>
              </a:spcBef>
              <a:spcAft>
                <a:spcPts val="601"/>
              </a:spcAft>
              <a:buFont typeface="Arial"/>
              <a:buNone/>
              <a:defRPr/>
            </a:pPr>
            <a:r>
              <a:rPr lang="fr-CH" dirty="0">
                <a:ea typeface="Calibri"/>
                <a:cs typeface="Calibri"/>
              </a:rPr>
              <a:t>D'abord, on a l'animation centrale pour cette année - l'empreinte de la main – les contributions positives qu'on a sur le climat.</a:t>
            </a:r>
          </a:p>
          <a:p>
            <a:pPr marL="0" indent="0">
              <a:lnSpc>
                <a:spcPct val="90000"/>
              </a:lnSpc>
              <a:spcBef>
                <a:spcPts val="751"/>
              </a:spcBef>
              <a:spcAft>
                <a:spcPts val="601"/>
              </a:spcAft>
              <a:buFont typeface="Arial"/>
              <a:buNone/>
              <a:defRPr/>
            </a:pPr>
            <a:endParaRPr lang="fr-CH" dirty="0">
              <a:ea typeface="Calibri"/>
              <a:cs typeface="Calibri"/>
            </a:endParaRPr>
          </a:p>
          <a:p>
            <a:pPr>
              <a:buFont typeface="Arial" panose="020B0604020202020204" pitchFamily="34" charset="0"/>
              <a:buChar char="•"/>
            </a:pPr>
            <a:r>
              <a:rPr lang="fr-CH" b="1" dirty="0"/>
              <a:t>Objectif</a:t>
            </a:r>
            <a:r>
              <a:rPr lang="fr-CH" dirty="0"/>
              <a:t> : Sensibiliser à l'impact de nos habitudes alimentaires sur les populations du Sud.</a:t>
            </a:r>
          </a:p>
          <a:p>
            <a:pPr>
              <a:buFont typeface="Arial" panose="020B0604020202020204" pitchFamily="34" charset="0"/>
              <a:buChar char="•"/>
            </a:pPr>
            <a:r>
              <a:rPr lang="fr-CH" b="1" dirty="0"/>
              <a:t>Contenu</a:t>
            </a:r>
            <a:r>
              <a:rPr lang="fr-CH" dirty="0"/>
              <a:t> : Informations, pistes d'action, exemples concrets pour promouvoir une justice alimentaire.</a:t>
            </a:r>
          </a:p>
          <a:p>
            <a:pPr>
              <a:buFont typeface="Arial" panose="020B0604020202020204" pitchFamily="34" charset="0"/>
              <a:buChar char="•"/>
            </a:pPr>
            <a:r>
              <a:rPr lang="fr-CH" b="1" dirty="0"/>
              <a:t>Public cible</a:t>
            </a:r>
            <a:r>
              <a:rPr lang="fr-CH" dirty="0"/>
              <a:t> : Paroisses, groupes paroissiaux, associations de quartier, jeunes, etc.</a:t>
            </a:r>
          </a:p>
          <a:p>
            <a:pPr>
              <a:buFont typeface="Arial" panose="020B0604020202020204" pitchFamily="34" charset="0"/>
              <a:buChar char="•"/>
            </a:pPr>
            <a:r>
              <a:rPr lang="fr-CH" b="1" dirty="0"/>
              <a:t>Durée</a:t>
            </a:r>
            <a:r>
              <a:rPr lang="fr-CH" dirty="0"/>
              <a:t> : 1h30 à 3h (selon les besoins).</a:t>
            </a:r>
          </a:p>
          <a:p>
            <a:pPr marL="0" indent="0">
              <a:lnSpc>
                <a:spcPct val="90000"/>
              </a:lnSpc>
              <a:spcBef>
                <a:spcPts val="751"/>
              </a:spcBef>
              <a:spcAft>
                <a:spcPts val="601"/>
              </a:spcAft>
              <a:buFont typeface="Arial"/>
              <a:buNone/>
              <a:defRPr/>
            </a:pPr>
            <a:endParaRPr lang="en-US" dirty="0"/>
          </a:p>
          <a:p>
            <a:pPr marL="286093" indent="-286093">
              <a:lnSpc>
                <a:spcPct val="90000"/>
              </a:lnSpc>
              <a:spcBef>
                <a:spcPts val="751"/>
              </a:spcBef>
              <a:spcAft>
                <a:spcPts val="601"/>
              </a:spcAft>
              <a:buFont typeface="Arial"/>
              <a:buChar char="•"/>
              <a:defRPr/>
            </a:pPr>
            <a:r>
              <a:rPr lang="fr-CH" dirty="0"/>
              <a:t>1re étape : regarder</a:t>
            </a:r>
            <a:endParaRPr lang="en-US" dirty="0">
              <a:ea typeface="Calibri"/>
              <a:cs typeface="Calibri"/>
            </a:endParaRPr>
          </a:p>
          <a:p>
            <a:pPr marL="286093" indent="-286093">
              <a:lnSpc>
                <a:spcPct val="90000"/>
              </a:lnSpc>
              <a:spcBef>
                <a:spcPts val="751"/>
              </a:spcBef>
              <a:spcAft>
                <a:spcPts val="601"/>
              </a:spcAft>
              <a:buFont typeface="Arial"/>
              <a:buChar char="•"/>
              <a:defRPr/>
            </a:pPr>
            <a:r>
              <a:rPr lang="fr-CH" dirty="0"/>
              <a:t>2e étape : inspiration</a:t>
            </a:r>
            <a:endParaRPr lang="en-US" dirty="0"/>
          </a:p>
          <a:p>
            <a:pPr marL="286093" indent="-286093">
              <a:lnSpc>
                <a:spcPct val="90000"/>
              </a:lnSpc>
              <a:spcBef>
                <a:spcPts val="751"/>
              </a:spcBef>
              <a:spcAft>
                <a:spcPts val="601"/>
              </a:spcAft>
              <a:buFont typeface="Arial"/>
              <a:buChar char="•"/>
              <a:defRPr/>
            </a:pPr>
            <a:r>
              <a:rPr lang="fr-CH" dirty="0"/>
              <a:t>3e étape : choisir et décider de la marche à suivre</a:t>
            </a:r>
            <a:endParaRPr lang="en-US" dirty="0"/>
          </a:p>
          <a:p>
            <a:pPr marL="286093" indent="-286093">
              <a:lnSpc>
                <a:spcPct val="90000"/>
              </a:lnSpc>
              <a:spcBef>
                <a:spcPts val="751"/>
              </a:spcBef>
              <a:spcAft>
                <a:spcPts val="601"/>
              </a:spcAft>
              <a:buFont typeface="Arial"/>
              <a:buChar char="•"/>
              <a:defRPr/>
            </a:pPr>
            <a:r>
              <a:rPr lang="fr-CH" dirty="0"/>
              <a:t>4e étape : célébrer la décision et conclure</a:t>
            </a:r>
            <a:endParaRPr lang="fr-CH" dirty="0">
              <a:ea typeface="Calibri"/>
              <a:cs typeface="Calibri"/>
            </a:endParaRPr>
          </a:p>
          <a:p>
            <a:pPr>
              <a:defRPr/>
            </a:pPr>
            <a:endParaRPr lang="fr-CH" dirty="0"/>
          </a:p>
          <a:p>
            <a:pPr>
              <a:defRPr/>
            </a:pPr>
            <a:endParaRPr lang="fr-CH" dirty="0"/>
          </a:p>
          <a:p>
            <a:pPr defTabSz="915497">
              <a:defRPr/>
            </a:pPr>
            <a:r>
              <a:rPr lang="fr-CH" dirty="0"/>
              <a:t>Comme les années précédentes, vous avez aussi la possibilité d’organiser un </a:t>
            </a:r>
            <a:r>
              <a:rPr lang="fr-CH" b="1" dirty="0"/>
              <a:t>atelier « Fresque du Climat »</a:t>
            </a:r>
            <a:endParaRPr lang="fr-CH" dirty="0"/>
          </a:p>
          <a:p>
            <a:endParaRPr lang="fr-CH" b="1" dirty="0"/>
          </a:p>
          <a:p>
            <a:r>
              <a:rPr lang="fr-CH" b="1" dirty="0"/>
              <a:t>La Fresque du Climat </a:t>
            </a:r>
          </a:p>
          <a:p>
            <a:endParaRPr lang="fr-CH" dirty="0"/>
          </a:p>
          <a:p>
            <a:r>
              <a:rPr lang="fr-CH" i="1" dirty="0"/>
              <a:t>Il s’agit d’un atelier ludique, participatif et basé sur l’intelligence </a:t>
            </a:r>
            <a:r>
              <a:rPr lang="fr-FR" i="1" dirty="0"/>
              <a:t>collective. </a:t>
            </a:r>
            <a:r>
              <a:rPr lang="fr-CH" i="1" dirty="0"/>
              <a:t>En effet, vous et votre groupe aurez toutes les cartes en main pour comprendre le lien entre les activités humaines, les énergies fossiles, le méthane, les </a:t>
            </a:r>
            <a:r>
              <a:rPr lang="fr-CH" i="1" dirty="0" err="1"/>
              <a:t>réfugié·e·s</a:t>
            </a:r>
            <a:r>
              <a:rPr lang="fr-CH" i="1" dirty="0"/>
              <a:t> climatiques etc. Le groupe est ensuite accompagné dans une discussion à travers des jeux et des exercices inspirés par les outils </a:t>
            </a:r>
            <a:r>
              <a:rPr lang="fr-FR" i="1" dirty="0"/>
              <a:t>d’</a:t>
            </a:r>
            <a:r>
              <a:rPr lang="fr-FR" i="1" dirty="0" err="1"/>
              <a:t>écopsychologie</a:t>
            </a:r>
            <a:r>
              <a:rPr lang="fr-FR" i="1" dirty="0"/>
              <a:t> et d’intelligence collective.</a:t>
            </a:r>
          </a:p>
          <a:p>
            <a:endParaRPr lang="fr-FR" altLang="de-DE" i="1" dirty="0"/>
          </a:p>
          <a:p>
            <a:r>
              <a:rPr lang="fr-FR" i="1" dirty="0"/>
              <a:t>Les objectifs sont de :</a:t>
            </a:r>
          </a:p>
          <a:p>
            <a:r>
              <a:rPr lang="fr-CH" i="1" dirty="0"/>
              <a:t>• permettre la compréhension des causes et conséquences du réchauffement climatique et de ses conséquences au </a:t>
            </a:r>
            <a:r>
              <a:rPr lang="fr-FR" i="1" dirty="0"/>
              <a:t>Nord comme au Sud</a:t>
            </a:r>
          </a:p>
          <a:p>
            <a:r>
              <a:rPr lang="fr-CH" i="1" dirty="0"/>
              <a:t>• donner l’envie d’agir, </a:t>
            </a:r>
            <a:r>
              <a:rPr lang="fr-CH" i="1" dirty="0" err="1"/>
              <a:t>chacun·e</a:t>
            </a:r>
            <a:r>
              <a:rPr lang="fr-CH" i="1" dirty="0"/>
              <a:t> à sa manière</a:t>
            </a:r>
          </a:p>
          <a:p>
            <a:endParaRPr lang="fr-CH" dirty="0"/>
          </a:p>
          <a:p>
            <a:r>
              <a:rPr lang="fr-CH" dirty="0"/>
              <a:t>La Fresque du Climat fonctionne avec un facilitateur, une facilitatrice qui vous guide durant les trois heures de l’atelier. Ensuite, toutes les personnes convaincues par la démarche pourront, si elles le souhaitent, se former en trois heures pour animer à leur tour une Fresque du Climat, notamment durant les prochaines campagnes axées sur le climat. Cette formation est offerte dans le cadre de notre partenariat. </a:t>
            </a:r>
          </a:p>
          <a:p>
            <a:endParaRPr lang="fr-CH" dirty="0"/>
          </a:p>
          <a:p>
            <a:r>
              <a:rPr lang="fr-CH" dirty="0"/>
              <a:t>• Durée : deux à trois heures</a:t>
            </a:r>
          </a:p>
          <a:p>
            <a:r>
              <a:rPr lang="fr-CH" dirty="0"/>
              <a:t>• Public : version enfant dès 8 ans, version adulte </a:t>
            </a:r>
            <a:r>
              <a:rPr lang="fr-FR" dirty="0"/>
              <a:t>dès 14 ans</a:t>
            </a:r>
          </a:p>
          <a:p>
            <a:r>
              <a:rPr lang="fr-CH" dirty="0"/>
              <a:t>• Nombre de personnes pour faciliter : </a:t>
            </a:r>
            <a:r>
              <a:rPr lang="fr-FR" dirty="0"/>
              <a:t>1 pour 8 </a:t>
            </a:r>
            <a:r>
              <a:rPr lang="fr-FR" dirty="0" err="1"/>
              <a:t>participant·e·s</a:t>
            </a:r>
            <a:endParaRPr lang="fr-FR" dirty="0"/>
          </a:p>
          <a:p>
            <a:r>
              <a:rPr lang="fr-CH" dirty="0"/>
              <a:t>• possibilité de faire cet atelier en ligne</a:t>
            </a:r>
            <a:endParaRPr lang="fr-CH" dirty="0">
              <a:highlight>
                <a:srgbClr val="FFFF00"/>
              </a:highlight>
            </a:endParaRPr>
          </a:p>
          <a:p>
            <a:pPr defTabSz="915497">
              <a:defRPr/>
            </a:pPr>
            <a:endParaRPr lang="fr-CH" dirty="0"/>
          </a:p>
          <a:p>
            <a:pPr defTabSz="915497">
              <a:defRPr/>
            </a:pPr>
            <a:r>
              <a:rPr lang="fr-CH" b="1" dirty="0"/>
              <a:t>Enfin, la nouveauté de cette année est l’Atelier cinéma:</a:t>
            </a:r>
          </a:p>
          <a:p>
            <a:pPr defTabSz="915497">
              <a:defRPr/>
            </a:pPr>
            <a:r>
              <a:rPr lang="fr-CH" b="1" dirty="0"/>
              <a:t>Objectif</a:t>
            </a:r>
            <a:r>
              <a:rPr lang="fr-CH" dirty="0"/>
              <a:t> : Réfléchir sur la lutte contre la faim à travers des extraits de films et des activités interactives.</a:t>
            </a:r>
          </a:p>
          <a:p>
            <a:pPr defTabSz="915497">
              <a:defRPr/>
            </a:pPr>
            <a:r>
              <a:rPr lang="fr-CH" b="1" dirty="0"/>
              <a:t>Contenu</a:t>
            </a:r>
            <a:r>
              <a:rPr lang="fr-CH" dirty="0"/>
              <a:t> : Analyse de scénarios préparés pour favoriser la discussion et l'engagement.</a:t>
            </a:r>
            <a:endParaRPr lang="fr-CH" b="1" dirty="0"/>
          </a:p>
          <a:p>
            <a:pPr defTabSz="915497">
              <a:defRPr/>
            </a:pPr>
            <a:endParaRPr lang="fr-CH" b="1" dirty="0"/>
          </a:p>
          <a:p>
            <a:r>
              <a:rPr lang="fr-CH" b="1" dirty="0"/>
              <a:t>Durée :</a:t>
            </a:r>
            <a:r>
              <a:rPr lang="fr-CH" dirty="0"/>
              <a:t> 2 heures</a:t>
            </a:r>
            <a:br>
              <a:rPr lang="fr-CH" dirty="0"/>
            </a:br>
            <a:endParaRPr lang="fr-CH" dirty="0"/>
          </a:p>
          <a:p>
            <a:r>
              <a:rPr lang="fr-CH" b="1" dirty="0"/>
              <a:t>Public :</a:t>
            </a:r>
            <a:r>
              <a:rPr lang="fr-CH" dirty="0"/>
              <a:t> Adolescents et adultes (à partir de 15 ans)</a:t>
            </a:r>
            <a:br>
              <a:rPr lang="fr-CH" dirty="0"/>
            </a:br>
            <a:endParaRPr lang="fr-CH" dirty="0"/>
          </a:p>
          <a:p>
            <a:pPr defTabSz="915497">
              <a:defRPr/>
            </a:pPr>
            <a:endParaRPr lang="fr-CH" b="1" dirty="0"/>
          </a:p>
          <a:p>
            <a:pPr defTabSz="915497">
              <a:defRPr/>
            </a:pPr>
            <a:endParaRPr lang="fr-CH" dirty="0"/>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31</a:t>
            </a:fld>
            <a:endParaRPr lang="de-CH"/>
          </a:p>
        </p:txBody>
      </p:sp>
    </p:spTree>
    <p:extLst>
      <p:ext uri="{BB962C8B-B14F-4D97-AF65-F5344CB8AC3E}">
        <p14:creationId xmlns:p14="http://schemas.microsoft.com/office/powerpoint/2010/main" val="2255695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45C15-1B07-891D-4DB5-60F74EE9FC66}"/>
            </a:ext>
          </a:extLst>
        </p:cNvPr>
        <p:cNvGrpSpPr/>
        <p:nvPr/>
      </p:nvGrpSpPr>
      <p:grpSpPr>
        <a:xfrm>
          <a:off x="0" y="0"/>
          <a:ext cx="0" cy="0"/>
          <a:chOff x="0" y="0"/>
          <a:chExt cx="0" cy="0"/>
        </a:xfrm>
      </p:grpSpPr>
      <p:sp>
        <p:nvSpPr>
          <p:cNvPr id="17409" name="Folienbildplatzhalter 1">
            <a:extLst>
              <a:ext uri="{FF2B5EF4-FFF2-40B4-BE49-F238E27FC236}">
                <a16:creationId xmlns:a16="http://schemas.microsoft.com/office/drawing/2014/main" id="{EC447FCC-ED5A-5B20-0C0A-967DB3DF0AB1}"/>
              </a:ext>
            </a:extLst>
          </p:cNvPr>
          <p:cNvSpPr>
            <a:spLocks noGrp="1" noRot="1" noChangeAspect="1" noTextEdit="1"/>
          </p:cNvSpPr>
          <p:nvPr>
            <p:ph type="sldImg"/>
          </p:nvPr>
        </p:nvSpPr>
        <p:spPr bwMode="auto">
          <a:xfrm>
            <a:off x="1700213" y="236538"/>
            <a:ext cx="3398837"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izenplatzhalter 2">
            <a:extLst>
              <a:ext uri="{FF2B5EF4-FFF2-40B4-BE49-F238E27FC236}">
                <a16:creationId xmlns:a16="http://schemas.microsoft.com/office/drawing/2014/main" id="{B3A04ED7-72C6-0194-405F-C4CEE8EA0B29}"/>
              </a:ext>
            </a:extLst>
          </p:cNvPr>
          <p:cNvSpPr>
            <a:spLocks noGrp="1"/>
          </p:cNvSpPr>
          <p:nvPr>
            <p:ph type="body" idx="1"/>
          </p:nvPr>
        </p:nvSpPr>
        <p:spPr bwMode="auto">
          <a:xfrm>
            <a:off x="679926" y="2895942"/>
            <a:ext cx="5439410" cy="3909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pPr>
            <a:endParaRPr lang="fr-CH" sz="1600" dirty="0"/>
          </a:p>
          <a:p>
            <a:r>
              <a:rPr lang="fr-CH" sz="1100" b="1" dirty="0"/>
              <a:t>Objectif :</a:t>
            </a:r>
            <a:r>
              <a:rPr lang="fr-CH" sz="1100" dirty="0"/>
              <a:t> Sensibiliser au droit à l'alimentation et à ses implications, en stimulant la réflexion personnelle et collective.</a:t>
            </a:r>
          </a:p>
          <a:p>
            <a:endParaRPr lang="fr-CH" sz="1100" dirty="0"/>
          </a:p>
          <a:p>
            <a:r>
              <a:rPr lang="fr-CH" sz="1100" b="1" dirty="0"/>
              <a:t>Comment :</a:t>
            </a:r>
            <a:br>
              <a:rPr lang="fr-CH" sz="1100" dirty="0"/>
            </a:br>
            <a:endParaRPr lang="fr-CH" sz="1100" dirty="0"/>
          </a:p>
          <a:p>
            <a:r>
              <a:rPr lang="fr-CH" sz="1100" dirty="0"/>
              <a:t>L'atelier est basé sur une sélection d'extraits de différents films éducatifs, choisis pour suivre un fil conducteur qui explore le lien entre le système alimentaire mondial, ses problèmes et les solutions possibles. Chaque extrait introduit un thème spécifique, comme le rôle des cultures industrielles, la souveraineté alimentaire ou les habitudes alimentaires dans des contextes spécifiques. Le visionnage d’extraits de films sélectionnées permettrait notre exploration thématique : de la production industrielle à ses impacts et solutions.</a:t>
            </a:r>
            <a:br>
              <a:rPr lang="fr-CH" sz="1100" dirty="0"/>
            </a:br>
            <a:endParaRPr lang="fr-CH" sz="1100" dirty="0"/>
          </a:p>
          <a:p>
            <a:r>
              <a:rPr lang="fr-CH" sz="1100" dirty="0"/>
              <a:t>Après chaque visionnage, des moments d'animation participative auront lieu pour discuter et réfléchir ensemble sur les émotions suscitées, les informations apprises et les actions individuelles et collectives possibles.</a:t>
            </a:r>
          </a:p>
          <a:p>
            <a:endParaRPr lang="fr-CH"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100" dirty="0"/>
              <a:t>Grâce à une combinaison de films, de discussions et d'activités pratiques, l'atelier invite les participants à réfléchir à leur relation avec la nourriture et à imaginer des solutions pour un avenir plus juste et plus durable. Cette activité interactive permettra donc le partage d'expériences personnelles et de faire brainstorming collectif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100" u="sng" dirty="0"/>
              <a:t>Cette atelier se basera sur le visionnage de différents extraits de 3 films éducatifs </a:t>
            </a:r>
            <a:r>
              <a:rPr lang="fr-CH"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100" b="1" dirty="0"/>
              <a:t>Nourrir les villes – un enjeu pour demain (</a:t>
            </a:r>
            <a:r>
              <a:rPr lang="fr-CH" sz="1100" b="1" i="1" u="none" strike="noStrike" baseline="0" dirty="0" err="1"/>
              <a:t>Irja</a:t>
            </a:r>
            <a:r>
              <a:rPr lang="fr-CH" sz="1100" b="1" i="1" u="none" strike="noStrike" baseline="0" dirty="0"/>
              <a:t> Martens</a:t>
            </a:r>
            <a:r>
              <a:rPr lang="fr-CH" sz="1100" i="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100" dirty="0"/>
              <a:t>Ce film explore les défis de nourrir une population urbaine croissante face à l'industrialisation alimentaire et au changement climatique. Deux visions opposées de la production alimentaire sont abordées : l'agriculture intensive centralisée et les circuits locaux biologiques.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100" b="1" dirty="0"/>
              <a:t>Le business de la pauvreté </a:t>
            </a:r>
            <a:r>
              <a:rPr lang="fr-CH" sz="1100" b="1" i="1" dirty="0"/>
              <a:t>(</a:t>
            </a:r>
            <a:r>
              <a:rPr lang="fr-CH" sz="1100" b="1" i="1" u="none" strike="noStrike" baseline="0" dirty="0"/>
              <a:t>Joachim Walther)</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100" dirty="0"/>
              <a:t>Une critique du rôle des groupes agroalimentaires dans l’exploitation des populations pauvres. Le film met en lumière des exemples concrets comme São Paulo et Nairobi, analysant les profits des multinationales et les injustices de l'industrie alimentaire.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100" b="1" dirty="0"/>
              <a:t>Cultures en transition </a:t>
            </a:r>
            <a:r>
              <a:rPr lang="fr-CH" sz="1100" b="1" i="1" dirty="0"/>
              <a:t>(</a:t>
            </a:r>
            <a:r>
              <a:rPr lang="fr-CH" sz="1100" b="1" i="1" u="none" strike="noStrike" baseline="0" dirty="0"/>
              <a:t>Nils Aguilar)</a:t>
            </a:r>
            <a:endParaRPr lang="fr-CH"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100" dirty="0"/>
              <a:t>Un voyage à travers la France, l’Angleterre et Cuba pour découvrir des solutions alternatives face à la crise climatique et aux défis de l’agro-industrie. Le film propose des modèles de production durables, invitant à repenser nos modes de consommation.</a:t>
            </a:r>
          </a:p>
          <a:p>
            <a:endParaRPr lang="fr-CH" altLang="de-DE" sz="1100" dirty="0">
              <a:latin typeface="Fira Sans" panose="020B0503050000020004" pitchFamily="34" charset="0"/>
            </a:endParaRPr>
          </a:p>
        </p:txBody>
      </p:sp>
      <p:sp>
        <p:nvSpPr>
          <p:cNvPr id="17411" name="Foliennummernplatzhalter 3">
            <a:extLst>
              <a:ext uri="{FF2B5EF4-FFF2-40B4-BE49-F238E27FC236}">
                <a16:creationId xmlns:a16="http://schemas.microsoft.com/office/drawing/2014/main" id="{5C3E3911-9C6A-BE02-94BC-A4EC06D43C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DB6DEA-680F-436D-A6E3-5600576858E5}" type="slidenum">
              <a:rPr lang="de-CH" altLang="de-DE" smtClean="0">
                <a:latin typeface="Calibri" panose="020F0502020204030204" pitchFamily="34" charset="0"/>
              </a:rPr>
              <a:pPr/>
              <a:t>32</a:t>
            </a:fld>
            <a:endParaRPr lang="de-CH" altLang="de-DE">
              <a:latin typeface="Calibri" panose="020F0502020204030204" pitchFamily="34" charset="0"/>
            </a:endParaRPr>
          </a:p>
        </p:txBody>
      </p:sp>
    </p:spTree>
    <p:extLst>
      <p:ext uri="{BB962C8B-B14F-4D97-AF65-F5344CB8AC3E}">
        <p14:creationId xmlns:p14="http://schemas.microsoft.com/office/powerpoint/2010/main" val="3336937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a:extLst>
              <a:ext uri="{FF2B5EF4-FFF2-40B4-BE49-F238E27FC236}">
                <a16:creationId xmlns:a16="http://schemas.microsoft.com/office/drawing/2014/main" id="{49978FEE-D7C8-42C1-B05B-04C5CAEB25D9}"/>
              </a:ext>
            </a:extLst>
          </p:cNvPr>
          <p:cNvSpPr>
            <a:spLocks noGrp="1" noRot="1" noChangeAspect="1" noTextEdit="1"/>
          </p:cNvSpPr>
          <p:nvPr>
            <p:ph type="sldImg"/>
          </p:nvPr>
        </p:nvSpPr>
        <p:spPr bwMode="auto">
          <a:xfrm>
            <a:off x="215900" y="176213"/>
            <a:ext cx="2025650" cy="1520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izenplatzhalter 2">
            <a:extLst>
              <a:ext uri="{FF2B5EF4-FFF2-40B4-BE49-F238E27FC236}">
                <a16:creationId xmlns:a16="http://schemas.microsoft.com/office/drawing/2014/main" id="{F112E3A7-DBC5-42B8-8F76-9E7DAD052100}"/>
              </a:ext>
            </a:extLst>
          </p:cNvPr>
          <p:cNvSpPr>
            <a:spLocks noGrp="1"/>
          </p:cNvSpPr>
          <p:nvPr>
            <p:ph type="body" idx="1"/>
          </p:nvPr>
        </p:nvSpPr>
        <p:spPr bwMode="auto">
          <a:xfrm>
            <a:off x="-1574" y="1696289"/>
            <a:ext cx="6799263" cy="3909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fr-CH" sz="1800" b="0" i="0" u="none" strike="noStrike" baseline="0" dirty="0">
                <a:solidFill>
                  <a:srgbClr val="FFFFFF"/>
                </a:solidFill>
                <a:latin typeface="FiraSans-SemiBoldItalic"/>
              </a:rPr>
              <a:t>Parler de la faim avec les enfants et les </a:t>
            </a:r>
            <a:r>
              <a:rPr lang="fr-CH" sz="1800" b="0" i="0" u="none" strike="noStrike" baseline="0" dirty="0" err="1">
                <a:solidFill>
                  <a:srgbClr val="FFFFFF"/>
                </a:solidFill>
                <a:latin typeface="FiraSans-SemiBoldItalic"/>
              </a:rPr>
              <a:t>adolescent·e·s</a:t>
            </a:r>
            <a:r>
              <a:rPr lang="fr-CH" sz="1800" b="0" i="0" u="none" strike="noStrike" baseline="0" dirty="0">
                <a:solidFill>
                  <a:srgbClr val="FFFFFF"/>
                </a:solidFill>
                <a:latin typeface="FiraSans-SemiBoldItalic"/>
              </a:rPr>
              <a:t> n’est pas simple.</a:t>
            </a:r>
          </a:p>
          <a:p>
            <a:pPr algn="l"/>
            <a:r>
              <a:rPr lang="fr-CH" sz="1800" b="0" i="0" u="none" strike="noStrike" baseline="0" dirty="0">
                <a:solidFill>
                  <a:srgbClr val="FFFFFF"/>
                </a:solidFill>
                <a:latin typeface="FiraSans-SemiBoldItalic"/>
              </a:rPr>
              <a:t>Que savent-ils et elles vraiment à ce sujet ? Comment les sensibiliser à cette problématique, surtout si l’on considère que les États membres des Nations Unies n’atteindront probablement pas leur objectif d’éradiquer la faim dans le monde d’ici 2030 ?</a:t>
            </a:r>
          </a:p>
          <a:p>
            <a:pPr algn="l"/>
            <a:r>
              <a:rPr lang="fr-CH" sz="1800" b="0" i="0" u="none" strike="noStrike" baseline="0" dirty="0">
                <a:solidFill>
                  <a:srgbClr val="FFFFFF"/>
                </a:solidFill>
                <a:latin typeface="FiraSans-SemiBoldItalic"/>
              </a:rPr>
              <a:t>Les propositions d’animations visent à leur faire comprendre de manière ludique les enjeux et la manière dont elles et ils peuvent agir de manière solidaire.</a:t>
            </a:r>
          </a:p>
          <a:p>
            <a:pPr algn="l"/>
            <a:endParaRPr lang="fr-CH" altLang="de-DE" sz="1800" b="0" i="0" u="none" strike="noStrike" kern="1200" baseline="0" dirty="0">
              <a:solidFill>
                <a:srgbClr val="FFFFFF"/>
              </a:solidFill>
              <a:effectLst/>
              <a:latin typeface="FiraSans-SemiBoldItalic"/>
            </a:endParaRPr>
          </a:p>
          <a:p>
            <a:pPr algn="l"/>
            <a:r>
              <a:rPr lang="fr-CH" sz="1800" b="0" i="0" u="none" strike="noStrike" baseline="0" dirty="0">
                <a:solidFill>
                  <a:srgbClr val="FFFFFF"/>
                </a:solidFill>
                <a:latin typeface="FiraSans-SemiBoldItalic"/>
              </a:rPr>
              <a:t>Le matériel peut être téléchargé en intégralité sur materiel.voir-et-agir.ch/animer</a:t>
            </a:r>
          </a:p>
          <a:p>
            <a:pPr algn="l"/>
            <a:endParaRPr lang="fr-CH" altLang="de-DE" sz="1800" b="0" i="0" u="none" strike="noStrike" kern="1200" baseline="0" dirty="0">
              <a:solidFill>
                <a:srgbClr val="FFFFFF"/>
              </a:solidFill>
              <a:effectLst/>
              <a:latin typeface="FiraSans-SemiBoldItalic"/>
            </a:endParaRPr>
          </a:p>
          <a:p>
            <a:pPr algn="l" rtl="0" fontAlgn="base">
              <a:lnSpc>
                <a:spcPts val="1400"/>
              </a:lnSpc>
              <a:spcBef>
                <a:spcPts val="1200"/>
              </a:spcBef>
              <a:spcAft>
                <a:spcPts val="1200"/>
              </a:spcAft>
            </a:pPr>
            <a:r>
              <a:rPr lang="fr-CH" sz="1400" b="1" dirty="0">
                <a:latin typeface="Fira Sans Light"/>
              </a:rPr>
              <a:t>Cycle 1 </a:t>
            </a:r>
            <a:r>
              <a:rPr lang="fr-CH" sz="1400" dirty="0">
                <a:latin typeface="Fira Sans Light"/>
              </a:rPr>
              <a:t>« Et tout le monde est rassasié … Partager et gagner » : </a:t>
            </a:r>
            <a:br>
              <a:rPr lang="fr-CH" sz="1400" dirty="0">
                <a:latin typeface="Fira Sans Light"/>
              </a:rPr>
            </a:br>
            <a:r>
              <a:rPr lang="fr-CH" sz="1800" b="1" i="0" dirty="0">
                <a:solidFill>
                  <a:srgbClr val="000000"/>
                </a:solidFill>
                <a:effectLst/>
                <a:latin typeface="Fira Sans Light" panose="020B0403050000020004" pitchFamily="34" charset="0"/>
              </a:rPr>
              <a:t>Objectif général</a:t>
            </a:r>
            <a:r>
              <a:rPr lang="fr-CH" sz="1800" b="0" i="0" dirty="0">
                <a:solidFill>
                  <a:srgbClr val="000000"/>
                </a:solidFill>
                <a:effectLst/>
                <a:latin typeface="Fira Sans Light" panose="020B0403050000020004" pitchFamily="34" charset="0"/>
              </a:rPr>
              <a:t> : Sensibiliser les enfants au partage et à la solidarité, en se basant sur le récit biblique de la multiplication des pains. </a:t>
            </a:r>
            <a:endParaRPr lang="fr-CH" sz="2000" b="0" i="0" dirty="0">
              <a:solidFill>
                <a:srgbClr val="000000"/>
              </a:solidFill>
              <a:effectLst/>
              <a:latin typeface="Segoe UI" panose="020B0502040204020203" pitchFamily="34" charset="0"/>
            </a:endParaRPr>
          </a:p>
          <a:p>
            <a:pPr algn="l" rtl="0" fontAlgn="base">
              <a:lnSpc>
                <a:spcPts val="1400"/>
              </a:lnSpc>
              <a:spcBef>
                <a:spcPts val="1200"/>
              </a:spcBef>
              <a:spcAft>
                <a:spcPts val="1200"/>
              </a:spcAft>
            </a:pPr>
            <a:r>
              <a:rPr lang="fr-CH" sz="1800" b="0" i="0" dirty="0">
                <a:solidFill>
                  <a:srgbClr val="000000"/>
                </a:solidFill>
                <a:effectLst/>
                <a:latin typeface="Fira Sans Light" panose="020B0403050000020004" pitchFamily="34" charset="0"/>
              </a:rPr>
              <a:t>Dans cette animation, nous nous concentrons sur une thématique fondamentale : </a:t>
            </a:r>
            <a:r>
              <a:rPr lang="fr-CH" sz="1800" b="0" i="1" dirty="0">
                <a:solidFill>
                  <a:srgbClr val="000000"/>
                </a:solidFill>
                <a:effectLst/>
                <a:latin typeface="Fira Sans Light" panose="020B0403050000020004" pitchFamily="34" charset="0"/>
              </a:rPr>
              <a:t>"Partager pour que tout le monde mange à sa faim"</a:t>
            </a:r>
            <a:r>
              <a:rPr lang="fr-CH" sz="1800" b="0" i="0" dirty="0">
                <a:solidFill>
                  <a:srgbClr val="000000"/>
                </a:solidFill>
                <a:effectLst/>
                <a:latin typeface="Fira Sans Light" panose="020B0403050000020004" pitchFamily="34" charset="0"/>
              </a:rPr>
              <a:t>. Ce projet de catéchèse, développé par Livia Zwahlen-Hug, est conçu pour les enfants du cycle 1 (1re et 2e classes), pour leur faire comprendre, à travers des activités simples et concrètes, que </a:t>
            </a:r>
            <a:r>
              <a:rPr lang="fr-CH" sz="1800" b="1" i="0" dirty="0">
                <a:solidFill>
                  <a:srgbClr val="000000"/>
                </a:solidFill>
                <a:effectLst/>
                <a:latin typeface="Fira Sans Light" panose="020B0403050000020004" pitchFamily="34" charset="0"/>
              </a:rPr>
              <a:t>tout le monde mérite d’être nourri</a:t>
            </a:r>
            <a:r>
              <a:rPr lang="fr-CH" sz="1800" b="0" i="0" dirty="0">
                <a:solidFill>
                  <a:srgbClr val="000000"/>
                </a:solidFill>
                <a:effectLst/>
                <a:latin typeface="Fira Sans Light" panose="020B0403050000020004" pitchFamily="34" charset="0"/>
              </a:rPr>
              <a:t>, et que le partage est une clé pour y parvenir. Nous explorerons comment l’histoire biblique de la multiplication des pains peut inspirer les enfants à partager et à créer un monde plus juste, où personne n'est exclu. </a:t>
            </a:r>
            <a:endParaRPr lang="fr-CH" sz="2000" b="0" i="0" dirty="0">
              <a:solidFill>
                <a:srgbClr val="000000"/>
              </a:solidFill>
              <a:effectLst/>
              <a:latin typeface="Segoe UI" panose="020B0502040204020203" pitchFamily="34" charset="0"/>
            </a:endParaRPr>
          </a:p>
          <a:p>
            <a:pPr marL="0" indent="0">
              <a:lnSpc>
                <a:spcPct val="90000"/>
              </a:lnSpc>
              <a:spcBef>
                <a:spcPts val="1000"/>
              </a:spcBef>
              <a:buFont typeface="Arial" panose="020B0604020202020204" pitchFamily="34" charset="0"/>
              <a:buNone/>
            </a:pPr>
            <a:br>
              <a:rPr lang="fr-CH" sz="1400" dirty="0">
                <a:latin typeface="Fira Sans Light"/>
              </a:rPr>
            </a:br>
            <a:endParaRPr lang="fr-CH" sz="1400" dirty="0">
              <a:latin typeface="Fira Sans Light"/>
            </a:endParaRPr>
          </a:p>
          <a:p>
            <a:pPr algn="l" rtl="0" fontAlgn="base">
              <a:lnSpc>
                <a:spcPts val="1400"/>
              </a:lnSpc>
              <a:spcBef>
                <a:spcPts val="1200"/>
              </a:spcBef>
              <a:spcAft>
                <a:spcPts val="1200"/>
              </a:spcAft>
            </a:pPr>
            <a:r>
              <a:rPr lang="fr-CH" sz="1400" b="1" i="0" u="none" strike="noStrike" baseline="0" dirty="0">
                <a:latin typeface="Fira Sans Light"/>
              </a:rPr>
              <a:t>Cycle 2 </a:t>
            </a:r>
            <a:r>
              <a:rPr lang="fr-CH" sz="1400" dirty="0">
                <a:latin typeface="Fira Sans Light"/>
              </a:rPr>
              <a:t>« </a:t>
            </a:r>
            <a:r>
              <a:rPr lang="fr-CH" sz="1400" dirty="0" err="1">
                <a:latin typeface="Fira Sans Light"/>
              </a:rPr>
              <a:t>Privé·e·s</a:t>
            </a:r>
            <a:r>
              <a:rPr lang="fr-CH" sz="1400" dirty="0">
                <a:latin typeface="Fira Sans Light"/>
              </a:rPr>
              <a:t> d’avenir par la faim </a:t>
            </a:r>
            <a:r>
              <a:rPr lang="fr-CH" sz="1400" i="0" u="none" strike="noStrike" baseline="0" dirty="0">
                <a:latin typeface="Fira Sans Light"/>
              </a:rPr>
              <a:t>: </a:t>
            </a:r>
            <a:r>
              <a:rPr lang="fr-CH" sz="1400" dirty="0">
                <a:latin typeface="Fira Sans Light"/>
              </a:rPr>
              <a:t>le droit à une vie épanouie » :</a:t>
            </a:r>
            <a:br>
              <a:rPr lang="fr-CH" sz="1400" dirty="0">
                <a:latin typeface="Fira Sans Light"/>
              </a:rPr>
            </a:br>
            <a:r>
              <a:rPr lang="fr-CH" sz="1800" b="0" i="0" dirty="0">
                <a:solidFill>
                  <a:srgbClr val="000000"/>
                </a:solidFill>
                <a:effectLst/>
                <a:latin typeface="Fira Sans Light" panose="020B0403050000020004" pitchFamily="34" charset="0"/>
              </a:rPr>
              <a:t>L'animation </a:t>
            </a:r>
            <a:r>
              <a:rPr lang="fr-CH" sz="1800" b="1" i="0" dirty="0">
                <a:solidFill>
                  <a:srgbClr val="000000"/>
                </a:solidFill>
                <a:effectLst/>
                <a:latin typeface="Fira Sans Light" panose="020B0403050000020004" pitchFamily="34" charset="0"/>
              </a:rPr>
              <a:t>"</a:t>
            </a:r>
            <a:r>
              <a:rPr lang="fr-CH" sz="1800" b="1" i="0" dirty="0" err="1">
                <a:solidFill>
                  <a:srgbClr val="000000"/>
                </a:solidFill>
                <a:effectLst/>
                <a:latin typeface="Fira Sans Light" panose="020B0403050000020004" pitchFamily="34" charset="0"/>
              </a:rPr>
              <a:t>Privé·e·s</a:t>
            </a:r>
            <a:r>
              <a:rPr lang="fr-CH" sz="1800" b="1" i="0" dirty="0">
                <a:solidFill>
                  <a:srgbClr val="000000"/>
                </a:solidFill>
                <a:effectLst/>
                <a:latin typeface="Fira Sans Light" panose="020B0403050000020004" pitchFamily="34" charset="0"/>
              </a:rPr>
              <a:t> d’avenir par la faim : Le droit à une vie épanouie"</a:t>
            </a:r>
            <a:r>
              <a:rPr lang="fr-CH" sz="1800" b="0" i="0" dirty="0">
                <a:solidFill>
                  <a:srgbClr val="000000"/>
                </a:solidFill>
                <a:effectLst/>
                <a:latin typeface="Fira Sans Light" panose="020B0403050000020004" pitchFamily="34" charset="0"/>
              </a:rPr>
              <a:t> est conçue pour sensibiliser les élèves de 4e à 6e classe (cycle 2) à la question de la faim dans le monde. Elle vise à faire comprendre aux jeunes que la faim, au-delà de la privation de nourriture, prive un enfant de son potentiel de développement et de son avenir. À travers des activités interactives, les élèves prendront conscience des inégalités alimentaires mondiales et réfléchiront à des moyens d'agir pour un monde plus solidaire. </a:t>
            </a:r>
            <a:endParaRPr lang="fr-CH" sz="2000" b="0" i="0" dirty="0">
              <a:solidFill>
                <a:srgbClr val="000000"/>
              </a:solidFill>
              <a:effectLst/>
              <a:latin typeface="Segoe UI" panose="020B0502040204020203" pitchFamily="34" charset="0"/>
            </a:endParaRPr>
          </a:p>
          <a:p>
            <a:pPr algn="l" rtl="0" fontAlgn="base">
              <a:lnSpc>
                <a:spcPts val="1400"/>
              </a:lnSpc>
              <a:spcBef>
                <a:spcPts val="1200"/>
              </a:spcBef>
              <a:spcAft>
                <a:spcPts val="1200"/>
              </a:spcAft>
            </a:pPr>
            <a:r>
              <a:rPr lang="fr-CH" sz="1800" b="0" i="0" dirty="0">
                <a:solidFill>
                  <a:srgbClr val="000000"/>
                </a:solidFill>
                <a:effectLst/>
                <a:latin typeface="Fira Sans Light" panose="020B0403050000020004" pitchFamily="34" charset="0"/>
              </a:rPr>
              <a:t>L’animation se structure autour de trois grands objectifs pédagogiques : </a:t>
            </a:r>
            <a:endParaRPr lang="fr-CH" sz="2000" b="0" i="0" dirty="0">
              <a:solidFill>
                <a:srgbClr val="000000"/>
              </a:solidFill>
              <a:effectLst/>
              <a:latin typeface="Segoe UI" panose="020B0502040204020203" pitchFamily="34" charset="0"/>
            </a:endParaRPr>
          </a:p>
          <a:p>
            <a:pPr algn="l" rtl="0" fontAlgn="base">
              <a:lnSpc>
                <a:spcPts val="1400"/>
              </a:lnSpc>
              <a:buFont typeface="+mj-lt"/>
              <a:buAutoNum type="arabicPeriod"/>
            </a:pPr>
            <a:r>
              <a:rPr lang="fr-CH" sz="1800" b="0" i="0" dirty="0">
                <a:solidFill>
                  <a:srgbClr val="000000"/>
                </a:solidFill>
                <a:effectLst/>
                <a:latin typeface="Fira Sans Light" panose="020B0403050000020004" pitchFamily="34" charset="0"/>
              </a:rPr>
              <a:t>Sensibiliser les élèves aux causes de la faim dans le monde. </a:t>
            </a:r>
          </a:p>
          <a:p>
            <a:pPr algn="l" rtl="0" fontAlgn="base">
              <a:lnSpc>
                <a:spcPts val="1400"/>
              </a:lnSpc>
              <a:buFont typeface="+mj-lt"/>
              <a:buAutoNum type="arabicPeriod" startAt="2"/>
            </a:pPr>
            <a:r>
              <a:rPr lang="fr-CH" sz="1800" b="0" i="0" dirty="0">
                <a:solidFill>
                  <a:srgbClr val="000000"/>
                </a:solidFill>
                <a:effectLst/>
                <a:latin typeface="Fira Sans Light" panose="020B0403050000020004" pitchFamily="34" charset="0"/>
              </a:rPr>
              <a:t>Expliquer les conséquences de la malnutrition sur le développement des enfants. </a:t>
            </a:r>
          </a:p>
          <a:p>
            <a:pPr algn="l" rtl="0" fontAlgn="base">
              <a:lnSpc>
                <a:spcPts val="1400"/>
              </a:lnSpc>
              <a:buFont typeface="+mj-lt"/>
              <a:buAutoNum type="arabicPeriod" startAt="3"/>
            </a:pPr>
            <a:r>
              <a:rPr lang="fr-CH" sz="1800" b="0" i="0" dirty="0">
                <a:solidFill>
                  <a:srgbClr val="000000"/>
                </a:solidFill>
                <a:effectLst/>
                <a:latin typeface="Fira Sans Light" panose="020B0403050000020004" pitchFamily="34" charset="0"/>
              </a:rPr>
              <a:t>Encourager une réflexion sur la solidarité et la manière dont chacun peut contribuer à résoudre ce problème mondial. </a:t>
            </a:r>
          </a:p>
          <a:p>
            <a:pPr marL="0" indent="0">
              <a:lnSpc>
                <a:spcPct val="90000"/>
              </a:lnSpc>
              <a:spcBef>
                <a:spcPts val="1000"/>
              </a:spcBef>
              <a:buFont typeface="Arial" panose="020B0604020202020204" pitchFamily="34" charset="0"/>
              <a:buNone/>
            </a:pPr>
            <a:endParaRPr lang="fr-CH" sz="1400" dirty="0">
              <a:latin typeface="Fira Sans Light"/>
            </a:endParaRPr>
          </a:p>
          <a:p>
            <a:pPr marL="0" indent="0">
              <a:lnSpc>
                <a:spcPct val="90000"/>
              </a:lnSpc>
              <a:spcBef>
                <a:spcPts val="1000"/>
              </a:spcBef>
              <a:buFont typeface="Arial" panose="020B0604020202020204" pitchFamily="34" charset="0"/>
              <a:buNone/>
            </a:pPr>
            <a:endParaRPr lang="fr-CH" sz="1400" dirty="0">
              <a:latin typeface="Fira Sans Light"/>
            </a:endParaRPr>
          </a:p>
          <a:p>
            <a:pPr marL="0" indent="0">
              <a:lnSpc>
                <a:spcPct val="90000"/>
              </a:lnSpc>
              <a:spcBef>
                <a:spcPts val="1000"/>
              </a:spcBef>
              <a:buFont typeface="Arial" panose="020B0604020202020204" pitchFamily="34" charset="0"/>
              <a:buNone/>
            </a:pPr>
            <a:r>
              <a:rPr lang="fr-CH" sz="1400" b="1" dirty="0">
                <a:latin typeface="Fira Sans Light"/>
              </a:rPr>
              <a:t>Cycles 3 et 4 </a:t>
            </a:r>
            <a:r>
              <a:rPr lang="fr-CH" sz="1400" dirty="0">
                <a:latin typeface="Fira Sans Light"/>
              </a:rPr>
              <a:t>«Quand la faim bouffe l’avenir » :</a:t>
            </a:r>
          </a:p>
          <a:p>
            <a:endParaRPr lang="fr-CH" sz="1400" dirty="0"/>
          </a:p>
          <a:p>
            <a:r>
              <a:rPr lang="fr-CH" sz="1400" dirty="0"/>
              <a:t>L'objectif principal de l'animation </a:t>
            </a:r>
            <a:r>
              <a:rPr lang="fr-CH" sz="1400" b="1" dirty="0"/>
              <a:t>« Quand la faim bouffe l’avenir »</a:t>
            </a:r>
            <a:r>
              <a:rPr lang="fr-CH" sz="1400" dirty="0"/>
              <a:t> est de sensibiliser les élèves aux conséquences dramatiques de la faim, en particulier pour les enfants des pays du Sud, et d'encourager une réflexion sur l'injustice mondiale liée à la pauvreté et à la malnutrition.</a:t>
            </a:r>
          </a:p>
          <a:p>
            <a:r>
              <a:rPr lang="fr-CH" sz="1400" dirty="0"/>
              <a:t>Cette animation vise à :</a:t>
            </a:r>
          </a:p>
          <a:p>
            <a:pPr>
              <a:buFont typeface="+mj-lt"/>
              <a:buAutoNum type="arabicPeriod"/>
            </a:pPr>
            <a:r>
              <a:rPr lang="fr-CH" sz="1400" b="1" dirty="0"/>
              <a:t>Sensibiliser à l'impact de la faim</a:t>
            </a:r>
            <a:r>
              <a:rPr lang="fr-CH" sz="1400" dirty="0"/>
              <a:t> : À travers des jeux interactifs, des vidéos, et des recherches, l'animation montre comment la faim empêche les rêves et les opportunités de vie, notamment chez les jeunes, et comment cette situation est souvent liée à des causes extérieures comme la pauvreté, les guerres ou les catastrophes naturelles.</a:t>
            </a:r>
          </a:p>
          <a:p>
            <a:pPr>
              <a:buFont typeface="+mj-lt"/>
              <a:buAutoNum type="arabicPeriod"/>
            </a:pPr>
            <a:r>
              <a:rPr lang="fr-CH" sz="1400" b="1" dirty="0"/>
              <a:t>Réfléchir sur les inégalités mondiales</a:t>
            </a:r>
            <a:r>
              <a:rPr lang="fr-CH" sz="1400" dirty="0"/>
              <a:t> : Les élèves sont invités à explorer des questions sur les causes profondes de la faim, les liens entre la guerre, la destruction de l'environnement et la malnutrition, et la manière dont ces phénomènes affectent les vies humaines.</a:t>
            </a:r>
          </a:p>
          <a:p>
            <a:pPr>
              <a:buFont typeface="+mj-lt"/>
              <a:buAutoNum type="arabicPeriod"/>
            </a:pPr>
            <a:r>
              <a:rPr lang="fr-CH" sz="1400" b="1" dirty="0"/>
              <a:t>Encourager un engagement personnel</a:t>
            </a:r>
            <a:r>
              <a:rPr lang="fr-CH" sz="1400" dirty="0"/>
              <a:t> : En abordant des problématiques telles que la faim chronique et aiguë, les élèves sont incités à se questionner sur leur propre rôle et sur les actions qu'ils peuvent entreprendre pour contribuer à un monde plus juste. À travers des activités créatives comme la création d'affiches choc, ils expriment des messages forts sur la lutte contre la faim et les injustices mondiales.</a:t>
            </a:r>
          </a:p>
          <a:p>
            <a:pPr>
              <a:buFont typeface="+mj-lt"/>
              <a:buAutoNum type="arabicPeriod"/>
            </a:pPr>
            <a:r>
              <a:rPr lang="fr-CH" sz="1400" b="1" dirty="0"/>
              <a:t>Transmettre un message d'espoir et d'action</a:t>
            </a:r>
            <a:r>
              <a:rPr lang="fr-CH" sz="1400" dirty="0"/>
              <a:t> : Bien que la faim puisse détruire des vies et des rêves, l'animation propose aussi un message de renouveau et de responsabilité collective, notamment par la phrase « Dieu n’a pas d’autres mains que les nôtres », soulignant que c'est à nous de prendre des mesures pour changer les choses.</a:t>
            </a:r>
          </a:p>
          <a:p>
            <a:r>
              <a:rPr lang="fr-CH" sz="1400" dirty="0"/>
              <a:t>En résumé, cette animation encourage les élèves à comprendre les causes de la faim, ses effets dévastateurs et à s'engager pour un avenir où chacun puisse réaliser ses rêves, sans être limité par la pauvreté et la malnutrition.</a:t>
            </a:r>
          </a:p>
          <a:p>
            <a:pPr marL="0" indent="0">
              <a:lnSpc>
                <a:spcPct val="90000"/>
              </a:lnSpc>
              <a:spcBef>
                <a:spcPts val="1000"/>
              </a:spcBef>
              <a:buFont typeface="Arial" panose="020B0604020202020204" pitchFamily="34" charset="0"/>
              <a:buNone/>
            </a:pPr>
            <a:endParaRPr lang="fr-CH" sz="1400" dirty="0">
              <a:latin typeface="Fira Sans Light"/>
            </a:endParaRPr>
          </a:p>
          <a:p>
            <a:pPr marL="0" indent="0">
              <a:lnSpc>
                <a:spcPct val="90000"/>
              </a:lnSpc>
              <a:spcBef>
                <a:spcPts val="1000"/>
              </a:spcBef>
              <a:buFont typeface="Arial" panose="020B0604020202020204" pitchFamily="34" charset="0"/>
              <a:buNone/>
            </a:pPr>
            <a:br>
              <a:rPr lang="fr-CH" sz="1400" dirty="0">
                <a:latin typeface="Fira Sans Light"/>
              </a:rPr>
            </a:br>
            <a:r>
              <a:rPr lang="fr-CH" sz="1400" dirty="0">
                <a:latin typeface="Fira Sans Light"/>
              </a:rPr>
              <a:t> </a:t>
            </a:r>
            <a:r>
              <a:rPr lang="fr-CH" sz="1400" b="1" dirty="0">
                <a:latin typeface="Fira Sans Light"/>
              </a:rPr>
              <a:t>Cycles 3 et 4 </a:t>
            </a:r>
            <a:r>
              <a:rPr lang="fr-CH" sz="1400" dirty="0">
                <a:latin typeface="Fira Sans Light"/>
              </a:rPr>
              <a:t>«« High five » pour un monde sans faim »:</a:t>
            </a:r>
          </a:p>
          <a:p>
            <a:r>
              <a:rPr lang="fr-CH" sz="2000" dirty="0"/>
              <a:t>L'objectif principal de l'animation intitulée </a:t>
            </a:r>
            <a:r>
              <a:rPr lang="fr-CH" sz="2000" b="1" dirty="0"/>
              <a:t>« High five pour un monde sans faim »</a:t>
            </a:r>
            <a:r>
              <a:rPr lang="fr-CH" sz="2000" dirty="0"/>
              <a:t> est de sensibiliser les élèves à la solidarité envers les personnes souffrant de la faim dans le monde et de les inciter à adopter une attitude proactive et responsable pour améliorer la situation des plus démunis. L'animation cherche à éveiller chez les participants une conscience des inégalités mondiales, tout en les encourageant à agir de manière concrète, à travers des actions de soutien, de dons, de bénévolat ou d'influence politique.</a:t>
            </a:r>
          </a:p>
          <a:p>
            <a:r>
              <a:rPr lang="fr-CH" sz="2000" dirty="0"/>
              <a:t>En combinant des discussions, un travail sur un texte biblique, et un jeu interactif, cette activité permet aux élèves de réfléchir sur l'importance de l'unité, de l'action, de la conscience, de la paix et de la reconnaissance dans la lutte contre la faim. Elle vise à renforcer l'engagement personnel des élèves pour un monde plus juste et solidaire.</a:t>
            </a:r>
          </a:p>
          <a:p>
            <a:pPr marL="0" indent="0">
              <a:lnSpc>
                <a:spcPct val="90000"/>
              </a:lnSpc>
              <a:spcBef>
                <a:spcPts val="1000"/>
              </a:spcBef>
              <a:buFont typeface="Arial" panose="020B0604020202020204" pitchFamily="34" charset="0"/>
              <a:buNone/>
            </a:pPr>
            <a:br>
              <a:rPr lang="fr-CH" sz="1400" dirty="0">
                <a:latin typeface="Fira Sans Light"/>
              </a:rPr>
            </a:br>
            <a:endParaRPr lang="fr-CH" sz="1400" i="0" u="none" strike="noStrike" baseline="0" dirty="0">
              <a:latin typeface="Fira Sans Light"/>
            </a:endParaRPr>
          </a:p>
          <a:p>
            <a:pPr marL="0" indent="0">
              <a:lnSpc>
                <a:spcPct val="90000"/>
              </a:lnSpc>
              <a:spcBef>
                <a:spcPts val="1000"/>
              </a:spcBef>
              <a:buFont typeface="Arial" panose="020B0604020202020204" pitchFamily="34" charset="0"/>
              <a:buNone/>
            </a:pPr>
            <a:endParaRPr lang="en-US" sz="1400" dirty="0"/>
          </a:p>
          <a:p>
            <a:pPr algn="l"/>
            <a:endParaRPr lang="fr-CH" altLang="de-DE" sz="1050" b="0" u="none" kern="1200" dirty="0">
              <a:solidFill>
                <a:schemeClr val="tx1"/>
              </a:solidFill>
              <a:effectLst/>
              <a:latin typeface="Fira Sans" panose="020B0503050000020004" pitchFamily="34" charset="0"/>
            </a:endParaRPr>
          </a:p>
        </p:txBody>
      </p:sp>
      <p:sp>
        <p:nvSpPr>
          <p:cNvPr id="51203" name="Foliennummernplatzhalter 3">
            <a:extLst>
              <a:ext uri="{FF2B5EF4-FFF2-40B4-BE49-F238E27FC236}">
                <a16:creationId xmlns:a16="http://schemas.microsoft.com/office/drawing/2014/main" id="{C553E267-8CD7-401E-80FD-3CE05D252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69709B-8A04-4889-9B6D-B8D00CA86A5B}" type="slidenum">
              <a:rPr lang="de-CH" altLang="de-DE" smtClean="0">
                <a:latin typeface="Calibri" panose="020F0502020204030204" pitchFamily="34" charset="0"/>
              </a:rPr>
              <a:pPr/>
              <a:t>33</a:t>
            </a:fld>
            <a:endParaRPr lang="de-CH" altLang="de-DE">
              <a:latin typeface="Calibri" panose="020F0502020204030204" pitchFamily="34" charset="0"/>
            </a:endParaRPr>
          </a:p>
        </p:txBody>
      </p:sp>
    </p:spTree>
    <p:extLst>
      <p:ext uri="{BB962C8B-B14F-4D97-AF65-F5344CB8AC3E}">
        <p14:creationId xmlns:p14="http://schemas.microsoft.com/office/powerpoint/2010/main" val="3823685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a:extLst>
              <a:ext uri="{FF2B5EF4-FFF2-40B4-BE49-F238E27FC236}">
                <a16:creationId xmlns:a16="http://schemas.microsoft.com/office/drawing/2014/main" id="{49978FEE-D7C8-42C1-B05B-04C5CAEB25D9}"/>
              </a:ext>
            </a:extLst>
          </p:cNvPr>
          <p:cNvSpPr>
            <a:spLocks noGrp="1" noRot="1" noChangeAspect="1" noTextEdit="1"/>
          </p:cNvSpPr>
          <p:nvPr>
            <p:ph type="sldImg"/>
          </p:nvPr>
        </p:nvSpPr>
        <p:spPr bwMode="auto">
          <a:xfrm>
            <a:off x="1166813" y="236538"/>
            <a:ext cx="446563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izenplatzhalter 2">
            <a:extLst>
              <a:ext uri="{FF2B5EF4-FFF2-40B4-BE49-F238E27FC236}">
                <a16:creationId xmlns:a16="http://schemas.microsoft.com/office/drawing/2014/main" id="{F112E3A7-DBC5-42B8-8F76-9E7DAD052100}"/>
              </a:ext>
            </a:extLst>
          </p:cNvPr>
          <p:cNvSpPr>
            <a:spLocks noGrp="1"/>
          </p:cNvSpPr>
          <p:nvPr>
            <p:ph type="body" idx="1"/>
          </p:nvPr>
        </p:nvSpPr>
        <p:spPr bwMode="auto">
          <a:xfrm>
            <a:off x="307372" y="3851443"/>
            <a:ext cx="6184515" cy="3909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fr-CH" sz="1800" b="0" i="0" u="none" strike="noStrike" baseline="0" dirty="0">
                <a:solidFill>
                  <a:srgbClr val="FFFFFF"/>
                </a:solidFill>
                <a:latin typeface="FiraSans-SemiBoldItalic"/>
              </a:rPr>
              <a:t>Il n’est pas simple de parler de la faim quand on ne connaît pas soi-même cette détresse. La célébration œcuménique offre la possibilité de méditer sur le slogan de l’affiche et la célébration pour les familles permet d’associer la soupe de carême à une liturgie de manière originale et interactive. Sans oublier des propositions de prédications, des prières et une célébration pour la nouvelle tenture de carême.</a:t>
            </a:r>
          </a:p>
          <a:p>
            <a:pPr algn="l"/>
            <a:r>
              <a:rPr lang="fr-CH" sz="1800" b="0" i="0" u="none" strike="noStrike" baseline="0" dirty="0">
                <a:solidFill>
                  <a:srgbClr val="FFFFFF"/>
                </a:solidFill>
                <a:latin typeface="FiraSans-SemiBoldItalic"/>
              </a:rPr>
              <a:t>Le matériel peut être téléchargé en intégralité sur</a:t>
            </a:r>
          </a:p>
          <a:p>
            <a:pPr algn="l"/>
            <a:r>
              <a:rPr lang="fr-CH" sz="1800" b="0" i="0" u="none" strike="noStrike" baseline="0" dirty="0">
                <a:solidFill>
                  <a:srgbClr val="FFFFFF"/>
                </a:solidFill>
                <a:latin typeface="FiraSans-SemiBoldItalic"/>
              </a:rPr>
              <a:t>materiel.voir-et-agir.ch/liturgie</a:t>
            </a:r>
          </a:p>
          <a:p>
            <a:pPr algn="just"/>
            <a:endParaRPr lang="de-CH" altLang="de-DE" b="0" u="none" dirty="0">
              <a:latin typeface="Fira Sans" panose="020B0503050000020004" pitchFamily="34" charset="0"/>
            </a:endParaRPr>
          </a:p>
          <a:p>
            <a:pPr algn="just"/>
            <a:endParaRPr lang="de-CH" altLang="de-DE" b="0" u="none" dirty="0">
              <a:latin typeface="Fira Sans" panose="020B0503050000020004" pitchFamily="34" charset="0"/>
            </a:endParaRPr>
          </a:p>
          <a:p>
            <a:pPr algn="l"/>
            <a:r>
              <a:rPr lang="fr-CH" sz="1200" b="1" i="0" dirty="0">
                <a:latin typeface="Fira Sans" panose="020B0503050000020004" pitchFamily="34" charset="0"/>
              </a:rPr>
              <a:t>Célébration pour les familles : Une soupe et des rêves à partager :</a:t>
            </a:r>
            <a:br>
              <a:rPr lang="fr-CH" sz="1200" i="1" dirty="0">
                <a:latin typeface="Fira Sans" panose="020B0503050000020004" pitchFamily="34" charset="0"/>
              </a:rPr>
            </a:br>
            <a:r>
              <a:rPr lang="fr-CH" sz="1200" i="1" dirty="0">
                <a:latin typeface="Fira Sans" panose="020B0503050000020004" pitchFamily="34" charset="0"/>
              </a:rPr>
              <a:t>Ecrit par : </a:t>
            </a:r>
            <a:br>
              <a:rPr lang="fr-CH" sz="1200" i="1" dirty="0">
                <a:latin typeface="Fira Sans" panose="020B0503050000020004" pitchFamily="34" charset="0"/>
              </a:rPr>
            </a:br>
            <a:r>
              <a:rPr lang="fr-CH" sz="1800" b="0" i="1" u="none" strike="noStrike" baseline="0" dirty="0">
                <a:latin typeface="FiraSans-MediumItalic" panose="020B0603050000020004" pitchFamily="34" charset="0"/>
              </a:rPr>
              <a:t>Catherine </a:t>
            </a:r>
            <a:r>
              <a:rPr lang="fr-CH" sz="1800" b="0" i="1" u="none" strike="noStrike" baseline="0" dirty="0" err="1">
                <a:latin typeface="FiraSans-MediumItalic" panose="020B0603050000020004" pitchFamily="34" charset="0"/>
              </a:rPr>
              <a:t>Dietiker</a:t>
            </a:r>
            <a:r>
              <a:rPr lang="fr-CH" sz="1800" b="0" i="1" u="none" strike="noStrike" baseline="0" dirty="0">
                <a:latin typeface="FiraSans-MediumItalic" panose="020B0603050000020004" pitchFamily="34" charset="0"/>
              </a:rPr>
              <a:t>, </a:t>
            </a:r>
            <a:r>
              <a:rPr lang="fr-CH" sz="1800" b="0" i="1" u="none" strike="noStrike" baseline="0" dirty="0">
                <a:latin typeface="FiraSans-LightItalic"/>
              </a:rPr>
              <a:t>Pasteure réformée, Prilly-Jouxtens</a:t>
            </a:r>
          </a:p>
          <a:p>
            <a:pPr algn="l"/>
            <a:r>
              <a:rPr lang="fr-CH" sz="1800" b="0" i="1" u="none" strike="noStrike" baseline="0" dirty="0">
                <a:latin typeface="FiraSans-MediumItalic" panose="020B0603050000020004" pitchFamily="34" charset="0"/>
              </a:rPr>
              <a:t>Simon Weber, </a:t>
            </a:r>
            <a:r>
              <a:rPr lang="fr-CH" sz="1800" b="0" i="1" u="none" strike="noStrike" baseline="0" dirty="0">
                <a:latin typeface="FiraSans-LightItalic"/>
              </a:rPr>
              <a:t>Théologien réformé, EPER</a:t>
            </a:r>
            <a:endParaRPr lang="fr-CH" sz="1200" i="1" dirty="0">
              <a:latin typeface="Fira Sans" panose="020B0503050000020004" pitchFamily="34" charset="0"/>
            </a:endParaRPr>
          </a:p>
          <a:p>
            <a:endParaRPr lang="fr-CH" sz="1200" i="1" dirty="0">
              <a:latin typeface="Fira Sans" panose="020B0503050000020004" pitchFamily="34" charset="0"/>
            </a:endParaRPr>
          </a:p>
          <a:p>
            <a:r>
              <a:rPr lang="fr-CH" dirty="0"/>
              <a:t>La prédication </a:t>
            </a:r>
            <a:r>
              <a:rPr lang="fr-CH" b="0" dirty="0"/>
              <a:t>« Une soupe et des rêves à partager » </a:t>
            </a:r>
            <a:r>
              <a:rPr lang="fr-CH" dirty="0"/>
              <a:t>est une célébration communautaire autour de la soupe de carême, divisée en quatre blocs liturgiques. Elle commence par un accueil et une préparation collective de la soupe, soulignant l'importance du partage et la chance de pouvoir manger à sa faim, tout en orientant la pensée vers ceux qui n'ont pas cette possibilité. Le deuxième bloc traite de la relation entre la faim et l'incapacité de réaliser ses rêves, en se basant sur le texte biblique de Jérémie 29:11, qui évoque l’espérance malgré les souffrances. La troisième partie comprend une prière de reconnaissance pour le repas et une intercession pour ceux qui souffrent de la faim, tandis que le quatrième bloc présente un projet œcuménique et organise une collecte de dons. L’objectif de cette célébration est de sensibiliser à la faim dans le monde et de mobiliser la communauté pour agir en faveur de la justice alimentaire et du droit à l’alimentation pour tous.</a:t>
            </a:r>
            <a:endParaRPr lang="fr-CH" sz="1200" i="1" dirty="0">
              <a:latin typeface="Fira Sans" panose="020B0503050000020004" pitchFamily="34" charset="0"/>
            </a:endParaRPr>
          </a:p>
          <a:p>
            <a:endParaRPr lang="fr-CH" sz="1200" i="1" dirty="0">
              <a:latin typeface="Fira Sans" panose="020B0503050000020004" pitchFamily="34" charset="0"/>
            </a:endParaRPr>
          </a:p>
          <a:p>
            <a:r>
              <a:rPr lang="fr-CH" sz="1200" b="1" i="0" dirty="0">
                <a:latin typeface="Fira Sans" panose="020B0503050000020004" pitchFamily="34" charset="0"/>
              </a:rPr>
              <a:t>Célébration </a:t>
            </a:r>
            <a:r>
              <a:rPr lang="fr-CH" sz="1200" b="1" i="0" dirty="0" err="1">
                <a:latin typeface="Fira Sans" panose="020B0503050000020004" pitchFamily="34" charset="0"/>
              </a:rPr>
              <a:t>eocuménique</a:t>
            </a:r>
            <a:r>
              <a:rPr lang="fr-CH" sz="1200" b="1" i="0" dirty="0">
                <a:latin typeface="Fira Sans" panose="020B0503050000020004" pitchFamily="34" charset="0"/>
              </a:rPr>
              <a:t> : La faim bouffe l’avenir:</a:t>
            </a:r>
            <a:br>
              <a:rPr lang="fr-CH" sz="1200" i="1" dirty="0">
                <a:latin typeface="Fira Sans" panose="020B0503050000020004" pitchFamily="34" charset="0"/>
              </a:rPr>
            </a:br>
            <a:r>
              <a:rPr lang="fr-CH" sz="1200" i="1" dirty="0">
                <a:latin typeface="Fira Sans" panose="020B0503050000020004" pitchFamily="34" charset="0"/>
              </a:rPr>
              <a:t>Ecrit par : </a:t>
            </a:r>
          </a:p>
          <a:p>
            <a:pPr algn="l"/>
            <a:r>
              <a:rPr lang="fr-CH" sz="1800" b="0" i="1" u="none" strike="noStrike" baseline="0" dirty="0">
                <a:latin typeface="FiraSans-MediumItalic" panose="020B0603050000020004" pitchFamily="34" charset="0"/>
              </a:rPr>
              <a:t>Pia </a:t>
            </a:r>
            <a:r>
              <a:rPr lang="fr-CH" sz="1800" b="0" i="1" u="none" strike="noStrike" baseline="0" dirty="0" err="1">
                <a:latin typeface="FiraSans-MediumItalic" panose="020B0603050000020004" pitchFamily="34" charset="0"/>
              </a:rPr>
              <a:t>Brüniger</a:t>
            </a:r>
            <a:r>
              <a:rPr lang="fr-CH" sz="1800" b="0" i="1" u="none" strike="noStrike" baseline="0" dirty="0">
                <a:latin typeface="FiraSans-MediumItalic" panose="020B0603050000020004" pitchFamily="34" charset="0"/>
              </a:rPr>
              <a:t>, </a:t>
            </a:r>
            <a:r>
              <a:rPr lang="fr-CH" sz="1800" b="0" i="1" u="none" strike="noStrike" baseline="0" dirty="0">
                <a:latin typeface="FiraSans-LightItalic"/>
              </a:rPr>
              <a:t>Aumônière catholique en hôpital, Lucerne</a:t>
            </a:r>
          </a:p>
          <a:p>
            <a:pPr algn="l"/>
            <a:r>
              <a:rPr lang="fr-CH" sz="1800" b="0" i="1" u="none" strike="noStrike" baseline="0" dirty="0">
                <a:latin typeface="FiraSans-MediumItalic" panose="020B0603050000020004" pitchFamily="34" charset="0"/>
              </a:rPr>
              <a:t>Domenic </a:t>
            </a:r>
            <a:r>
              <a:rPr lang="fr-CH" sz="1800" b="0" i="1" u="none" strike="noStrike" baseline="0" dirty="0" err="1">
                <a:latin typeface="FiraSans-MediumItalic" panose="020B0603050000020004" pitchFamily="34" charset="0"/>
              </a:rPr>
              <a:t>Gabathuler</a:t>
            </a:r>
            <a:r>
              <a:rPr lang="fr-CH" sz="1800" b="0" i="1" u="none" strike="noStrike" baseline="0" dirty="0">
                <a:latin typeface="FiraSans-MediumItalic" panose="020B0603050000020004" pitchFamily="34" charset="0"/>
              </a:rPr>
              <a:t>, </a:t>
            </a:r>
            <a:r>
              <a:rPr lang="fr-CH" sz="1800" b="0" i="1" u="none" strike="noStrike" baseline="0" dirty="0">
                <a:latin typeface="FiraSans-LightItalic"/>
              </a:rPr>
              <a:t>Aumônier catholique en paroisse, Männedorf</a:t>
            </a:r>
          </a:p>
          <a:p>
            <a:pPr algn="l"/>
            <a:endParaRPr lang="fr-CH" dirty="0"/>
          </a:p>
          <a:p>
            <a:r>
              <a:rPr lang="fr-CH" dirty="0"/>
              <a:t>La prédication </a:t>
            </a:r>
            <a:r>
              <a:rPr lang="fr-CH" b="0" dirty="0"/>
              <a:t>« La faim bouffe l'avenir » </a:t>
            </a:r>
            <a:r>
              <a:rPr lang="fr-CH" dirty="0"/>
              <a:t>s'inscrit dans une réflexion œcuménique qui dénonce l'inacceptable scandale de la faim dans le monde, où une personne sur dix souffre de malnutrition malgré l'abondance de nourriture produite. À travers des lectures bibliques, telles que l'histoire de la veuve de Sarepta et l’évangile de la foi de la femme païenne, la célébration souligne la responsabilité partagée des chrétiens face à ce problème. La veuve, malgré sa propre faim, choisit de partager son dernier morceau de pain, une action qui inspire la foi en un avenir possible même dans les conditions les plus désespérées. Jésus, dans l’évangile, élargit la notion de responsabilité, démontrant que la compassion ne connaît pas de frontières. Cette prédication appelle à une prise de conscience collective et à un engagement pour lutter contre la faim, non seulement par le partage mais aussi en remettant en question les injustices économiques et politiques qui conduisent à une telle situation. Elle affirme que la faim ne « bouffe » pas l'avenir des affamés, mais que ce sont les excès de ceux qui ont trop qui empêchent un futur pour ceux qui n’ont rien. L'appel est donc lancé : agir pour changer les choses et redonner un avenir à ceux qui en sont privés.</a:t>
            </a:r>
          </a:p>
          <a:p>
            <a:endParaRPr lang="fr-CH" sz="1200" i="1" dirty="0">
              <a:latin typeface="Fira Sans" panose="020B0503050000020004" pitchFamily="34" charset="0"/>
            </a:endParaRPr>
          </a:p>
          <a:p>
            <a:r>
              <a:rPr lang="fr-CH" sz="1200" b="1" i="0" dirty="0">
                <a:latin typeface="Fira Sans" panose="020B0503050000020004" pitchFamily="34" charset="0"/>
              </a:rPr>
              <a:t>Suggestions de prédication : Peur réelle ou peurs irrationnelles ? :</a:t>
            </a:r>
          </a:p>
          <a:p>
            <a:r>
              <a:rPr lang="fr-CH" sz="1200" b="0" i="0" dirty="0">
                <a:latin typeface="Fira Sans" panose="020B0503050000020004" pitchFamily="34" charset="0"/>
              </a:rPr>
              <a:t>Ecrit par : </a:t>
            </a:r>
          </a:p>
          <a:p>
            <a:pPr algn="l"/>
            <a:r>
              <a:rPr lang="fr-CH" sz="1800" b="0" i="1" u="none" strike="noStrike" baseline="0" dirty="0">
                <a:latin typeface="FiraSans-MediumItalic" panose="020B0603050000020004" pitchFamily="34" charset="0"/>
              </a:rPr>
              <a:t>Isabelle Senn, </a:t>
            </a:r>
            <a:r>
              <a:rPr lang="fr-CH" sz="1800" b="0" i="1" u="none" strike="noStrike" baseline="0" dirty="0">
                <a:latin typeface="FiraSans-LightItalic"/>
              </a:rPr>
              <a:t>Théologienne catholique, Aarau</a:t>
            </a:r>
          </a:p>
          <a:p>
            <a:pPr algn="l"/>
            <a:br>
              <a:rPr lang="fr-CH" sz="1200" b="1" i="0" dirty="0">
                <a:latin typeface="Fira Sans" panose="020B0503050000020004" pitchFamily="34" charset="0"/>
              </a:rPr>
            </a:br>
            <a:r>
              <a:rPr lang="fr-CH" dirty="0"/>
              <a:t>Dans Exode 16, Dieu fournit la manne et les cailles au peuple d'Israël dans le désert, répondant à leur besoin fondamental de nourriture. Le texte invite à distinguer entre la peur réelle de la faim, comme vécue dans le désert, et les peurs irrationnelles que nous connaissons aujourd’hui, comme la crainte de manquer de nourriture malgré l’abondance. Il appelle à une gestion responsable des ressources, à une évaluation honnête de nos besoins réels et à un partage équitable. Si la confiance en Dieu est essentielle, elle s’accompagne également de la responsabilité humaine envers ceux qui souffrent de faim et de malnutrition, nous incitant à agir pour un monde où chacun puisse manger à sa faim.</a:t>
            </a:r>
            <a:endParaRPr lang="fr-CH" sz="1200" i="1" dirty="0">
              <a:latin typeface="Fira Sans" panose="020B0503050000020004" pitchFamily="34" charset="0"/>
            </a:endParaRPr>
          </a:p>
          <a:p>
            <a:endParaRPr lang="fr-CH" sz="1200" i="1" dirty="0">
              <a:latin typeface="Fira Sans" panose="020B0503050000020004" pitchFamily="34" charset="0"/>
            </a:endParaRPr>
          </a:p>
          <a:p>
            <a:r>
              <a:rPr lang="fr-CH" sz="1200" b="1" i="0" dirty="0">
                <a:latin typeface="Fira Sans" panose="020B0503050000020004" pitchFamily="34" charset="0"/>
              </a:rPr>
              <a:t>Suggestions de prédication : La faim détruit l’avenir! Les lois néfastes aussi!:</a:t>
            </a:r>
          </a:p>
          <a:p>
            <a:r>
              <a:rPr lang="fr-CH" sz="1200" b="0" i="0" dirty="0">
                <a:latin typeface="Fira Sans" panose="020B0503050000020004" pitchFamily="34" charset="0"/>
              </a:rPr>
              <a:t>Ecrit par: </a:t>
            </a:r>
          </a:p>
          <a:p>
            <a:pPr algn="l"/>
            <a:r>
              <a:rPr lang="fr-CH" sz="1800" b="0" i="1" u="none" strike="noStrike" baseline="0" dirty="0">
                <a:latin typeface="FiraSans-MediumItalic" panose="020B0603050000020004" pitchFamily="34" charset="0"/>
              </a:rPr>
              <a:t>Patrick von </a:t>
            </a:r>
            <a:r>
              <a:rPr lang="fr-CH" sz="1800" b="0" i="1" u="none" strike="noStrike" baseline="0" dirty="0" err="1">
                <a:latin typeface="FiraSans-MediumItalic" panose="020B0603050000020004" pitchFamily="34" charset="0"/>
              </a:rPr>
              <a:t>Siebenthal</a:t>
            </a:r>
            <a:r>
              <a:rPr lang="fr-CH" sz="1800" b="0" i="1" u="none" strike="noStrike" baseline="0" dirty="0">
                <a:latin typeface="FiraSans-MediumItalic" panose="020B0603050000020004" pitchFamily="34" charset="0"/>
              </a:rPr>
              <a:t>, </a:t>
            </a:r>
            <a:r>
              <a:rPr lang="fr-CH" sz="1800" b="0" i="1" u="none" strike="noStrike" baseline="0" dirty="0">
                <a:latin typeface="FiraSans-LightItalic"/>
              </a:rPr>
              <a:t>Théologien réformé, Bienne</a:t>
            </a:r>
            <a:endParaRPr lang="fr-CH" sz="1200" b="0" i="1" u="none" strike="noStrike" baseline="0" dirty="0">
              <a:latin typeface="Fira Sans" panose="020B0503050000020004" pitchFamily="34" charset="0"/>
            </a:endParaRPr>
          </a:p>
          <a:p>
            <a:pPr algn="l"/>
            <a:endParaRPr lang="fr-CH" sz="1200" i="1" dirty="0">
              <a:latin typeface="Fira Sans" panose="020B0503050000020004" pitchFamily="34" charset="0"/>
            </a:endParaRPr>
          </a:p>
          <a:p>
            <a:r>
              <a:rPr lang="fr-CH" dirty="0"/>
              <a:t>Dans Matthieu 12, Jésus démontre que la satisfaction des besoins fondamentaux, comme la nourriture, doit primer sur l'application stricte des lois humaines et religieuses. Face à la faim de ses compagnons, Jésus se place en défenseur des plus vulnérables, interprétant les règles de manière à les rendre justes et humaines, car pour lui, « la miséricorde vaut mieux que le sacrifice ». Il ne se contente pas de répondre à une urgence, mais remet en question les structures et les lois qui perpétuent la souffrance. Aujourd'hui encore, comme Jésus, nous devons œuvrer pour des changements durables, soutenir des pratiques alimentaires équitables, et agir contre les injustices des systèmes économiques qui favorisent l'exportation au détriment des besoins locaux. L’appel est clair : il faut réécrire les lois pour qu’elles servent véritablement ceux qui souffrent de la faim, sur les traces de Jésus.</a:t>
            </a:r>
            <a:endParaRPr lang="fr-CH" sz="1200" i="1" dirty="0">
              <a:latin typeface="Fira Sans" panose="020B0503050000020004" pitchFamily="34" charset="0"/>
            </a:endParaRPr>
          </a:p>
          <a:p>
            <a:endParaRPr lang="fr-CH" sz="1200" i="1" dirty="0">
              <a:latin typeface="Fira Sans" panose="020B0503050000020004" pitchFamily="34" charset="0"/>
            </a:endParaRPr>
          </a:p>
          <a:p>
            <a:endParaRPr lang="fr-CH" sz="1200" i="1" dirty="0">
              <a:latin typeface="Fira Sans" panose="020B0503050000020004" pitchFamily="34" charset="0"/>
            </a:endParaRPr>
          </a:p>
          <a:p>
            <a:pPr algn="just"/>
            <a:endParaRPr lang="de-CH" altLang="de-DE" b="0" u="none" dirty="0">
              <a:latin typeface="Fira Sans" panose="020B0503050000020004" pitchFamily="34" charset="0"/>
            </a:endParaRPr>
          </a:p>
        </p:txBody>
      </p:sp>
      <p:sp>
        <p:nvSpPr>
          <p:cNvPr id="51203" name="Foliennummernplatzhalter 3">
            <a:extLst>
              <a:ext uri="{FF2B5EF4-FFF2-40B4-BE49-F238E27FC236}">
                <a16:creationId xmlns:a16="http://schemas.microsoft.com/office/drawing/2014/main" id="{C553E267-8CD7-401E-80FD-3CE05D252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69709B-8A04-4889-9B6D-B8D00CA86A5B}" type="slidenum">
              <a:rPr lang="de-CH" altLang="de-DE" smtClean="0">
                <a:latin typeface="Calibri" panose="020F0502020204030204" pitchFamily="34" charset="0"/>
              </a:rPr>
              <a:pPr/>
              <a:t>34</a:t>
            </a:fld>
            <a:endParaRPr lang="de-CH" altLang="de-DE">
              <a:latin typeface="Calibri" panose="020F0502020204030204" pitchFamily="34" charset="0"/>
            </a:endParaRPr>
          </a:p>
        </p:txBody>
      </p:sp>
    </p:spTree>
    <p:extLst>
      <p:ext uri="{BB962C8B-B14F-4D97-AF65-F5344CB8AC3E}">
        <p14:creationId xmlns:p14="http://schemas.microsoft.com/office/powerpoint/2010/main" val="3563064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lnSpc>
                <a:spcPts val="1564"/>
              </a:lnSpc>
              <a:spcAft>
                <a:spcPts val="800"/>
              </a:spcAft>
            </a:pPr>
            <a:r>
              <a:rPr lang="fr-CH" sz="1800" b="0" i="0" dirty="0">
                <a:solidFill>
                  <a:srgbClr val="000000"/>
                </a:solidFill>
                <a:effectLst/>
                <a:latin typeface="Aptos" panose="020B0004020202020204" pitchFamily="34" charset="0"/>
              </a:rPr>
              <a:t>Au centre de la tenture de carême de l’artiste </a:t>
            </a:r>
            <a:r>
              <a:rPr lang="fr-CH" sz="1800" b="0" i="0" dirty="0" err="1">
                <a:solidFill>
                  <a:srgbClr val="000000"/>
                </a:solidFill>
                <a:effectLst/>
                <a:latin typeface="Aptos" panose="020B0004020202020204" pitchFamily="34" charset="0"/>
              </a:rPr>
              <a:t>Konstanze</a:t>
            </a:r>
            <a:r>
              <a:rPr lang="fr-CH" sz="1800" b="0" i="0" dirty="0">
                <a:solidFill>
                  <a:srgbClr val="000000"/>
                </a:solidFill>
                <a:effectLst/>
                <a:latin typeface="Aptos" panose="020B0004020202020204" pitchFamily="34" charset="0"/>
              </a:rPr>
              <a:t> </a:t>
            </a:r>
            <a:r>
              <a:rPr lang="fr-CH" sz="1800" b="0" i="0" dirty="0" err="1">
                <a:solidFill>
                  <a:srgbClr val="000000"/>
                </a:solidFill>
                <a:effectLst/>
                <a:latin typeface="Aptos" panose="020B0004020202020204" pitchFamily="34" charset="0"/>
              </a:rPr>
              <a:t>Trommer</a:t>
            </a:r>
            <a:r>
              <a:rPr lang="fr-CH" sz="1800" b="0" i="0" dirty="0">
                <a:solidFill>
                  <a:srgbClr val="000000"/>
                </a:solidFill>
                <a:effectLst/>
                <a:latin typeface="Aptos" panose="020B0004020202020204" pitchFamily="34" charset="0"/>
              </a:rPr>
              <a:t>, la terre et le pain se confondent sur un fond cosmique pour former un «</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pain terrestre</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À ce sujet, l’artiste dit</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Les deux sont essentiels à l’existence de l’humanité. Sans terre, pas de céréale, sans céréale, pas de pain. Cependant, le couteau et la fourchette sont posés à côté du pain terrestre. Les couverts sont à la fois une invitation et une menace. Si le pain est coupé, la Terre aussi.</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Ces considérations mènent aux questions suivantes</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qui consomme le monde</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Qui nourrit et qui est nourri</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Qui est rassasié et qui voit son avenir dévoré</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a:t>
            </a:r>
            <a:r>
              <a:rPr lang="fr-CH" sz="1800" b="0" i="0" dirty="0">
                <a:solidFill>
                  <a:srgbClr val="000000"/>
                </a:solidFill>
                <a:effectLst/>
                <a:latin typeface="WordVisiCarriageReturn_MSFontService"/>
              </a:rPr>
              <a:t> </a:t>
            </a:r>
            <a:br>
              <a:rPr lang="fr-CH" sz="1800" b="0" i="0" dirty="0">
                <a:solidFill>
                  <a:srgbClr val="000000"/>
                </a:solidFill>
                <a:effectLst/>
                <a:latin typeface="WordVisiCarriageReturn_MSFontService"/>
              </a:rPr>
            </a:br>
            <a:r>
              <a:rPr lang="fr-CH" sz="1800" b="0" i="0" dirty="0">
                <a:solidFill>
                  <a:srgbClr val="000000"/>
                </a:solidFill>
                <a:effectLst/>
                <a:latin typeface="Aptos" panose="020B0004020202020204" pitchFamily="34" charset="0"/>
              </a:rPr>
              <a:t>Cette vision inhabituelle de la Terre peut nous donner des indices pour répondre à ces questions. Alors que l’Amérique du Nord, symbole des pays du Nord, est brillamment éclairée par le soleil, les contours de l’Amérique du Sud (pays du Sud) sont à peine visibles dans l’ombre et dans le pain. Parviendra-t-on à nourrir sainement la population mondiale et à préserver la planète</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Et à qui cela incombe-t-il, sinon à nous, ici et maintenant</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a:t>
            </a:r>
            <a:endParaRPr lang="fr-CH" b="0" i="0" dirty="0">
              <a:solidFill>
                <a:srgbClr val="000000"/>
              </a:solidFill>
              <a:effectLst/>
              <a:latin typeface="Segoe UI" panose="020B0502040204020203" pitchFamily="34" charset="0"/>
            </a:endParaRPr>
          </a:p>
          <a:p>
            <a:pPr algn="l" rtl="0" fontAlgn="base">
              <a:lnSpc>
                <a:spcPts val="1564"/>
              </a:lnSpc>
              <a:spcAft>
                <a:spcPts val="800"/>
              </a:spcAft>
            </a:pPr>
            <a:r>
              <a:rPr lang="fr-CH" sz="1800" b="0" i="0" dirty="0">
                <a:solidFill>
                  <a:srgbClr val="000000"/>
                </a:solidFill>
                <a:effectLst/>
                <a:latin typeface="Aptos" panose="020B0004020202020204" pitchFamily="34" charset="0"/>
              </a:rPr>
              <a:t>Le projet de la tenture de carême consiste en un collage de photos, lequel est ensuite recouvert de peinture acrylique par l’artiste dans le cadre d’un processus créatif. Autrement dit, une fois la tenture de carême terminée, les motifs seront les mêmes, mais l’effet sera modifié par la peinture.</a:t>
            </a:r>
            <a:r>
              <a:rPr lang="fr-CH" sz="1800" b="0" i="0" dirty="0">
                <a:solidFill>
                  <a:srgbClr val="000000"/>
                </a:solidFill>
                <a:effectLst/>
                <a:latin typeface="Arial" panose="020B0604020202020204" pitchFamily="34" charset="0"/>
              </a:rPr>
              <a:t> </a:t>
            </a:r>
            <a:r>
              <a:rPr lang="fr-CH" sz="1800" b="0" i="0" dirty="0">
                <a:solidFill>
                  <a:srgbClr val="000000"/>
                </a:solidFill>
                <a:effectLst/>
                <a:latin typeface="Aptos" panose="020B0004020202020204" pitchFamily="34" charset="0"/>
              </a:rPr>
              <a:t>  </a:t>
            </a:r>
            <a:endParaRPr lang="fr-CH" b="0" i="0" dirty="0">
              <a:solidFill>
                <a:srgbClr val="000000"/>
              </a:solidFill>
              <a:effectLst/>
              <a:latin typeface="Segoe UI" panose="020B0502040204020203" pitchFamily="34" charset="0"/>
            </a:endParaRPr>
          </a:p>
          <a:p>
            <a:endParaRPr lang="fr-CH" dirty="0"/>
          </a:p>
          <a:p>
            <a:endParaRPr lang="fr-CH" dirty="0"/>
          </a:p>
          <a:p>
            <a:r>
              <a:rPr lang="fr-CH" dirty="0"/>
              <a:t>La prédication de Barbara Brunner Roth, pasteure réformée, qui accompagne cette Tenture de Carême porte sur l'importance du partage de ce que Dieu nous donne, notamment à travers le symbole du pain. En mettant en lumière la dépendance de l'humanité envers la terre et la céréale pour nourrir ses corps, elle explore à la fois la bénédiction du partage nourrissant et la lamentation face à la faim mondiale. À travers des lectures bibliques, des chants et des moments de réflexion, l'assemblée est invitée à partager non seulement le pain, mais aussi ses préoccupations et ses espoirs, tout en reconnaissant la nécessité d'une solidarité mondiale. L'appel central est de ne pas se concentrer uniquement sur nos besoins personnels, mais de chercher d'abord la justice de Dieu et d'agir ensemble contre la faim et les inégalités, en partageant ce que Dieu nous offre pour renforcer les cœurs et œuvrer pour un monde plus juste.</a:t>
            </a: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35</a:t>
            </a:fld>
            <a:endParaRPr lang="de-CH"/>
          </a:p>
        </p:txBody>
      </p:sp>
    </p:spTree>
    <p:extLst>
      <p:ext uri="{BB962C8B-B14F-4D97-AF65-F5344CB8AC3E}">
        <p14:creationId xmlns:p14="http://schemas.microsoft.com/office/powerpoint/2010/main" val="2584766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a:p>
            <a:endParaRPr lang="fr-CH"/>
          </a:p>
          <a:p>
            <a:r>
              <a:rPr lang="fr-CH"/>
              <a:t>La prédication de Barbara Brunner Roth, pasteure réformée, qui accompagne cette Tenture de Carême porte sur l'importance du partage de ce que Dieu nous donne, notamment à travers le symbole du pain. En mettant en lumière la dépendance de l'humanité envers la terre et la céréale pour nourrir ses corps, elle explore à la fois la bénédiction du partage nourrissant et la lamentation face à la faim mondiale. À travers des lectures bibliques, des chants et des moments de réflexion, l'assemblée est invitée à partager non seulement le pain, mais aussi ses préoccupations et ses espoirs, tout en reconnaissant la nécessité d'une solidarité mondiale. L'appel central est de ne pas se concentrer uniquement sur nos besoins personnels, mais de chercher d'abord la justice de Dieu et d'agir ensemble contre la faim et les inégalités, en partageant ce que Dieu nous offre pour renforcer les cœurs et œuvrer pour un monde plus juste.</a:t>
            </a:r>
          </a:p>
          <a:p>
            <a:endParaRPr lang="fr-CH"/>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36</a:t>
            </a:fld>
            <a:endParaRPr lang="de-CH"/>
          </a:p>
        </p:txBody>
      </p:sp>
    </p:spTree>
    <p:extLst>
      <p:ext uri="{BB962C8B-B14F-4D97-AF65-F5344CB8AC3E}">
        <p14:creationId xmlns:p14="http://schemas.microsoft.com/office/powerpoint/2010/main" val="1120480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lnSpc>
                <a:spcPts val="1400"/>
              </a:lnSpc>
              <a:spcAft>
                <a:spcPts val="1200"/>
              </a:spcAft>
            </a:pPr>
            <a:r>
              <a:rPr lang="fr-CH" sz="1800" b="1" i="0">
                <a:solidFill>
                  <a:srgbClr val="FF0000"/>
                </a:solidFill>
                <a:effectLst/>
                <a:latin typeface="Fira Sans Light" panose="020B0403050000020004" pitchFamily="34" charset="0"/>
              </a:rPr>
              <a:t>De nouvelles pistes d’actions chaque jour</a:t>
            </a:r>
            <a:r>
              <a:rPr lang="fr-CH" sz="1800" b="0" i="0">
                <a:solidFill>
                  <a:srgbClr val="FF0000"/>
                </a:solidFill>
                <a:effectLst/>
                <a:latin typeface="Fira Sans Light" panose="020B0403050000020004" pitchFamily="34" charset="0"/>
              </a:rPr>
              <a:t> </a:t>
            </a:r>
            <a:endParaRPr lang="fr-CH" b="0" i="0">
              <a:solidFill>
                <a:srgbClr val="000000"/>
              </a:solidFill>
              <a:effectLst/>
              <a:latin typeface="Segoe UI" panose="020B0502040204020203" pitchFamily="34" charset="0"/>
            </a:endParaRPr>
          </a:p>
          <a:p>
            <a:pPr algn="l" rtl="0" fontAlgn="base">
              <a:lnSpc>
                <a:spcPts val="1400"/>
              </a:lnSpc>
            </a:pPr>
            <a:endParaRPr lang="fr-CH" sz="1800" b="0" i="0">
              <a:solidFill>
                <a:srgbClr val="000000"/>
              </a:solidFill>
              <a:effectLst/>
              <a:latin typeface="Fira Sans Light" panose="020B0403050000020004" pitchFamily="34" charset="0"/>
            </a:endParaRPr>
          </a:p>
          <a:p>
            <a:pPr algn="l" rtl="0" fontAlgn="base">
              <a:lnSpc>
                <a:spcPts val="1400"/>
              </a:lnSpc>
            </a:pPr>
            <a:r>
              <a:rPr lang="fr-CH" sz="1800" b="0" i="0">
                <a:solidFill>
                  <a:srgbClr val="000000"/>
                </a:solidFill>
                <a:effectLst/>
                <a:latin typeface="Fira Sans Light" panose="020B0403050000020004" pitchFamily="34" charset="0"/>
              </a:rPr>
              <a:t>Dans le calendrier de carême 2025, vous trouverez chaque jour de nouvelles pistes d’actions et de réflexions ainsi que de passionnantes histoires du Nord et du Sud. En le parcourant, vous découvrirez également des innovations prometteuses issues des pays où se déroulent les projets de l’EPER, d’Action de Carême et d’Être Partenaires. Au fil des pages, une myriade d’astuces et de conseils « </a:t>
            </a:r>
            <a:r>
              <a:rPr lang="fr-CH" sz="1800" b="0" i="0" err="1">
                <a:solidFill>
                  <a:srgbClr val="000000"/>
                </a:solidFill>
                <a:effectLst/>
                <a:latin typeface="Fira Sans Light" panose="020B0403050000020004" pitchFamily="34" charset="0"/>
              </a:rPr>
              <a:t>anti-gaspi</a:t>
            </a:r>
            <a:r>
              <a:rPr lang="fr-CH" sz="1800" b="0" i="0">
                <a:solidFill>
                  <a:srgbClr val="000000"/>
                </a:solidFill>
                <a:effectLst/>
                <a:latin typeface="Fira Sans Light" panose="020B0403050000020004" pitchFamily="34" charset="0"/>
              </a:rPr>
              <a:t> » vous seront proposés, de même qu’un approfondissement du thème de la faim, y compris la faim spirituelle, et des questions urgentes en lien avec la sauvegarde de la Création. </a:t>
            </a:r>
            <a:endParaRPr lang="fr-CH" b="0" i="0">
              <a:solidFill>
                <a:srgbClr val="000000"/>
              </a:solidFill>
              <a:effectLst/>
              <a:latin typeface="Segoe UI" panose="020B0502040204020203" pitchFamily="34" charset="0"/>
            </a:endParaRPr>
          </a:p>
          <a:p>
            <a:pPr algn="l" rtl="0" fontAlgn="base">
              <a:lnSpc>
                <a:spcPts val="1400"/>
              </a:lnSpc>
            </a:pPr>
            <a:r>
              <a:rPr lang="fr-CH" sz="1800" b="0" i="0">
                <a:solidFill>
                  <a:srgbClr val="000000"/>
                </a:solidFill>
                <a:effectLst/>
                <a:latin typeface="Fira Sans Light" panose="020B0403050000020004" pitchFamily="34" charset="0"/>
              </a:rPr>
              <a:t> </a:t>
            </a:r>
            <a:endParaRPr lang="fr-CH" b="0" i="0">
              <a:solidFill>
                <a:srgbClr val="000000"/>
              </a:solidFill>
              <a:effectLst/>
              <a:latin typeface="Segoe UI" panose="020B0502040204020203" pitchFamily="34" charset="0"/>
            </a:endParaRPr>
          </a:p>
          <a:p>
            <a:pPr algn="l" rtl="0" fontAlgn="base">
              <a:lnSpc>
                <a:spcPts val="1400"/>
              </a:lnSpc>
            </a:pPr>
            <a:r>
              <a:rPr lang="fr-CH" sz="1800" b="0" i="0">
                <a:solidFill>
                  <a:srgbClr val="000000"/>
                </a:solidFill>
                <a:effectLst/>
                <a:latin typeface="Fira Sans Light" panose="020B0403050000020004" pitchFamily="34" charset="0"/>
              </a:rPr>
              <a:t>Cette année, tout comme l’année dernière, vous pourrez obtenir le calendrier de carême à la fois au format papier ou le découvrir en version numérique. L’abonnement au calendrier en ligne vous permettra d’accéder à davantage de contenus et d’articles. Enfin, en suivant les liens inscrits en bas des pages, vous aurez accès à des entretiens, des vidéos et bien plus encore.  </a:t>
            </a:r>
            <a:endParaRPr lang="fr-CH" b="0" i="0">
              <a:solidFill>
                <a:srgbClr val="000000"/>
              </a:solidFill>
              <a:effectLst/>
              <a:latin typeface="Segoe UI" panose="020B0502040204020203" pitchFamily="34" charset="0"/>
            </a:endParaRPr>
          </a:p>
          <a:p>
            <a:pPr algn="l" rtl="0" fontAlgn="base">
              <a:lnSpc>
                <a:spcPts val="1400"/>
              </a:lnSpc>
            </a:pPr>
            <a:r>
              <a:rPr lang="fr-CH" sz="1800" b="0" i="0">
                <a:solidFill>
                  <a:srgbClr val="000000"/>
                </a:solidFill>
                <a:effectLst/>
                <a:latin typeface="Fira Sans Light" panose="020B0403050000020004" pitchFamily="34" charset="0"/>
              </a:rPr>
              <a:t> </a:t>
            </a:r>
            <a:endParaRPr lang="fr-CH" b="0" i="0">
              <a:solidFill>
                <a:srgbClr val="000000"/>
              </a:solidFill>
              <a:effectLst/>
              <a:latin typeface="Segoe UI" panose="020B0502040204020203" pitchFamily="34" charset="0"/>
            </a:endParaRPr>
          </a:p>
          <a:p>
            <a:pPr algn="l" rtl="0" fontAlgn="base">
              <a:lnSpc>
                <a:spcPts val="1400"/>
              </a:lnSpc>
            </a:pPr>
            <a:r>
              <a:rPr lang="fr-CH" sz="1800" b="0" i="0">
                <a:solidFill>
                  <a:srgbClr val="000000"/>
                </a:solidFill>
                <a:effectLst/>
                <a:latin typeface="Fira Sans Light" panose="020B0403050000020004" pitchFamily="34" charset="0"/>
              </a:rPr>
              <a:t>Vous pourrez envoyer le calendrier de carême par courrier à vos paroissiennes et paroissiens ou faire la promotion de sa version numérique en plaçant une bannière sur votre site. Vous permettrez ainsi à un grand nombre de personnes de votre paroisse d’accéder chaque jour à de nouvelles pistes d’actions. </a:t>
            </a:r>
            <a:endParaRPr lang="fr-CH" b="0" i="0">
              <a:solidFill>
                <a:srgbClr val="000000"/>
              </a:solidFill>
              <a:effectLst/>
              <a:latin typeface="Segoe UI" panose="020B0502040204020203" pitchFamily="34" charset="0"/>
            </a:endParaRPr>
          </a:p>
          <a:p>
            <a:pPr algn="l" rtl="0" fontAlgn="base">
              <a:lnSpc>
                <a:spcPts val="1400"/>
              </a:lnSpc>
            </a:pPr>
            <a:r>
              <a:rPr lang="fr-CH" sz="1800" b="0" i="0">
                <a:solidFill>
                  <a:srgbClr val="000000"/>
                </a:solidFill>
                <a:effectLst/>
                <a:latin typeface="Fira Sans Light" panose="020B0403050000020004" pitchFamily="34" charset="0"/>
              </a:rPr>
              <a:t>Plus d’informations sur materiel.voir-et-agir.ch/calendrier1 </a:t>
            </a:r>
            <a:endParaRPr lang="fr-CH" b="0" i="0">
              <a:solidFill>
                <a:srgbClr val="000000"/>
              </a:solidFill>
              <a:effectLst/>
              <a:latin typeface="Segoe UI" panose="020B0502040204020203" pitchFamily="34" charset="0"/>
            </a:endParaRPr>
          </a:p>
          <a:p>
            <a:endParaRPr lang="fr-CH"/>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37</a:t>
            </a:fld>
            <a:endParaRPr lang="de-CH"/>
          </a:p>
        </p:txBody>
      </p:sp>
    </p:spTree>
    <p:extLst>
      <p:ext uri="{BB962C8B-B14F-4D97-AF65-F5344CB8AC3E}">
        <p14:creationId xmlns:p14="http://schemas.microsoft.com/office/powerpoint/2010/main" val="772098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H" dirty="0">
                <a:latin typeface="Fira Sans" panose="020B0503050000020004" pitchFamily="34" charset="0"/>
              </a:rPr>
              <a:t>Je vais maintenant vous présenter le matériel de cette campagne 2025. Si vous souhaitez en commander, référez-vous au bulletin de commande de la pochette d’échantillon ou à nos sites internet.</a:t>
            </a: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38</a:t>
            </a:fld>
            <a:endParaRPr lang="de-CH"/>
          </a:p>
        </p:txBody>
      </p:sp>
    </p:spTree>
    <p:extLst>
      <p:ext uri="{BB962C8B-B14F-4D97-AF65-F5344CB8AC3E}">
        <p14:creationId xmlns:p14="http://schemas.microsoft.com/office/powerpoint/2010/main" val="2848855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FR" b="0" i="0" dirty="0">
                <a:solidFill>
                  <a:srgbClr val="444444"/>
                </a:solidFill>
                <a:effectLst/>
                <a:latin typeface="Calibri" panose="020F0502020204030204" pitchFamily="34" charset="0"/>
              </a:rPr>
              <a:t>​</a:t>
            </a:r>
            <a:r>
              <a:rPr lang="fr-FR" altLang="fr-FR" dirty="0">
                <a:latin typeface="Fira Sans" panose="020B0503050000020004" pitchFamily="34" charset="0"/>
              </a:rPr>
              <a:t>La journée d’action pour le droit à l’alimentation a</a:t>
            </a:r>
            <a:r>
              <a:rPr lang="fr-FR" altLang="fr-FR" b="0" dirty="0">
                <a:solidFill>
                  <a:srgbClr val="FF0000"/>
                </a:solidFill>
                <a:latin typeface="Fira Sans" panose="020B0503050000020004" pitchFamily="34" charset="0"/>
              </a:rPr>
              <a:t>ura lieu le samedi 29 mars 2025. </a:t>
            </a:r>
          </a:p>
          <a:p>
            <a:pPr algn="just"/>
            <a:endParaRPr lang="fr-CH" dirty="0"/>
          </a:p>
          <a:p>
            <a:pPr algn="l" rtl="0" fontAlgn="base"/>
            <a:r>
              <a:rPr lang="fr-FR" b="0" i="0" u="none" strike="noStrike" dirty="0">
                <a:solidFill>
                  <a:srgbClr val="444444"/>
                </a:solidFill>
                <a:effectLst/>
                <a:latin typeface="Calibri" panose="020F0502020204030204" pitchFamily="34" charset="0"/>
              </a:rPr>
              <a:t>​</a:t>
            </a:r>
            <a:r>
              <a:rPr lang="fr-FR" b="0" i="0" u="none" strike="noStrike" dirty="0">
                <a:solidFill>
                  <a:srgbClr val="000000"/>
                </a:solidFill>
                <a:effectLst/>
                <a:latin typeface="Fira Sans" panose="020B0503050000020004" pitchFamily="34" charset="0"/>
              </a:rPr>
              <a:t>La journée d’action pour le droit à l’alimentation a</a:t>
            </a:r>
            <a:r>
              <a:rPr lang="fr-FR" b="0" i="0" u="none" strike="noStrike" dirty="0">
                <a:solidFill>
                  <a:srgbClr val="FF0000"/>
                </a:solidFill>
                <a:effectLst/>
                <a:latin typeface="Fira Sans" panose="020B0503050000020004" pitchFamily="34" charset="0"/>
              </a:rPr>
              <a:t>ura lieu le samedi 29 mars 2025. </a:t>
            </a:r>
            <a:r>
              <a:rPr lang="en-US" b="0" i="0" dirty="0">
                <a:solidFill>
                  <a:srgbClr val="444444"/>
                </a:solidFill>
                <a:effectLst/>
                <a:latin typeface="Fira Sans" panose="020B0503050000020004" pitchFamily="34" charset="0"/>
              </a:rPr>
              <a:t>​</a:t>
            </a:r>
            <a:endParaRPr lang="en-US" b="0" i="0" dirty="0">
              <a:solidFill>
                <a:srgbClr val="444444"/>
              </a:solidFill>
              <a:effectLst/>
              <a:latin typeface="Calibri" panose="020F0502020204030204" pitchFamily="34" charset="0"/>
            </a:endParaRPr>
          </a:p>
          <a:p>
            <a:pPr algn="just" rtl="0" fontAlgn="base"/>
            <a:r>
              <a:rPr lang="fr-CH" b="0" i="0" dirty="0">
                <a:solidFill>
                  <a:srgbClr val="444444"/>
                </a:solidFill>
                <a:effectLst/>
                <a:latin typeface="Aptos" panose="020B0004020202020204" pitchFamily="34" charset="0"/>
              </a:rPr>
              <a:t>​</a:t>
            </a:r>
            <a:endParaRPr lang="fr-CH" b="0" i="0" dirty="0">
              <a:solidFill>
                <a:srgbClr val="444444"/>
              </a:solidFill>
              <a:effectLst/>
              <a:latin typeface="Calibri" panose="020F0502020204030204" pitchFamily="34" charset="0"/>
            </a:endParaRPr>
          </a:p>
          <a:p>
            <a:pPr algn="l" rtl="0" fontAlgn="base"/>
            <a:r>
              <a:rPr lang="fr-CH" b="0" i="0" u="none" strike="noStrike" dirty="0">
                <a:solidFill>
                  <a:srgbClr val="000000"/>
                </a:solidFill>
                <a:effectLst/>
                <a:latin typeface="Aptos" panose="020B0004020202020204" pitchFamily="34" charset="0"/>
              </a:rPr>
              <a:t>Cette année vous aurez la possibilité de vendre également des graines de plantes mellifères bio.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fr-CH" b="0" i="0" u="none" strike="noStrike" dirty="0">
                <a:solidFill>
                  <a:srgbClr val="000000"/>
                </a:solidFill>
                <a:effectLst/>
                <a:latin typeface="Aptos" panose="020B0004020202020204" pitchFamily="34" charset="0"/>
              </a:rPr>
              <a:t>Les graines proviennent de l’entreprise Sativa à </a:t>
            </a:r>
            <a:r>
              <a:rPr lang="fr-CH" b="0" i="0" u="none" strike="noStrike" dirty="0" err="1">
                <a:solidFill>
                  <a:srgbClr val="000000"/>
                </a:solidFill>
                <a:effectLst/>
                <a:latin typeface="Aptos" panose="020B0004020202020204" pitchFamily="34" charset="0"/>
              </a:rPr>
              <a:t>Rheinau</a:t>
            </a:r>
            <a:r>
              <a:rPr lang="fr-CH" b="0" i="0" u="none" strike="noStrike" dirty="0">
                <a:solidFill>
                  <a:srgbClr val="000000"/>
                </a:solidFill>
                <a:effectLst/>
                <a:latin typeface="Aptos" panose="020B0004020202020204" pitchFamily="34" charset="0"/>
              </a:rPr>
              <a:t> en Suisse. Elle soutient l’agriculture biologique et sans OGM. Il s’agit de variétés locales : </a:t>
            </a:r>
            <a:r>
              <a:rPr lang="fr-CH" b="0" i="0" u="none" strike="noStrike" dirty="0" err="1">
                <a:solidFill>
                  <a:srgbClr val="000000"/>
                </a:solidFill>
                <a:effectLst/>
                <a:latin typeface="Aptos" panose="020B0004020202020204" pitchFamily="34" charset="0"/>
              </a:rPr>
              <a:t>Phacélie</a:t>
            </a:r>
            <a:r>
              <a:rPr lang="fr-CH" b="0" i="0" u="none" strike="noStrike" dirty="0">
                <a:solidFill>
                  <a:srgbClr val="000000"/>
                </a:solidFill>
                <a:effectLst/>
                <a:latin typeface="Aptos" panose="020B0004020202020204" pitchFamily="34" charset="0"/>
              </a:rPr>
              <a:t>, sarrasin, souci, bourrache, aneth et bleuet.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fr-CH" b="0" i="0" dirty="0">
                <a:solidFill>
                  <a:srgbClr val="444444"/>
                </a:solidFill>
                <a:effectLst/>
                <a:latin typeface="Aptos" panose="020B0004020202020204" pitchFamily="34" charset="0"/>
              </a:rPr>
              <a:t>​</a:t>
            </a:r>
            <a:endParaRPr lang="fr-CH" b="0" i="0" dirty="0">
              <a:solidFill>
                <a:srgbClr val="444444"/>
              </a:solidFill>
              <a:effectLst/>
              <a:latin typeface="Calibri" panose="020F0502020204030204" pitchFamily="34" charset="0"/>
            </a:endParaRPr>
          </a:p>
          <a:p>
            <a:pPr algn="l" rtl="0" fontAlgn="base"/>
            <a:r>
              <a:rPr lang="fr-CH" b="0" i="0" u="none" strike="noStrike" dirty="0">
                <a:solidFill>
                  <a:srgbClr val="000000"/>
                </a:solidFill>
                <a:effectLst/>
                <a:latin typeface="Aptos" panose="020B0004020202020204" pitchFamily="34" charset="0"/>
              </a:rPr>
              <a:t>Les graines bio peuvent être semées d’avril à fin juillet en pleine terre ou dans une boite à fleurs. En particulier, la bourrache et les soucis fleurissent jusqu’en automne. Toutes ces plantes sont des plantes mellifères précieuses, soutenant ainsi la biodiversité et les populations d’insectes en Suisse avec des couleurs vives. </a:t>
            </a:r>
            <a:r>
              <a:rPr lang="fr-CH" b="0" i="0" dirty="0">
                <a:solidFill>
                  <a:srgbClr val="444444"/>
                </a:solidFill>
                <a:effectLst/>
                <a:latin typeface="Aptos" panose="020B0004020202020204" pitchFamily="34" charset="0"/>
              </a:rPr>
              <a:t>​</a:t>
            </a:r>
            <a:endParaRPr lang="fr-CH" b="0" i="0" dirty="0">
              <a:solidFill>
                <a:srgbClr val="444444"/>
              </a:solidFill>
              <a:effectLst/>
              <a:latin typeface="Calibri" panose="020F0502020204030204" pitchFamily="34" charset="0"/>
            </a:endParaRPr>
          </a:p>
          <a:p>
            <a:pPr algn="l"/>
            <a:endParaRPr lang="fr-CH" sz="1200" b="0" i="0" u="none" strike="noStrike" baseline="0" dirty="0">
              <a:solidFill>
                <a:srgbClr val="FF0033"/>
              </a:solidFill>
              <a:latin typeface="FiraSans-Light" panose="020B0403050000020004" pitchFamily="34" charset="0"/>
            </a:endParaRPr>
          </a:p>
          <a:p>
            <a:pPr algn="l"/>
            <a:endParaRPr lang="fr-CH" sz="1200" b="0" i="0" u="none" strike="noStrike" baseline="0" dirty="0">
              <a:solidFill>
                <a:srgbClr val="FF0033"/>
              </a:solidFill>
              <a:latin typeface="FiraSans-Light" panose="020B0403050000020004" pitchFamily="34" charset="0"/>
            </a:endParaRPr>
          </a:p>
          <a:p>
            <a:pPr algn="l"/>
            <a:r>
              <a:rPr lang="fr-CH" sz="1200" b="0" i="0" u="none" strike="noStrike" baseline="0" dirty="0">
                <a:solidFill>
                  <a:srgbClr val="FF0033"/>
                </a:solidFill>
                <a:latin typeface="FiraSans-Light" panose="020B0403050000020004" pitchFamily="34" charset="0"/>
              </a:rPr>
              <a:t>Chaque geste compte !</a:t>
            </a:r>
          </a:p>
          <a:p>
            <a:pPr algn="l"/>
            <a:endParaRPr lang="fr-CH" sz="1200" b="0" i="0" u="none" strike="noStrike" baseline="0" dirty="0">
              <a:solidFill>
                <a:srgbClr val="FF0033"/>
              </a:solidFill>
              <a:latin typeface="FiraSans-Light" panose="020B0403050000020004" pitchFamily="34" charset="0"/>
            </a:endParaRPr>
          </a:p>
          <a:p>
            <a:pPr algn="l"/>
            <a:r>
              <a:rPr lang="fr-CH" sz="1200" b="0" i="0" u="none" strike="noStrike" baseline="0" dirty="0">
                <a:solidFill>
                  <a:srgbClr val="000000"/>
                </a:solidFill>
                <a:latin typeface="FiraSans-Light" panose="020B0403050000020004" pitchFamily="34" charset="0"/>
              </a:rPr>
              <a:t>Dans le monde, une personne sur dix souffre de la faim et une sur trois est touchée par la malnutrition. </a:t>
            </a:r>
          </a:p>
          <a:p>
            <a:pPr algn="l"/>
            <a:r>
              <a:rPr lang="fr-CH" sz="1200" b="0" i="0" u="none" strike="noStrike" baseline="0" dirty="0">
                <a:solidFill>
                  <a:srgbClr val="000000"/>
                </a:solidFill>
                <a:latin typeface="FiraSans-Light" panose="020B0403050000020004" pitchFamily="34" charset="0"/>
              </a:rPr>
              <a:t>La bonne nouvelle : ces deux fléaux ont une origine humaine et sont donc surmontables. Votre soutien contribue à ce que chacun·e ait accès à une alimentation saine et suffisante, un élément clé pour un bon développement physique et mental. Ensemble, nous pouvons agir pour que la faim et la malnutrition cessent de</a:t>
            </a:r>
          </a:p>
          <a:p>
            <a:pPr algn="l"/>
            <a:r>
              <a:rPr lang="fr-CH" sz="1200" b="0" i="0" u="none" strike="noStrike" baseline="0" dirty="0">
                <a:solidFill>
                  <a:srgbClr val="000000"/>
                </a:solidFill>
                <a:latin typeface="FiraSans-Light" panose="020B0403050000020004" pitchFamily="34" charset="0"/>
              </a:rPr>
              <a:t>compromettre l’avenir des générations futures.</a:t>
            </a:r>
          </a:p>
          <a:p>
            <a:pPr algn="l"/>
            <a:endParaRPr lang="fr-CH" sz="1200" b="0" i="0" u="none" strike="noStrike" baseline="0" dirty="0">
              <a:solidFill>
                <a:srgbClr val="000000"/>
              </a:solidFill>
              <a:latin typeface="FiraSans-Light" panose="020B0403050000020004" pitchFamily="34" charset="0"/>
            </a:endParaRPr>
          </a:p>
          <a:p>
            <a:pPr algn="l"/>
            <a:r>
              <a:rPr lang="fr-CH" sz="1200" b="0" i="0" u="none" strike="noStrike" baseline="0" dirty="0">
                <a:solidFill>
                  <a:srgbClr val="000000"/>
                </a:solidFill>
                <a:latin typeface="FiraSans-Light" panose="020B0403050000020004" pitchFamily="34" charset="0"/>
              </a:rPr>
              <a:t>À l’occasion de la Journée d’action pour le droit à l’alimentation, des roses équitables, des graines de plantes mellifères bio et d’autres produits seront vendus dans toute la Suisse. Les recettes seront reversées aux projets d’Action de Carême, de l’EPER et d’Être Partenaires. Un grand merci !</a:t>
            </a:r>
            <a:endParaRPr lang="fr-CH" dirty="0"/>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39</a:t>
            </a:fld>
            <a:endParaRPr lang="de-CH"/>
          </a:p>
        </p:txBody>
      </p:sp>
    </p:spTree>
    <p:extLst>
      <p:ext uri="{BB962C8B-B14F-4D97-AF65-F5344CB8AC3E}">
        <p14:creationId xmlns:p14="http://schemas.microsoft.com/office/powerpoint/2010/main" val="422182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a:extLst>
              <a:ext uri="{FF2B5EF4-FFF2-40B4-BE49-F238E27FC236}">
                <a16:creationId xmlns:a16="http://schemas.microsoft.com/office/drawing/2014/main" id="{A6D2DB6E-44F2-49E1-8610-9E9F70AA47BC}"/>
              </a:ext>
            </a:extLst>
          </p:cNvPr>
          <p:cNvSpPr>
            <a:spLocks noGrp="1" noRot="1" noChangeAspect="1" noTextEdit="1"/>
          </p:cNvSpPr>
          <p:nvPr>
            <p:ph type="sldImg"/>
          </p:nvPr>
        </p:nvSpPr>
        <p:spPr bwMode="auto">
          <a:xfrm>
            <a:off x="1166813" y="339725"/>
            <a:ext cx="4465637" cy="3351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Espace réservé des notes 2">
            <a:extLst>
              <a:ext uri="{FF2B5EF4-FFF2-40B4-BE49-F238E27FC236}">
                <a16:creationId xmlns:a16="http://schemas.microsoft.com/office/drawing/2014/main" id="{F005732B-E2D0-458A-AE72-DE89B2993F9F}"/>
              </a:ext>
            </a:extLst>
          </p:cNvPr>
          <p:cNvSpPr>
            <a:spLocks noGrp="1"/>
          </p:cNvSpPr>
          <p:nvPr>
            <p:ph type="body" idx="1"/>
          </p:nvPr>
        </p:nvSpPr>
        <p:spPr bwMode="auto">
          <a:xfrm>
            <a:off x="603588" y="4083263"/>
            <a:ext cx="5592086" cy="3909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altLang="fr-FR" b="0">
              <a:latin typeface="Fira Sans" panose="020B05030500000200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altLang="fr-FR" b="0">
                <a:latin typeface="Fira Sans" panose="020B0503050000020004" pitchFamily="34" charset="0"/>
              </a:rPr>
              <a:t>Encouragez votre boulangerie à participer au </a:t>
            </a:r>
            <a:r>
              <a:rPr lang="fr-FR" altLang="fr-FR" b="1">
                <a:latin typeface="Fira Sans" panose="020B0503050000020004" pitchFamily="34" charset="0"/>
              </a:rPr>
              <a:t>Pain du Partage</a:t>
            </a:r>
            <a:r>
              <a:rPr lang="fr-FR" altLang="fr-FR" b="0">
                <a:latin typeface="Fira Sans" panose="020B0503050000020004" pitchFamily="34" charset="0"/>
              </a:rPr>
              <a:t>, qui se tiendra tout au long de la campagne. Cela consiste à reverser 50 centimes à nos projets pour chaque pain vendu.</a:t>
            </a:r>
            <a:r>
              <a:rPr lang="fr-CH" b="0" i="0" u="none" strike="noStrike" baseline="0">
                <a:latin typeface="Fira Sans" panose="020B05030500000200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CH" b="0" i="0" u="none" strike="noStrike" baseline="0">
                <a:latin typeface="Fira Sans" panose="020B0503050000020004" pitchFamily="34" charset="0"/>
              </a:rPr>
              <a:t>Informations complémentaires : www.materiel.voir-et-agir.ch/pain</a:t>
            </a:r>
            <a:endParaRPr lang="fr-FR" altLang="fr-FR" b="0">
              <a:latin typeface="Fira Sans" panose="020B0503050000020004" pitchFamily="34" charset="0"/>
            </a:endParaRPr>
          </a:p>
          <a:p>
            <a:pPr algn="just"/>
            <a:endParaRPr lang="fr-FR" altLang="fr-FR" b="0">
              <a:latin typeface="Fira Sans" panose="020B0503050000020004" pitchFamily="34" charset="0"/>
            </a:endParaRPr>
          </a:p>
          <a:p>
            <a:pPr algn="just"/>
            <a:r>
              <a:rPr lang="fr-FR" altLang="fr-FR" b="0">
                <a:latin typeface="Fira Sans" panose="020B0503050000020004" pitchFamily="34" charset="0"/>
              </a:rPr>
              <a:t>Les fonds récoltés pendant les </a:t>
            </a:r>
            <a:r>
              <a:rPr lang="fr-FR" altLang="fr-FR" b="1">
                <a:latin typeface="Fira Sans" panose="020B0503050000020004" pitchFamily="34" charset="0"/>
              </a:rPr>
              <a:t>soupes de carême </a:t>
            </a:r>
            <a:r>
              <a:rPr lang="fr-FR" altLang="fr-FR" b="0">
                <a:latin typeface="Fira Sans" panose="020B0503050000020004" pitchFamily="34" charset="0"/>
              </a:rPr>
              <a:t>participent également à la réalisation de nos projets. </a:t>
            </a:r>
          </a:p>
          <a:p>
            <a:pPr algn="just"/>
            <a:r>
              <a:rPr lang="fr-CH" b="0" i="0" u="none" strike="noStrike" baseline="0">
                <a:latin typeface="Fira Sans" panose="020B0503050000020004" pitchFamily="34" charset="0"/>
              </a:rPr>
              <a:t>Vous trouverez plusieurs idées pour organiser votre soupe de carême sur : www.materiel.voir-et-agir.ch/soupe</a:t>
            </a:r>
            <a:endParaRPr lang="fr-FR" altLang="fr-FR" b="0">
              <a:latin typeface="Fira Sans" panose="020B0503050000020004" pitchFamily="34" charset="0"/>
            </a:endParaRPr>
          </a:p>
          <a:p>
            <a:pPr algn="just"/>
            <a:endParaRPr lang="fr-FR" altLang="fr-FR" b="0">
              <a:latin typeface="Fira Sans" panose="020B0503050000020004" pitchFamily="34" charset="0"/>
            </a:endParaRPr>
          </a:p>
          <a:p>
            <a:pPr algn="just"/>
            <a:r>
              <a:rPr lang="fr-CH" altLang="fr-FR" b="0">
                <a:latin typeface="Fira Sans" panose="020B0503050000020004" pitchFamily="34" charset="0"/>
              </a:rPr>
              <a:t>Pendant</a:t>
            </a:r>
            <a:r>
              <a:rPr lang="fr-CH" altLang="fr-FR" b="1">
                <a:latin typeface="Fira Sans" panose="020B0503050000020004" pitchFamily="34" charset="0"/>
              </a:rPr>
              <a:t> le jeûne</a:t>
            </a:r>
            <a:r>
              <a:rPr lang="fr-CH" altLang="fr-FR" b="0">
                <a:latin typeface="Fira Sans" panose="020B0503050000020004" pitchFamily="34" charset="0"/>
              </a:rPr>
              <a:t>, la relation à la Terre et à tous les êtres vivants change et la manière de se nourrir acquiert un autre sens. Rejoignez un groupe de jeûne et testez cette discipline </a:t>
            </a:r>
            <a:r>
              <a:rPr lang="fr-CH" altLang="fr-FR" b="0" err="1">
                <a:latin typeface="Fira Sans" panose="020B0503050000020004" pitchFamily="34" charset="0"/>
              </a:rPr>
              <a:t>encadré·e</a:t>
            </a:r>
            <a:r>
              <a:rPr lang="fr-CH" altLang="fr-FR" b="0">
                <a:latin typeface="Fira Sans" panose="020B0503050000020004" pitchFamily="34" charset="0"/>
              </a:rPr>
              <a:t> par </a:t>
            </a:r>
            <a:r>
              <a:rPr lang="fr-CH" altLang="fr-FR" b="0" err="1">
                <a:latin typeface="Fira Sans" panose="020B0503050000020004" pitchFamily="34" charset="0"/>
              </a:rPr>
              <a:t>un·e</a:t>
            </a:r>
            <a:r>
              <a:rPr lang="fr-CH" altLang="fr-FR" b="0">
                <a:latin typeface="Fira Sans" panose="020B0503050000020004" pitchFamily="34" charset="0"/>
              </a:rPr>
              <a:t> </a:t>
            </a:r>
            <a:r>
              <a:rPr lang="fr-CH" altLang="fr-FR" b="0" err="1">
                <a:latin typeface="Fira Sans" panose="020B0503050000020004" pitchFamily="34" charset="0"/>
              </a:rPr>
              <a:t>professionnel·le</a:t>
            </a:r>
            <a:r>
              <a:rPr lang="fr-CH" altLang="fr-FR" b="0">
                <a:latin typeface="Fira Sans" panose="020B0503050000020004" pitchFamily="34" charset="0"/>
              </a:rPr>
              <a:t> du jeûne. Vous pourrez aussi échanger avec les autres jeûneuses et jeûneurs. </a:t>
            </a:r>
          </a:p>
          <a:p>
            <a:pPr algn="just"/>
            <a:r>
              <a:rPr lang="fr-CH" altLang="fr-FR" b="0">
                <a:latin typeface="Fira Sans" panose="020B0503050000020004" pitchFamily="34" charset="0"/>
              </a:rPr>
              <a:t>Vous trouverez les groupes près de chez vous sur : www.materiel.voir-et-agir.ch/jeuner-ensemble</a:t>
            </a:r>
            <a:endParaRPr lang="fr-FR" altLang="fr-FR" b="0">
              <a:latin typeface="Fira Sans" panose="020B0503050000020004" pitchFamily="34" charset="0"/>
            </a:endParaRPr>
          </a:p>
        </p:txBody>
      </p:sp>
      <p:sp>
        <p:nvSpPr>
          <p:cNvPr id="55299" name="Espace réservé du numéro de diapositive 3">
            <a:extLst>
              <a:ext uri="{FF2B5EF4-FFF2-40B4-BE49-F238E27FC236}">
                <a16:creationId xmlns:a16="http://schemas.microsoft.com/office/drawing/2014/main" id="{19D94E0B-9D8E-4D75-9727-BA96601D2E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BE220D-618C-4DC0-8655-48FD3701CFDC}" type="slidenum">
              <a:rPr lang="de-CH" altLang="fr-FR" smtClean="0">
                <a:latin typeface="Calibri" panose="020F0502020204030204" pitchFamily="34" charset="0"/>
              </a:rPr>
              <a:pPr/>
              <a:t>40</a:t>
            </a:fld>
            <a:endParaRPr lang="de-CH" altLang="fr-FR">
              <a:latin typeface="Calibri" panose="020F0502020204030204" pitchFamily="34" charset="0"/>
            </a:endParaRPr>
          </a:p>
        </p:txBody>
      </p:sp>
    </p:spTree>
    <p:extLst>
      <p:ext uri="{BB962C8B-B14F-4D97-AF65-F5344CB8AC3E}">
        <p14:creationId xmlns:p14="http://schemas.microsoft.com/office/powerpoint/2010/main" val="109042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CH" sz="1800" b="0" i="0" u="none" strike="noStrike" dirty="0">
                <a:solidFill>
                  <a:srgbClr val="000000"/>
                </a:solidFill>
                <a:effectLst/>
                <a:latin typeface="Fira Sans Light" panose="020B0403050000020004" pitchFamily="34" charset="0"/>
              </a:rPr>
              <a:t>En lien avec cette thématique, la Campagne œcuménique</a:t>
            </a:r>
            <a:r>
              <a:rPr lang="fr-CH" sz="1800" b="0" i="0" noProof="0" dirty="0">
                <a:solidFill>
                  <a:srgbClr val="000000"/>
                </a:solidFill>
                <a:effectLst/>
                <a:latin typeface="Fira Sans Light" panose="020B0403050000020004" pitchFamily="34" charset="0"/>
              </a:rPr>
              <a:t> </a:t>
            </a:r>
            <a:r>
              <a:rPr lang="fr-CH" sz="1800" b="0" i="0" u="none" strike="noStrike" dirty="0">
                <a:solidFill>
                  <a:srgbClr val="000000"/>
                </a:solidFill>
                <a:effectLst/>
                <a:latin typeface="Fira Sans Light" panose="020B0403050000020004" pitchFamily="34" charset="0"/>
              </a:rPr>
              <a:t>cette année vise à :</a:t>
            </a:r>
            <a:r>
              <a:rPr lang="en-US" sz="1800" b="0" i="0" dirty="0">
                <a:solidFill>
                  <a:srgbClr val="000000"/>
                </a:solidFill>
                <a:effectLst/>
                <a:latin typeface="Fira Sans Light" panose="020B04030500000200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H" sz="1800" b="1" i="0" u="none" strike="noStrike" dirty="0">
                <a:solidFill>
                  <a:srgbClr val="000000"/>
                </a:solidFill>
                <a:effectLst/>
                <a:latin typeface="Fira Sans Light" panose="020B0403050000020004" pitchFamily="34" charset="0"/>
              </a:rPr>
              <a:t>Sensibiliser</a:t>
            </a:r>
            <a:r>
              <a:rPr lang="fr-CH" sz="1800" b="0" i="0" u="none" strike="noStrike" dirty="0">
                <a:solidFill>
                  <a:srgbClr val="000000"/>
                </a:solidFill>
                <a:effectLst/>
                <a:latin typeface="Fira Sans Light" panose="020B0403050000020004" pitchFamily="34" charset="0"/>
              </a:rPr>
              <a:t> la population de Suisse à la problématique de la faim et de l’accès à la terre et à la nourriture. Dans beaucoup des pays du Sud ces droits sont extrêmement liés entre eux;</a:t>
            </a:r>
            <a:r>
              <a:rPr lang="en-US" sz="1800" b="0" i="0" dirty="0">
                <a:solidFill>
                  <a:srgbClr val="000000"/>
                </a:solidFill>
                <a:effectLst/>
                <a:latin typeface="Fira Sans Light" panose="020B0403050000020004" pitchFamily="34" charset="0"/>
              </a:rPr>
              <a:t>​ </a:t>
            </a:r>
            <a:r>
              <a:rPr lang="fr-FR" sz="1800" b="0" i="0" noProof="0" dirty="0">
                <a:solidFill>
                  <a:srgbClr val="000000"/>
                </a:solidFill>
                <a:effectLst/>
                <a:latin typeface="Fira Sans Light" panose="020B0403050000020004" pitchFamily="34" charset="0"/>
              </a:rPr>
              <a:t>l’opportunité d’avoir accès à différentes ressources naturelles et principalement à la terre, pourrait garantir aussi l’accès à la nourriture. </a:t>
            </a:r>
            <a:r>
              <a:rPr lang="fr-CH" sz="1800" b="0" i="0" u="none" strike="noStrike" dirty="0">
                <a:solidFill>
                  <a:srgbClr val="000000"/>
                </a:solidFill>
                <a:effectLst/>
                <a:latin typeface="Fira Sans Light" panose="020B0403050000020004" pitchFamily="34" charset="0"/>
              </a:rPr>
              <a:t>Elle vise donc à </a:t>
            </a:r>
            <a:r>
              <a:rPr lang="fr-CH" sz="1800" b="1" i="0" u="none" strike="noStrike" noProof="0" dirty="0">
                <a:solidFill>
                  <a:srgbClr val="000000"/>
                </a:solidFill>
                <a:effectLst/>
                <a:latin typeface="Fira Sans Light" panose="020B0403050000020004" pitchFamily="34" charset="0"/>
              </a:rPr>
              <a:t>s</a:t>
            </a:r>
            <a:r>
              <a:rPr lang="fr-CH" sz="1800" b="1" i="0" noProof="0" dirty="0">
                <a:solidFill>
                  <a:srgbClr val="000000"/>
                </a:solidFill>
                <a:effectLst/>
                <a:latin typeface="Fira Sans Light" panose="020B0403050000020004" pitchFamily="34" charset="0"/>
              </a:rPr>
              <a:t>timuler l’engagement </a:t>
            </a:r>
            <a:r>
              <a:rPr lang="fr-CH" sz="1800" b="0" i="0" noProof="0" dirty="0">
                <a:solidFill>
                  <a:srgbClr val="000000"/>
                </a:solidFill>
                <a:effectLst/>
                <a:latin typeface="Fira Sans Light" panose="020B0403050000020004" pitchFamily="34" charset="0"/>
              </a:rPr>
              <a:t>personnel et collectif, en amenant une réflexion sur nos habitudes de consommation et les actions que nous pouvons entreprendre pour promouvoir un système alimentaire plus juste et plus durable</a:t>
            </a:r>
            <a:r>
              <a:rPr lang="fr-CH" sz="1800" b="0" i="0" u="none" strike="noStrike" dirty="0">
                <a:solidFill>
                  <a:srgbClr val="000000"/>
                </a:solidFill>
                <a:effectLst/>
                <a:latin typeface="Fira Sans Light" panose="020B0403050000020004" pitchFamily="34" charset="0"/>
              </a:rPr>
              <a:t>. Comme par exemple;</a:t>
            </a:r>
          </a:p>
          <a:p>
            <a:pPr marL="742950" lvl="1" indent="-285750" algn="l" rtl="0" fontAlgn="base">
              <a:buFont typeface="Arial" panose="020B0604020202020204" pitchFamily="34" charset="0"/>
              <a:buChar char="•"/>
            </a:pPr>
            <a:r>
              <a:rPr lang="fr-CH" sz="1800" b="0" i="0" u="none" strike="noStrike" dirty="0">
                <a:solidFill>
                  <a:srgbClr val="000000"/>
                </a:solidFill>
                <a:effectLst/>
                <a:latin typeface="Fira Sans Light" panose="020B0403050000020004" pitchFamily="34" charset="0"/>
              </a:rPr>
              <a:t>Consommer de manière saisonnière et régionale et éviter le gaspillage alimentaire </a:t>
            </a:r>
            <a:r>
              <a:rPr lang="en-US" sz="1800" b="0" i="0" u="none" strike="noStrike" dirty="0">
                <a:solidFill>
                  <a:srgbClr val="000000"/>
                </a:solidFill>
                <a:effectLst/>
                <a:latin typeface="Fira Sans Light" panose="020B0403050000020004" pitchFamily="34" charset="0"/>
              </a:rPr>
              <a:t>dans les pays du Nord</a:t>
            </a:r>
          </a:p>
          <a:p>
            <a:pPr marL="742950" lvl="1" indent="-285750" algn="l" rtl="0" fontAlgn="base">
              <a:buFont typeface="Arial" panose="020B0604020202020204" pitchFamily="34" charset="0"/>
              <a:buChar char="•"/>
            </a:pPr>
            <a:r>
              <a:rPr lang="en-US" sz="1800" b="0" i="0" u="none" strike="noStrike" dirty="0" err="1">
                <a:solidFill>
                  <a:srgbClr val="000000"/>
                </a:solidFill>
                <a:effectLst/>
                <a:latin typeface="Fira Sans Light" panose="020B0403050000020004" pitchFamily="34" charset="0"/>
              </a:rPr>
              <a:t>Soutenir</a:t>
            </a:r>
            <a:r>
              <a:rPr lang="en-US" sz="1800" b="0" i="0" u="none" strike="noStrike" dirty="0">
                <a:solidFill>
                  <a:srgbClr val="000000"/>
                </a:solidFill>
                <a:effectLst/>
                <a:latin typeface="Fira Sans Light" panose="020B0403050000020004" pitchFamily="34" charset="0"/>
              </a:rPr>
              <a:t> des </a:t>
            </a:r>
            <a:r>
              <a:rPr lang="en-US" sz="1800" b="0" i="0" u="none" strike="noStrike" dirty="0" err="1">
                <a:solidFill>
                  <a:srgbClr val="000000"/>
                </a:solidFill>
                <a:effectLst/>
                <a:latin typeface="Fira Sans Light" panose="020B0403050000020004" pitchFamily="34" charset="0"/>
              </a:rPr>
              <a:t>projets</a:t>
            </a:r>
            <a:r>
              <a:rPr lang="en-US" sz="1800" b="0" i="0" u="none" strike="noStrike" dirty="0">
                <a:solidFill>
                  <a:srgbClr val="000000"/>
                </a:solidFill>
                <a:effectLst/>
                <a:latin typeface="Fira Sans Light" panose="020B0403050000020004" pitchFamily="34" charset="0"/>
              </a:rPr>
              <a:t> </a:t>
            </a:r>
            <a:r>
              <a:rPr lang="en-US" sz="1800" b="0" i="0" u="none" strike="noStrike" dirty="0" err="1">
                <a:solidFill>
                  <a:srgbClr val="000000"/>
                </a:solidFill>
                <a:effectLst/>
                <a:latin typeface="Fira Sans Light" panose="020B0403050000020004" pitchFamily="34" charset="0"/>
              </a:rPr>
              <a:t>telles</a:t>
            </a:r>
            <a:r>
              <a:rPr lang="en-US" sz="1800" b="0" i="0" u="none" strike="noStrike" dirty="0">
                <a:solidFill>
                  <a:srgbClr val="000000"/>
                </a:solidFill>
                <a:effectLst/>
                <a:latin typeface="Fira Sans Light" panose="020B0403050000020004" pitchFamily="34" charset="0"/>
              </a:rPr>
              <a:t> que </a:t>
            </a:r>
            <a:r>
              <a:rPr lang="en-US" sz="1800" b="0" i="0" u="none" strike="noStrike" dirty="0" err="1">
                <a:solidFill>
                  <a:srgbClr val="000000"/>
                </a:solidFill>
                <a:effectLst/>
                <a:latin typeface="Fira Sans Light" panose="020B0403050000020004" pitchFamily="34" charset="0"/>
              </a:rPr>
              <a:t>ceux</a:t>
            </a:r>
            <a:r>
              <a:rPr lang="en-US" sz="1800" b="0" i="0" u="none" strike="noStrike" dirty="0">
                <a:solidFill>
                  <a:srgbClr val="000000"/>
                </a:solidFill>
                <a:effectLst/>
                <a:latin typeface="Fira Sans Light" panose="020B0403050000020004" pitchFamily="34" charset="0"/>
              </a:rPr>
              <a:t> </a:t>
            </a:r>
            <a:r>
              <a:rPr lang="en-US" sz="1800" b="0" i="0" u="none" strike="noStrike" dirty="0" err="1">
                <a:solidFill>
                  <a:srgbClr val="000000"/>
                </a:solidFill>
                <a:effectLst/>
                <a:latin typeface="Fira Sans Light" panose="020B0403050000020004" pitchFamily="34" charset="0"/>
              </a:rPr>
              <a:t>d’Action</a:t>
            </a:r>
            <a:r>
              <a:rPr lang="en-US" sz="1800" b="0" i="0" u="none" strike="noStrike" dirty="0">
                <a:solidFill>
                  <a:srgbClr val="000000"/>
                </a:solidFill>
                <a:effectLst/>
                <a:latin typeface="Fira Sans Light" panose="020B0403050000020004" pitchFamily="34" charset="0"/>
              </a:rPr>
              <a:t> de Carême et de </a:t>
            </a:r>
            <a:r>
              <a:rPr lang="en-US" sz="1800" b="0" i="0" u="none" strike="noStrike" dirty="0" err="1">
                <a:solidFill>
                  <a:srgbClr val="000000"/>
                </a:solidFill>
                <a:effectLst/>
                <a:latin typeface="Fira Sans Light" panose="020B0403050000020004" pitchFamily="34" charset="0"/>
              </a:rPr>
              <a:t>l’EPER</a:t>
            </a:r>
            <a:r>
              <a:rPr lang="en-US" sz="1800" b="0" i="0" u="none" strike="noStrike" dirty="0">
                <a:solidFill>
                  <a:srgbClr val="000000"/>
                </a:solidFill>
                <a:effectLst/>
                <a:latin typeface="Fira Sans Light" panose="020B0403050000020004" pitchFamily="34" charset="0"/>
              </a:rPr>
              <a:t> dans les pays du Sud (</a:t>
            </a:r>
            <a:r>
              <a:rPr lang="en-US" sz="1800" b="0" i="0" u="none" strike="noStrike" dirty="0" err="1">
                <a:solidFill>
                  <a:srgbClr val="000000"/>
                </a:solidFill>
                <a:effectLst/>
                <a:latin typeface="Fira Sans Light" panose="020B0403050000020004" pitchFamily="34" charset="0"/>
              </a:rPr>
              <a:t>agroécologie</a:t>
            </a:r>
            <a:r>
              <a:rPr lang="en-US" sz="1800" b="0" i="0" u="none" strike="noStrike" dirty="0">
                <a:solidFill>
                  <a:srgbClr val="000000"/>
                </a:solidFill>
                <a:effectLst/>
                <a:latin typeface="Fira Sans Light" panose="020B0403050000020004" pitchFamily="34" charset="0"/>
              </a:rPr>
              <a:t>, plaidoyer, etc.)</a:t>
            </a:r>
          </a:p>
          <a:p>
            <a:pPr marL="457200" lvl="1" indent="0" algn="l" rtl="0" fontAlgn="base">
              <a:buFont typeface="Arial" panose="020B0604020202020204" pitchFamily="34" charset="0"/>
              <a:buNone/>
            </a:pPr>
            <a:endParaRPr lang="en-US" sz="1800" b="0" i="0" u="none" strike="noStrike" dirty="0">
              <a:solidFill>
                <a:srgbClr val="000000"/>
              </a:solidFill>
              <a:effectLst/>
              <a:latin typeface="Fira Sans Light" panose="020B0403050000020004" pitchFamily="34" charset="0"/>
            </a:endParaRPr>
          </a:p>
          <a:p>
            <a:pPr marL="742950" lvl="1" indent="-285750" algn="l" rtl="0" fontAlgn="base">
              <a:buFont typeface="Arial" panose="020B0604020202020204" pitchFamily="34" charset="0"/>
              <a:buChar char="•"/>
            </a:pPr>
            <a:r>
              <a:rPr lang="fr-CH" sz="1800" b="1" i="0" noProof="0" dirty="0">
                <a:solidFill>
                  <a:srgbClr val="000000"/>
                </a:solidFill>
                <a:effectLst/>
                <a:latin typeface="Fira Sans Light" panose="020B0403050000020004" pitchFamily="34" charset="0"/>
              </a:rPr>
              <a:t>Donner la voix au Sud </a:t>
            </a:r>
            <a:r>
              <a:rPr lang="fr-CH" sz="1800" b="0" i="0" noProof="0" dirty="0">
                <a:solidFill>
                  <a:srgbClr val="000000"/>
                </a:solidFill>
                <a:effectLst/>
                <a:latin typeface="Fira Sans Light" panose="020B0403050000020004" pitchFamily="34" charset="0"/>
              </a:rPr>
              <a:t>: Donner de la visibilité aux expériences et aux voix des communautés les plus vulnérables, qui font face quotidiennement à des difficultés liées à la malnutrition et à la sécurité alimentaire.</a:t>
            </a:r>
          </a:p>
          <a:p>
            <a:pPr marL="457200" lvl="1" indent="0" algn="l" rtl="0" fontAlgn="base">
              <a:buFont typeface="Arial" panose="020B0604020202020204" pitchFamily="34" charset="0"/>
              <a:buNone/>
            </a:pPr>
            <a:endParaRPr lang="en-US" sz="1800" b="0" i="0" dirty="0">
              <a:solidFill>
                <a:srgbClr val="000000"/>
              </a:solidFill>
              <a:effectLst/>
              <a:latin typeface="Fira Sans Light" panose="020B0403050000020004" pitchFamily="34" charset="0"/>
            </a:endParaRPr>
          </a:p>
          <a:p>
            <a:pPr marL="457200" lvl="1" indent="0"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H" sz="1800" b="0" i="0" u="none" strike="noStrike" dirty="0">
                <a:solidFill>
                  <a:srgbClr val="000000"/>
                </a:solidFill>
                <a:effectLst/>
                <a:latin typeface="Fira Sans Light" panose="020B0403050000020004" pitchFamily="34" charset="0"/>
              </a:rPr>
              <a:t>Cela inclut, bien évidemment, la </a:t>
            </a:r>
            <a:r>
              <a:rPr lang="fr-CH" sz="1800" b="1" i="0" u="none" strike="noStrike" dirty="0">
                <a:solidFill>
                  <a:srgbClr val="000000"/>
                </a:solidFill>
                <a:effectLst/>
                <a:latin typeface="Fira Sans Light" panose="020B0403050000020004" pitchFamily="34" charset="0"/>
              </a:rPr>
              <a:t>récolte des fonds</a:t>
            </a:r>
            <a:r>
              <a:rPr lang="fr-CH" sz="1800" b="0" i="0" u="none" strike="noStrike" dirty="0">
                <a:solidFill>
                  <a:srgbClr val="000000"/>
                </a:solidFill>
                <a:effectLst/>
                <a:latin typeface="Fira Sans Light" panose="020B0403050000020004" pitchFamily="34" charset="0"/>
              </a:rPr>
              <a:t> pour les programmes et les projets des organisations partenaires, dans les Pays du Sud, qui travaillent pour garantir ces droits et lutter contre la famine. </a:t>
            </a:r>
          </a:p>
          <a:p>
            <a:pPr marL="285750" indent="-285750" algn="l" rtl="0" fontAlgn="base">
              <a:buFont typeface="Arial" panose="020B0604020202020204" pitchFamily="34" charset="0"/>
              <a:buChar char="•"/>
            </a:pPr>
            <a:endParaRPr lang="fr-CH" sz="1800" b="0" i="0" u="none" strike="noStrike" dirty="0">
              <a:solidFill>
                <a:srgbClr val="000000"/>
              </a:solidFill>
              <a:effectLst/>
              <a:latin typeface="Fira Sans Light" panose="020B0403050000020004" pitchFamily="34" charset="0"/>
            </a:endParaRPr>
          </a:p>
          <a:p>
            <a:pPr marL="0" indent="0" algn="l" rtl="0" fontAlgn="base">
              <a:buFont typeface="Arial" panose="020B0604020202020204" pitchFamily="34" charset="0"/>
              <a:buNone/>
            </a:pPr>
            <a:r>
              <a:rPr lang="fr-CH" sz="1800" b="0" i="0" u="none" strike="noStrike" dirty="0">
                <a:solidFill>
                  <a:srgbClr val="000000"/>
                </a:solidFill>
                <a:effectLst/>
                <a:latin typeface="Fira Sans Light" panose="020B0403050000020004" pitchFamily="34" charset="0"/>
              </a:rPr>
              <a:t>On proposera aussi des pistes d’animations pour la période de carême </a:t>
            </a:r>
            <a:r>
              <a:rPr lang="en-US" sz="1800" b="0" i="0" u="none" strike="noStrike" dirty="0">
                <a:solidFill>
                  <a:srgbClr val="000000"/>
                </a:solidFill>
                <a:effectLst/>
                <a:latin typeface="Fira Sans Light" panose="020B0403050000020004" pitchFamily="34" charset="0"/>
              </a:rPr>
              <a:t>, </a:t>
            </a:r>
            <a:r>
              <a:rPr lang="fr-FR" sz="1800" b="0" i="0" u="none" strike="noStrike" noProof="0" dirty="0">
                <a:solidFill>
                  <a:srgbClr val="000000"/>
                </a:solidFill>
                <a:effectLst/>
                <a:latin typeface="Fira Sans Light" panose="020B0403050000020004" pitchFamily="34" charset="0"/>
              </a:rPr>
              <a:t>qui pourraient être mis en place aussi sans notre soutien</a:t>
            </a:r>
            <a:endParaRPr lang="fr-FR" b="0" i="0" noProof="0" dirty="0">
              <a:solidFill>
                <a:srgbClr val="000000"/>
              </a:solidFill>
              <a:effectLst/>
              <a:latin typeface="Arial" panose="020B060402020202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a:t>
            </a:fld>
            <a:endParaRPr lang="de-CH"/>
          </a:p>
        </p:txBody>
      </p:sp>
    </p:spTree>
    <p:extLst>
      <p:ext uri="{BB962C8B-B14F-4D97-AF65-F5344CB8AC3E}">
        <p14:creationId xmlns:p14="http://schemas.microsoft.com/office/powerpoint/2010/main" val="4241870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31975" y="198438"/>
            <a:ext cx="3133725" cy="2351087"/>
          </a:xfrm>
        </p:spPr>
      </p:sp>
      <p:sp>
        <p:nvSpPr>
          <p:cNvPr id="3" name="Espace réservé des notes 2"/>
          <p:cNvSpPr>
            <a:spLocks noGrp="1"/>
          </p:cNvSpPr>
          <p:nvPr>
            <p:ph type="body" idx="1"/>
          </p:nvPr>
        </p:nvSpPr>
        <p:spPr>
          <a:xfrm>
            <a:off x="339558" y="2859771"/>
            <a:ext cx="6118557" cy="3909864"/>
          </a:xfrm>
        </p:spPr>
        <p:txBody>
          <a:bodyPr/>
          <a:lstStyle/>
          <a:p>
            <a:pPr algn="just"/>
            <a:r>
              <a:rPr lang="fr-CH" dirty="0">
                <a:latin typeface="Fira Sans" panose="020B0503050000020004" pitchFamily="34" charset="0"/>
              </a:rPr>
              <a:t>Voici la liste des évènements organisés en présence de notre hôte de campagne, Germain Nyembo. Ils sont ouverts à toutes et tous.</a:t>
            </a:r>
          </a:p>
          <a:p>
            <a:pPr algn="just"/>
            <a:endParaRPr lang="fr-CH" dirty="0">
              <a:latin typeface="Fira Sans" panose="020B0503050000020004" pitchFamily="34" charset="0"/>
            </a:endParaRPr>
          </a:p>
          <a:p>
            <a:pPr marL="0" indent="0" algn="just">
              <a:buFont typeface="Arial" panose="020B0604020202020204" pitchFamily="34" charset="0"/>
              <a:buNone/>
            </a:pPr>
            <a:r>
              <a:rPr lang="fr-CH" b="1" dirty="0">
                <a:latin typeface="Fira Sans" panose="020B0503050000020004" pitchFamily="34" charset="0"/>
              </a:rPr>
              <a:t>Conférences et tables rondes : </a:t>
            </a:r>
            <a:r>
              <a:rPr lang="fr-CH" b="0" dirty="0">
                <a:latin typeface="Fira Sans" panose="020B0503050000020004" pitchFamily="34" charset="0"/>
              </a:rPr>
              <a:t>Plusieurs conférences et tables rondes se tiendront en présence de notre hôte de campagne, Germain Nyembo ainsi que d’</a:t>
            </a:r>
            <a:r>
              <a:rPr lang="fr-CH" b="0" dirty="0" err="1">
                <a:latin typeface="Fira Sans" panose="020B0503050000020004" pitchFamily="34" charset="0"/>
              </a:rPr>
              <a:t>expert.e.s</a:t>
            </a:r>
            <a:r>
              <a:rPr lang="fr-CH" b="0" dirty="0">
                <a:latin typeface="Fira Sans" panose="020B0503050000020004" pitchFamily="34" charset="0"/>
              </a:rPr>
              <a:t> pour mieux comprendre les enjeux liés au droit à l’alimentation. </a:t>
            </a:r>
          </a:p>
          <a:p>
            <a:pPr marL="0" indent="0" algn="just">
              <a:buFont typeface="Arial" panose="020B0604020202020204" pitchFamily="34" charset="0"/>
              <a:buNone/>
            </a:pPr>
            <a:endParaRPr lang="fr-CH" b="0" dirty="0">
              <a:latin typeface="Fira Sans" panose="020B0503050000020004" pitchFamily="34" charset="0"/>
            </a:endParaRPr>
          </a:p>
          <a:p>
            <a:pPr marL="0" indent="0" algn="just">
              <a:buFont typeface="Arial" panose="020B0604020202020204" pitchFamily="34" charset="0"/>
              <a:buNone/>
            </a:pPr>
            <a:r>
              <a:rPr lang="fr-CH" b="0" dirty="0">
                <a:latin typeface="Fira Sans" panose="020B0503050000020004" pitchFamily="34" charset="0"/>
              </a:rPr>
              <a:t>Voici les dates et informations à retenir :</a:t>
            </a:r>
          </a:p>
          <a:p>
            <a:pPr marL="0" indent="0" algn="just">
              <a:buFont typeface="Arial" panose="020B0604020202020204" pitchFamily="34" charset="0"/>
              <a:buNone/>
            </a:pPr>
            <a:endParaRPr lang="fr-CH" b="0" dirty="0">
              <a:latin typeface="Fira Sans" panose="020B0503050000020004" pitchFamily="34" charset="0"/>
            </a:endParaRPr>
          </a:p>
          <a:p>
            <a:pPr marL="171450" indent="-171450" algn="just">
              <a:buFont typeface="Arial" panose="020B0604020202020204" pitchFamily="34" charset="0"/>
              <a:buChar char="•"/>
            </a:pPr>
            <a:r>
              <a:rPr lang="fr-CH" b="1" i="0" dirty="0">
                <a:latin typeface="Fira Sans" panose="020B0503050000020004" pitchFamily="34" charset="0"/>
              </a:rPr>
              <a:t>Mardi 25 mars : </a:t>
            </a:r>
            <a:r>
              <a:rPr lang="fr-CH" b="0" i="0" dirty="0">
                <a:latin typeface="Fira Sans" panose="020B0503050000020004" pitchFamily="34" charset="0"/>
              </a:rPr>
              <a:t>table ronde au Club 44 sur le droit à l’alimentation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1" dirty="0">
                <a:cs typeface="Times New Roman" panose="02020603050405020304" pitchFamily="18" charset="0"/>
              </a:rPr>
              <a:t>Mercredi 26 mars </a:t>
            </a:r>
            <a:r>
              <a:rPr lang="fr-CH" sz="1200" dirty="0">
                <a:cs typeface="Times New Roman" panose="02020603050405020304" pitchFamily="18" charset="0"/>
              </a:rPr>
              <a:t>– Table ronde à l’UNIL (VD)</a:t>
            </a:r>
            <a:endParaRPr lang="fr-CH" b="0" i="0" dirty="0">
              <a:latin typeface="Fira Sans" panose="020B0503050000020004" pitchFamily="34" charset="0"/>
            </a:endParaRPr>
          </a:p>
          <a:p>
            <a:pPr marL="171450" indent="-171450" algn="just">
              <a:buFont typeface="Arial" panose="020B0604020202020204" pitchFamily="34" charset="0"/>
              <a:buChar char="•"/>
            </a:pPr>
            <a:r>
              <a:rPr lang="fr-CH" sz="1200" b="1" dirty="0">
                <a:cs typeface="Times New Roman" panose="02020603050405020304" pitchFamily="18" charset="0"/>
              </a:rPr>
              <a:t>Samedi 29 mars</a:t>
            </a:r>
            <a:r>
              <a:rPr lang="fr-CH" sz="1200" i="1" dirty="0">
                <a:cs typeface="Times New Roman" panose="02020603050405020304" pitchFamily="18" charset="0"/>
              </a:rPr>
              <a:t> – Atelier prospectif </a:t>
            </a:r>
            <a:r>
              <a:rPr lang="fr-CH" sz="1200" dirty="0">
                <a:cs typeface="Times New Roman" panose="02020603050405020304" pitchFamily="18" charset="0"/>
              </a:rPr>
              <a:t>avec le HUB des possibles</a:t>
            </a:r>
            <a:endParaRPr lang="fr-CH" sz="1200" b="0" dirty="0">
              <a:effectLst/>
              <a:cs typeface="Times New Roman" panose="02020603050405020304" pitchFamily="18" charset="0"/>
            </a:endParaRPr>
          </a:p>
          <a:p>
            <a:pPr marL="171450" indent="-171450" algn="l">
              <a:lnSpc>
                <a:spcPct val="150000"/>
              </a:lnSpc>
              <a:buFont typeface="Arial" panose="020B0604020202020204" pitchFamily="34" charset="0"/>
              <a:buChar char="•"/>
            </a:pPr>
            <a:r>
              <a:rPr lang="fr-CH" sz="1200" b="1" dirty="0">
                <a:cs typeface="Times New Roman" panose="02020603050405020304" pitchFamily="18" charset="0"/>
              </a:rPr>
              <a:t>Lundi 31</a:t>
            </a:r>
            <a:r>
              <a:rPr lang="fr-CH" sz="1200" b="1" i="0" dirty="0">
                <a:effectLst/>
                <a:cs typeface="Times New Roman" panose="02020603050405020304" pitchFamily="18" charset="0"/>
              </a:rPr>
              <a:t> mars </a:t>
            </a:r>
            <a:r>
              <a:rPr lang="fr-CH" sz="1200" dirty="0">
                <a:cs typeface="Times New Roman" panose="02020603050405020304" pitchFamily="18" charset="0"/>
              </a:rPr>
              <a:t> - </a:t>
            </a:r>
            <a:r>
              <a:rPr lang="fr-CH" sz="1200" b="0" i="0" dirty="0">
                <a:effectLst/>
                <a:cs typeface="Times New Roman" panose="02020603050405020304" pitchFamily="18" charset="0"/>
              </a:rPr>
              <a:t>Conférence à Nyon </a:t>
            </a:r>
            <a:r>
              <a:rPr lang="fr-CH" sz="1200" dirty="0">
                <a:cs typeface="Times New Roman" panose="02020603050405020304" pitchFamily="18" charset="0"/>
              </a:rPr>
              <a:t>: </a:t>
            </a:r>
            <a:r>
              <a:rPr lang="fr-CH" sz="1200" i="1" dirty="0">
                <a:cs typeface="Times New Roman" panose="02020603050405020304" pitchFamily="18" charset="0"/>
              </a:rPr>
              <a:t>« la faim bouffe l’avenir »</a:t>
            </a:r>
          </a:p>
          <a:p>
            <a:pPr marL="171450" indent="-171450" algn="l">
              <a:lnSpc>
                <a:spcPct val="150000"/>
              </a:lnSpc>
              <a:buFont typeface="Arial" panose="020B0604020202020204" pitchFamily="34" charset="0"/>
              <a:buChar char="•"/>
            </a:pPr>
            <a:r>
              <a:rPr lang="fr-CH" sz="1200" b="1" dirty="0">
                <a:cs typeface="Times New Roman" panose="02020603050405020304" pitchFamily="18" charset="0"/>
              </a:rPr>
              <a:t>Mardi 1 er avril </a:t>
            </a:r>
            <a:r>
              <a:rPr lang="fr-CH" sz="1200" dirty="0">
                <a:cs typeface="Times New Roman" panose="02020603050405020304" pitchFamily="18" charset="0"/>
              </a:rPr>
              <a:t>– Projection au cinéma Grain D’Sel à Bex suivie d’une conférence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fr-CH" sz="1200" b="1" dirty="0">
                <a:effectLst/>
                <a:cs typeface="Times New Roman" panose="02020603050405020304" pitchFamily="18" charset="0"/>
              </a:rPr>
              <a:t>Mercredi 2 avril </a:t>
            </a:r>
            <a:r>
              <a:rPr lang="fr-CH" sz="1200" dirty="0">
                <a:effectLst/>
                <a:cs typeface="Times New Roman" panose="02020603050405020304" pitchFamily="18" charset="0"/>
              </a:rPr>
              <a:t>– Table ronde UNIGE (GE)</a:t>
            </a:r>
          </a:p>
          <a:p>
            <a:pPr marL="171450" indent="-171450" algn="l">
              <a:lnSpc>
                <a:spcPct val="150000"/>
              </a:lnSpc>
              <a:buFont typeface="Arial" panose="020B0604020202020204" pitchFamily="34" charset="0"/>
              <a:buChar char="•"/>
            </a:pPr>
            <a:endParaRPr lang="fr-CH" sz="1200" dirty="0">
              <a:effectLst/>
              <a:cs typeface="Times New Roman" panose="02020603050405020304" pitchFamily="18" charset="0"/>
            </a:endParaRPr>
          </a:p>
          <a:p>
            <a:pPr marL="628650" lvl="1" indent="-171450" algn="just">
              <a:buFont typeface="Arial" panose="020B0604020202020204" pitchFamily="34" charset="0"/>
              <a:buChar char="•"/>
            </a:pPr>
            <a:endParaRPr lang="fr-CH" dirty="0"/>
          </a:p>
          <a:p>
            <a:pPr marL="628650" lvl="1" indent="-171450" algn="just">
              <a:buFont typeface="Arial" panose="020B0604020202020204" pitchFamily="34" charset="0"/>
              <a:buChar char="•"/>
            </a:pPr>
            <a:endParaRPr lang="fr-CH" b="0" i="0" dirty="0">
              <a:latin typeface="Fira Sans" panose="020B0503050000020004" pitchFamily="34" charset="0"/>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41</a:t>
            </a:fld>
            <a:endParaRPr lang="de-CH"/>
          </a:p>
        </p:txBody>
      </p:sp>
    </p:spTree>
    <p:extLst>
      <p:ext uri="{BB962C8B-B14F-4D97-AF65-F5344CB8AC3E}">
        <p14:creationId xmlns:p14="http://schemas.microsoft.com/office/powerpoint/2010/main" val="3522112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25600" y="622300"/>
            <a:ext cx="3546475" cy="2660650"/>
          </a:xfrm>
        </p:spPr>
      </p:sp>
      <p:sp>
        <p:nvSpPr>
          <p:cNvPr id="3" name="Espace réservé des notes 2"/>
          <p:cNvSpPr>
            <a:spLocks noGrp="1"/>
          </p:cNvSpPr>
          <p:nvPr>
            <p:ph type="body" idx="1"/>
          </p:nvPr>
        </p:nvSpPr>
        <p:spPr>
          <a:xfrm>
            <a:off x="679132" y="3812807"/>
            <a:ext cx="5439410" cy="3909864"/>
          </a:xfrm>
        </p:spPr>
        <p:txBody>
          <a:bodyPr/>
          <a:lstStyle/>
          <a:p>
            <a:pPr algn="just"/>
            <a:r>
              <a:rPr lang="fr-CH" dirty="0">
                <a:latin typeface="Fira Sans" panose="020B0503050000020004" pitchFamily="34" charset="0"/>
              </a:rPr>
              <a:t>Voici la liste des évènements organisés en présence de notre hôte de campagne, Germain Nyembo. Ils sont ouverts à toutes et tous.</a:t>
            </a:r>
          </a:p>
          <a:p>
            <a:pPr algn="just"/>
            <a:endParaRPr lang="fr-CH" dirty="0">
              <a:latin typeface="Fira Sans" panose="020B0503050000020004" pitchFamily="34" charset="0"/>
            </a:endParaRPr>
          </a:p>
          <a:p>
            <a:pPr marL="171450" indent="-171450" algn="just">
              <a:buFont typeface="Arial" panose="020B0604020202020204" pitchFamily="34" charset="0"/>
              <a:buChar char="•"/>
            </a:pPr>
            <a:r>
              <a:rPr lang="fr-CH" b="1" i="0" dirty="0">
                <a:latin typeface="Fira Sans" panose="020B0503050000020004" pitchFamily="34" charset="0"/>
              </a:rPr>
              <a:t>Mardi 25 mars : table ronde au Club 44 sur le droit à l’alimentation </a:t>
            </a:r>
            <a:r>
              <a:rPr lang="fr-CH" b="0" i="0" dirty="0">
                <a:latin typeface="Fira Sans" panose="020B0503050000020004" pitchFamily="34" charset="0"/>
              </a:rPr>
              <a:t>- </a:t>
            </a:r>
            <a:r>
              <a:rPr lang="fr-CH" dirty="0"/>
              <a:t>La table ronde porte sur le droit à l’alimentation dans le cadre des Objectifs de Développement Durable, en particulier les ODD 1 et 2 visant à éradiquer la pauvreté et la faim. Les intervenants analyseront les responsabilités de la Suisse, les impacts des politiques internationales sur la sécurité alimentaire et les solutions comme l’agroécologie. L’objectif est de promouvoir une solidarité Nord-Sud pour garantir l’accès à une alimentation suffisante et digne</a:t>
            </a:r>
          </a:p>
          <a:p>
            <a:pPr marL="0" indent="0" algn="just">
              <a:buFont typeface="Arial" panose="020B0604020202020204" pitchFamily="34" charset="0"/>
              <a:buNone/>
            </a:pPr>
            <a:r>
              <a:rPr lang="fr-CH" dirty="0"/>
              <a:t>Cette table ronde sera enrichie par le présence de :</a:t>
            </a:r>
          </a:p>
          <a:p>
            <a:pPr algn="l" rtl="0" fontAlgn="base">
              <a:lnSpc>
                <a:spcPts val="1275"/>
              </a:lnSpc>
              <a:buFont typeface="Arial" panose="020B0604020202020204" pitchFamily="34" charset="0"/>
              <a:buChar char="•"/>
            </a:pPr>
            <a:r>
              <a:rPr lang="fr-CH" sz="1800" b="1" i="0" dirty="0">
                <a:solidFill>
                  <a:srgbClr val="000000"/>
                </a:solidFill>
                <a:effectLst/>
                <a:latin typeface="Fira Sans Light" panose="020B0403050000020004" pitchFamily="34" charset="0"/>
              </a:rPr>
              <a:t>Christophe Golay,</a:t>
            </a:r>
            <a:r>
              <a:rPr lang="fr-CH" sz="1800" b="0" i="0" dirty="0">
                <a:solidFill>
                  <a:srgbClr val="000000"/>
                </a:solidFill>
                <a:effectLst/>
                <a:latin typeface="Fira Sans Light" panose="020B0403050000020004" pitchFamily="34" charset="0"/>
              </a:rPr>
              <a:t> Senior </a:t>
            </a:r>
            <a:r>
              <a:rPr lang="fr-CH" sz="1800" b="0" i="0" dirty="0" err="1">
                <a:solidFill>
                  <a:srgbClr val="000000"/>
                </a:solidFill>
                <a:effectLst/>
                <a:latin typeface="Fira Sans Light" panose="020B0403050000020004" pitchFamily="34" charset="0"/>
              </a:rPr>
              <a:t>Research</a:t>
            </a:r>
            <a:r>
              <a:rPr lang="fr-CH" sz="1800" b="0" i="0" dirty="0">
                <a:solidFill>
                  <a:srgbClr val="000000"/>
                </a:solidFill>
                <a:effectLst/>
                <a:latin typeface="Fira Sans Light" panose="020B0403050000020004" pitchFamily="34" charset="0"/>
              </a:rPr>
              <a:t> </a:t>
            </a:r>
            <a:r>
              <a:rPr lang="fr-CH" sz="1800" b="0" i="0" dirty="0" err="1">
                <a:solidFill>
                  <a:srgbClr val="000000"/>
                </a:solidFill>
                <a:effectLst/>
                <a:latin typeface="Fira Sans Light" panose="020B0403050000020004" pitchFamily="34" charset="0"/>
              </a:rPr>
              <a:t>Fellow</a:t>
            </a:r>
            <a:r>
              <a:rPr lang="fr-CH" sz="1800" b="0" i="0" dirty="0">
                <a:solidFill>
                  <a:srgbClr val="000000"/>
                </a:solidFill>
                <a:effectLst/>
                <a:latin typeface="Fira Sans Light" panose="020B0403050000020004" pitchFamily="34" charset="0"/>
              </a:rPr>
              <a:t> à l'Académie de droit international humanitaire et de droits humains à Genève  </a:t>
            </a:r>
            <a:endParaRPr lang="fr-CH" b="0" i="0" dirty="0">
              <a:solidFill>
                <a:srgbClr val="000000"/>
              </a:solidFill>
              <a:effectLst/>
              <a:latin typeface="Fira Sans Light" panose="020B0403050000020004" pitchFamily="34" charset="0"/>
            </a:endParaRPr>
          </a:p>
          <a:p>
            <a:pPr algn="l" rtl="0" fontAlgn="base">
              <a:lnSpc>
                <a:spcPts val="1275"/>
              </a:lnSpc>
              <a:buFont typeface="Arial" panose="020B0604020202020204" pitchFamily="34" charset="0"/>
              <a:buChar char="•"/>
            </a:pPr>
            <a:r>
              <a:rPr lang="fr-CH" sz="1800" b="1" i="0" dirty="0" err="1">
                <a:solidFill>
                  <a:srgbClr val="000000"/>
                </a:solidFill>
                <a:effectLst/>
                <a:latin typeface="Fira Sans Light" panose="020B0403050000020004" pitchFamily="34" charset="0"/>
              </a:rPr>
              <a:t>Isolda</a:t>
            </a:r>
            <a:r>
              <a:rPr lang="fr-CH" sz="1800" b="1" i="0" dirty="0">
                <a:solidFill>
                  <a:srgbClr val="000000"/>
                </a:solidFill>
                <a:effectLst/>
                <a:latin typeface="Fira Sans Light" panose="020B0403050000020004" pitchFamily="34" charset="0"/>
              </a:rPr>
              <a:t> </a:t>
            </a:r>
            <a:r>
              <a:rPr lang="fr-CH" sz="1800" b="1" i="0" dirty="0" err="1">
                <a:solidFill>
                  <a:srgbClr val="000000"/>
                </a:solidFill>
                <a:effectLst/>
                <a:latin typeface="Fira Sans Light" panose="020B0403050000020004" pitchFamily="34" charset="0"/>
              </a:rPr>
              <a:t>Agazzi</a:t>
            </a:r>
            <a:r>
              <a:rPr lang="fr-CH" sz="1800" b="1" i="0" dirty="0">
                <a:solidFill>
                  <a:srgbClr val="000000"/>
                </a:solidFill>
                <a:effectLst/>
                <a:latin typeface="Fira Sans Light" panose="020B0403050000020004" pitchFamily="34" charset="0"/>
              </a:rPr>
              <a:t>, </a:t>
            </a:r>
            <a:r>
              <a:rPr lang="fr-CH" sz="1800" b="0" i="0" dirty="0">
                <a:solidFill>
                  <a:srgbClr val="000000"/>
                </a:solidFill>
                <a:effectLst/>
                <a:latin typeface="Fira Sans Light" panose="020B0403050000020004" pitchFamily="34" charset="0"/>
              </a:rPr>
              <a:t>Responsable de la politique de développement chez Alliance Sud </a:t>
            </a:r>
          </a:p>
          <a:p>
            <a:pPr marL="171450" indent="-171450" algn="just">
              <a:buFont typeface="Arial" panose="020B0604020202020204" pitchFamily="34" charset="0"/>
              <a:buChar char="•"/>
            </a:pPr>
            <a:endParaRPr lang="fr-CH" dirty="0"/>
          </a:p>
          <a:p>
            <a:pPr marL="171450" indent="-171450" algn="just">
              <a:buFont typeface="Arial" panose="020B0604020202020204" pitchFamily="34" charset="0"/>
              <a:buChar char="•"/>
            </a:pPr>
            <a:endParaRPr lang="fr-CH" dirty="0"/>
          </a:p>
          <a:p>
            <a:pPr marL="171450" indent="-171450" algn="just">
              <a:buFont typeface="Arial" panose="020B0604020202020204" pitchFamily="34" charset="0"/>
              <a:buChar char="•"/>
            </a:pPr>
            <a:endParaRPr lang="fr-CH" dirty="0"/>
          </a:p>
          <a:p>
            <a:pPr marL="0" indent="0" algn="just">
              <a:buFont typeface="Arial" panose="020B0604020202020204" pitchFamily="34" charset="0"/>
              <a:buNone/>
            </a:pPr>
            <a:endParaRPr lang="fr-CH" dirty="0"/>
          </a:p>
          <a:p>
            <a:pPr marL="628650" lvl="1" indent="-171450" algn="just">
              <a:buFont typeface="Arial" panose="020B0604020202020204" pitchFamily="34" charset="0"/>
              <a:buChar char="•"/>
            </a:pPr>
            <a:endParaRPr lang="fr-CH" b="1" i="1" dirty="0">
              <a:effectLst/>
              <a:latin typeface="Fira Sans" panose="020B05030500000200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42</a:t>
            </a:fld>
            <a:endParaRPr lang="de-CH"/>
          </a:p>
        </p:txBody>
      </p:sp>
    </p:spTree>
    <p:extLst>
      <p:ext uri="{BB962C8B-B14F-4D97-AF65-F5344CB8AC3E}">
        <p14:creationId xmlns:p14="http://schemas.microsoft.com/office/powerpoint/2010/main" val="995028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20951-D628-A995-62F2-E2F741C235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3CE284-EDEF-C814-67ED-02D3284AEB38}"/>
              </a:ext>
            </a:extLst>
          </p:cNvPr>
          <p:cNvSpPr>
            <a:spLocks noGrp="1" noRot="1" noChangeAspect="1"/>
          </p:cNvSpPr>
          <p:nvPr>
            <p:ph type="sldImg"/>
          </p:nvPr>
        </p:nvSpPr>
        <p:spPr>
          <a:xfrm>
            <a:off x="1625600" y="622300"/>
            <a:ext cx="3546475" cy="2660650"/>
          </a:xfrm>
        </p:spPr>
      </p:sp>
      <p:sp>
        <p:nvSpPr>
          <p:cNvPr id="3" name="Espace réservé des notes 2">
            <a:extLst>
              <a:ext uri="{FF2B5EF4-FFF2-40B4-BE49-F238E27FC236}">
                <a16:creationId xmlns:a16="http://schemas.microsoft.com/office/drawing/2014/main" id="{93596DB5-BCF3-383C-6C85-F4D74D1EF3A2}"/>
              </a:ext>
            </a:extLst>
          </p:cNvPr>
          <p:cNvSpPr>
            <a:spLocks noGrp="1"/>
          </p:cNvSpPr>
          <p:nvPr>
            <p:ph type="body" idx="1"/>
          </p:nvPr>
        </p:nvSpPr>
        <p:spPr>
          <a:xfrm>
            <a:off x="679132" y="3812807"/>
            <a:ext cx="5439410" cy="39098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Mercredi 26 mars 2025, à </a:t>
            </a:r>
            <a:r>
              <a:rPr lang="fr-CH" dirty="0" err="1"/>
              <a:t>Géopolis</a:t>
            </a:r>
            <a:r>
              <a:rPr lang="fr-CH" dirty="0"/>
              <a:t>, à l’Université de Lausanne il y aura la Table ronde «</a:t>
            </a:r>
            <a:r>
              <a:rPr lang="fr-CH" dirty="0">
                <a:latin typeface="Aptos Black" panose="020B0004020202020204" pitchFamily="34" charset="0"/>
              </a:rPr>
              <a:t>Sécurité alimentaire : l’agroécologie, une solution durable du nord au sud» avec la présence de Germain Nyembo et Gaëtan Morard</a:t>
            </a:r>
            <a:endParaRPr lang="fr-CH" dirty="0"/>
          </a:p>
          <a:p>
            <a:endParaRPr lang="fr-CH" dirty="0"/>
          </a:p>
          <a:p>
            <a:r>
              <a:rPr lang="fr-CH" dirty="0"/>
              <a:t>Cette table ronde explore comment l'agroécologie peut être une solution durable à l'insécurité alimentaire, en réunissant des experts travaillant à la fois dans les pays du Sud et du Nord. Grâce aux interventions de Germain Nyembo, qui se concentre sur les projets agroécologiques en République démocratique du Congo, et de Gaëtan Morard, expert en agroforesterie et en permaculture, l'événement mettra en lumière la manière dont ces pratiques peuvent améliorer la sécurité alimentaire, réduire la vulnérabilité climatique et promouvoir la solidarité mondiale.</a:t>
            </a:r>
          </a:p>
          <a:p>
            <a:pPr marL="171450" indent="-171450" algn="just">
              <a:buFont typeface="Arial" panose="020B0604020202020204" pitchFamily="34" charset="0"/>
              <a:buChar char="•"/>
            </a:pPr>
            <a:endParaRPr lang="fr-CH" dirty="0"/>
          </a:p>
          <a:p>
            <a:pPr marL="171450" indent="-171450" algn="just">
              <a:buFont typeface="Arial" panose="020B0604020202020204" pitchFamily="34" charset="0"/>
              <a:buChar char="•"/>
            </a:pPr>
            <a:endParaRPr lang="fr-CH" dirty="0"/>
          </a:p>
          <a:p>
            <a:pPr marL="0" indent="0" algn="just">
              <a:buFont typeface="Arial" panose="020B0604020202020204" pitchFamily="34" charset="0"/>
              <a:buNone/>
            </a:pPr>
            <a:endParaRPr lang="fr-CH" dirty="0"/>
          </a:p>
          <a:p>
            <a:pPr marL="628650" lvl="1" indent="-171450" algn="just">
              <a:buFont typeface="Arial" panose="020B0604020202020204" pitchFamily="34" charset="0"/>
              <a:buChar char="•"/>
            </a:pPr>
            <a:endParaRPr lang="fr-CH" b="1" i="1" dirty="0">
              <a:effectLst/>
              <a:latin typeface="Fira Sans" panose="020B05030500000200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F18BDF2B-4FB1-5DF2-FC8E-6B2F2C224A1E}"/>
              </a:ext>
            </a:extLst>
          </p:cNvPr>
          <p:cNvSpPr>
            <a:spLocks noGrp="1"/>
          </p:cNvSpPr>
          <p:nvPr>
            <p:ph type="sldNum" sz="quarter" idx="5"/>
          </p:nvPr>
        </p:nvSpPr>
        <p:spPr/>
        <p:txBody>
          <a:bodyPr/>
          <a:lstStyle/>
          <a:p>
            <a:fld id="{7FC863C3-2E83-4A52-8574-3C99ADFCA83D}" type="slidenum">
              <a:rPr lang="de-CH" smtClean="0"/>
              <a:t>43</a:t>
            </a:fld>
            <a:endParaRPr lang="de-CH"/>
          </a:p>
        </p:txBody>
      </p:sp>
    </p:spTree>
    <p:extLst>
      <p:ext uri="{BB962C8B-B14F-4D97-AF65-F5344CB8AC3E}">
        <p14:creationId xmlns:p14="http://schemas.microsoft.com/office/powerpoint/2010/main" val="718080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Jeudi 27 mars : Conférence à Neuchâtel sur l’agroécologie et le développement durable</a:t>
            </a:r>
          </a:p>
          <a:p>
            <a:endParaRPr lang="fr-CH" dirty="0"/>
          </a:p>
          <a:p>
            <a:r>
              <a:rPr lang="fr-CH" dirty="0"/>
              <a:t>Cette conférence mette en lumière des solutions locales pour garantir un système agricole durable et respectueuse de l’environnement. Ces solutions pourraient jouer un rôle fondamentale sur l’insécurité alimentaire à échelle locale et mondiale. </a:t>
            </a:r>
          </a:p>
          <a:p>
            <a:pPr algn="l" rtl="0" fontAlgn="base">
              <a:lnSpc>
                <a:spcPts val="1564"/>
              </a:lnSpc>
              <a:spcAft>
                <a:spcPts val="800"/>
              </a:spcAft>
            </a:pPr>
            <a:r>
              <a:rPr lang="fr-CH" dirty="0"/>
              <a:t>Nous aurons l’occasion d’accueillir avec Germain Nyembo, Mark </a:t>
            </a:r>
            <a:r>
              <a:rPr lang="fr-CH" sz="1800" b="1" i="0" dirty="0" err="1">
                <a:solidFill>
                  <a:srgbClr val="000000"/>
                </a:solidFill>
                <a:effectLst/>
                <a:latin typeface="Aptos" panose="020B0004020202020204" pitchFamily="34" charset="0"/>
              </a:rPr>
              <a:t>Haltmeier</a:t>
            </a:r>
            <a:r>
              <a:rPr lang="fr-CH" sz="1800" b="1" i="0" dirty="0">
                <a:solidFill>
                  <a:srgbClr val="000000"/>
                </a:solidFill>
                <a:effectLst/>
                <a:latin typeface="Aptos" panose="020B0004020202020204" pitchFamily="34" charset="0"/>
              </a:rPr>
              <a:t>  (</a:t>
            </a:r>
            <a:r>
              <a:rPr lang="fr-CH" sz="1800" b="0" i="0" dirty="0" err="1">
                <a:solidFill>
                  <a:srgbClr val="000000"/>
                </a:solidFill>
                <a:effectLst/>
                <a:latin typeface="Aptos" panose="020B0004020202020204" pitchFamily="34" charset="0"/>
              </a:rPr>
              <a:t>Gérant</a:t>
            </a:r>
            <a:r>
              <a:rPr lang="fr-CH" sz="1800" b="0" i="0" dirty="0">
                <a:solidFill>
                  <a:srgbClr val="000000"/>
                </a:solidFill>
                <a:effectLst/>
                <a:latin typeface="Aptos" panose="020B0004020202020204" pitchFamily="34" charset="0"/>
              </a:rPr>
              <a:t> d’</a:t>
            </a:r>
            <a:r>
              <a:rPr lang="fr-CH" sz="1800" b="0" i="0" dirty="0" err="1">
                <a:solidFill>
                  <a:srgbClr val="000000"/>
                </a:solidFill>
                <a:effectLst/>
                <a:latin typeface="Aptos" panose="020B0004020202020204" pitchFamily="34" charset="0"/>
              </a:rPr>
              <a:t>Ecodev</a:t>
            </a:r>
            <a:r>
              <a:rPr lang="fr-CH" sz="1800" b="0" i="0" dirty="0">
                <a:solidFill>
                  <a:srgbClr val="000000"/>
                </a:solidFill>
                <a:effectLst/>
                <a:latin typeface="Aptos" panose="020B0004020202020204" pitchFamily="34" charset="0"/>
              </a:rPr>
              <a:t> et cofondateur de l'</a:t>
            </a:r>
            <a:r>
              <a:rPr lang="fr-CH" sz="1800" b="0" i="0" dirty="0" err="1">
                <a:solidFill>
                  <a:srgbClr val="000000"/>
                </a:solidFill>
                <a:effectLst/>
                <a:latin typeface="Aptos" panose="020B0004020202020204" pitchFamily="34" charset="0"/>
              </a:rPr>
              <a:t>épicerie</a:t>
            </a:r>
            <a:r>
              <a:rPr lang="fr-CH" sz="1800" b="0" i="0" dirty="0">
                <a:solidFill>
                  <a:srgbClr val="000000"/>
                </a:solidFill>
                <a:effectLst/>
                <a:latin typeface="Aptos" panose="020B0004020202020204" pitchFamily="34" charset="0"/>
              </a:rPr>
              <a:t> participative </a:t>
            </a:r>
            <a:r>
              <a:rPr lang="fr-CH" sz="1800" b="0" i="1" dirty="0">
                <a:solidFill>
                  <a:srgbClr val="000000"/>
                </a:solidFill>
                <a:effectLst/>
                <a:latin typeface="Aptos" panose="020B0004020202020204" pitchFamily="34" charset="0"/>
              </a:rPr>
              <a:t>Chez Emmy) </a:t>
            </a:r>
            <a:r>
              <a:rPr lang="fr-CH" sz="1800" b="0" i="0" dirty="0">
                <a:solidFill>
                  <a:srgbClr val="000000"/>
                </a:solidFill>
                <a:effectLst/>
                <a:latin typeface="Aptos" panose="020B0004020202020204" pitchFamily="34" charset="0"/>
              </a:rPr>
              <a:t>qui nous présentera ses projets en suisse pour une alimentation durable  </a:t>
            </a:r>
            <a:endParaRPr lang="fr-CH" b="0" i="0" dirty="0">
              <a:solidFill>
                <a:srgbClr val="000000"/>
              </a:solidFill>
              <a:effectLst/>
              <a:latin typeface="Segoe UI" panose="020B0502040204020203" pitchFamily="34" charset="0"/>
            </a:endParaRPr>
          </a:p>
          <a:p>
            <a:r>
              <a:rPr lang="fr-CH" dirty="0"/>
              <a:t> </a:t>
            </a: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44</a:t>
            </a:fld>
            <a:endParaRPr lang="de-CH"/>
          </a:p>
        </p:txBody>
      </p:sp>
    </p:spTree>
    <p:extLst>
      <p:ext uri="{BB962C8B-B14F-4D97-AF65-F5344CB8AC3E}">
        <p14:creationId xmlns:p14="http://schemas.microsoft.com/office/powerpoint/2010/main" val="392238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b="0" i="0" dirty="0">
                <a:solidFill>
                  <a:srgbClr val="000000"/>
                </a:solidFill>
                <a:effectLst/>
                <a:latin typeface="Aptos" panose="020B0004020202020204" pitchFamily="34" charset="0"/>
              </a:rPr>
              <a:t>La campagne œcuménique de 2025 mettra en lumière le droit à l’alimentation à travers un </a:t>
            </a:r>
            <a:r>
              <a:rPr lang="fr-CH" sz="1800" b="1" i="0" dirty="0">
                <a:solidFill>
                  <a:srgbClr val="000000"/>
                </a:solidFill>
                <a:effectLst/>
                <a:latin typeface="Aptos" panose="020B0004020202020204" pitchFamily="34" charset="0"/>
              </a:rPr>
              <a:t>atelier prospectif et participatif</a:t>
            </a:r>
            <a:r>
              <a:rPr lang="fr-CH" sz="1800" b="0" i="0" dirty="0">
                <a:solidFill>
                  <a:srgbClr val="000000"/>
                </a:solidFill>
                <a:effectLst/>
                <a:latin typeface="Aptos" panose="020B0004020202020204" pitchFamily="34" charset="0"/>
              </a:rPr>
              <a:t> en collaboration avec le </a:t>
            </a:r>
            <a:r>
              <a:rPr lang="fr-CH" sz="1800" b="0" i="1" dirty="0">
                <a:solidFill>
                  <a:srgbClr val="000000"/>
                </a:solidFill>
                <a:effectLst/>
                <a:latin typeface="Aptos" panose="020B0004020202020204" pitchFamily="34" charset="0"/>
              </a:rPr>
              <a:t>HUB des possibles</a:t>
            </a:r>
            <a:r>
              <a:rPr lang="fr-CH" sz="1800" b="0" i="0" dirty="0">
                <a:solidFill>
                  <a:srgbClr val="000000"/>
                </a:solidFill>
                <a:effectLst/>
                <a:latin typeface="Aptos" panose="020B0004020202020204" pitchFamily="34" charset="0"/>
              </a:rPr>
              <a:t>. Cet événement, prévu pour le samedi </a:t>
            </a:r>
            <a:r>
              <a:rPr lang="fr-CH" sz="1800" b="1" i="0" dirty="0">
                <a:solidFill>
                  <a:srgbClr val="000000"/>
                </a:solidFill>
                <a:effectLst/>
                <a:latin typeface="Aptos" panose="020B0004020202020204" pitchFamily="34" charset="0"/>
              </a:rPr>
              <a:t>29 mars 2025</a:t>
            </a:r>
            <a:r>
              <a:rPr lang="fr-CH" sz="1800" b="0" i="0" dirty="0">
                <a:solidFill>
                  <a:srgbClr val="000000"/>
                </a:solidFill>
                <a:effectLst/>
                <a:latin typeface="Aptos" panose="020B0004020202020204" pitchFamily="34" charset="0"/>
              </a:rPr>
              <a:t>, permettra d’explorer différents scénarios futurs pour l’agriculture en 2050, en tenant compte des perspectives du Nord et du Sud global. Les participants réfléchiront à des enjeux cruciaux, tels que l’innovation en Suisse, la globalisation des échanges, la souveraineté alimentaire et les conséquences d’une crise climatique sur la sécurité alimentaire. En intégrant des éléments scientifiques et des récits fictifs, cet atelier vise à stimuler une réflexion collective sur des solutions durables et équitables, </a:t>
            </a:r>
            <a:r>
              <a:rPr lang="fr-CH" sz="1800" dirty="0"/>
              <a:t>en mettant en lumière les interconnexions entre la Suisse et le Sud global, les causes multiples de la faim, et le rôle de chacun dans la construction d’un futur souhaitable, avec un focus sur la justice alimentaire et climatique</a:t>
            </a:r>
          </a:p>
          <a:p>
            <a:endParaRPr lang="fr-CH" sz="1800" b="0" i="0" dirty="0">
              <a:solidFill>
                <a:srgbClr val="000000"/>
              </a:solidFill>
              <a:effectLs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45</a:t>
            </a:fld>
            <a:endParaRPr lang="de-CH"/>
          </a:p>
        </p:txBody>
      </p:sp>
    </p:spTree>
    <p:extLst>
      <p:ext uri="{BB962C8B-B14F-4D97-AF65-F5344CB8AC3E}">
        <p14:creationId xmlns:p14="http://schemas.microsoft.com/office/powerpoint/2010/main" val="2217987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7331-8B3F-7B15-EE42-A38B304E08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8760DE-E443-821A-93E8-8572A3C3E1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F86567-9C71-129C-BEDA-B64EB8CBB8CA}"/>
              </a:ext>
            </a:extLst>
          </p:cNvPr>
          <p:cNvSpPr>
            <a:spLocks noGrp="1"/>
          </p:cNvSpPr>
          <p:nvPr>
            <p:ph type="body" idx="1"/>
          </p:nvPr>
        </p:nvSpPr>
        <p:spPr/>
        <p:txBody>
          <a:bodyPr/>
          <a:lstStyle/>
          <a:p>
            <a:pPr marL="0" indent="0" algn="l">
              <a:lnSpc>
                <a:spcPct val="150000"/>
              </a:lnSpc>
              <a:buFont typeface="Arial" panose="020B0604020202020204" pitchFamily="34" charset="0"/>
              <a:buNone/>
            </a:pPr>
            <a:r>
              <a:rPr lang="fr-CH" sz="1200" b="1" dirty="0">
                <a:cs typeface="Times New Roman" panose="02020603050405020304" pitchFamily="18" charset="0"/>
              </a:rPr>
              <a:t>Lundi 31</a:t>
            </a:r>
            <a:r>
              <a:rPr lang="fr-CH" sz="1200" b="1" i="0" dirty="0">
                <a:effectLst/>
                <a:cs typeface="Times New Roman" panose="02020603050405020304" pitchFamily="18" charset="0"/>
              </a:rPr>
              <a:t> mars </a:t>
            </a:r>
            <a:r>
              <a:rPr lang="fr-CH" sz="1200" dirty="0">
                <a:cs typeface="Times New Roman" panose="02020603050405020304" pitchFamily="18" charset="0"/>
              </a:rPr>
              <a:t> - </a:t>
            </a:r>
            <a:r>
              <a:rPr lang="fr-CH" sz="1200" b="0" i="0" dirty="0">
                <a:effectLst/>
                <a:cs typeface="Times New Roman" panose="02020603050405020304" pitchFamily="18" charset="0"/>
              </a:rPr>
              <a:t>Conférence à Nyon </a:t>
            </a:r>
            <a:r>
              <a:rPr lang="fr-CH" sz="1200" dirty="0">
                <a:cs typeface="Times New Roman" panose="02020603050405020304" pitchFamily="18" charset="0"/>
              </a:rPr>
              <a:t>: </a:t>
            </a:r>
            <a:r>
              <a:rPr lang="fr-CH" sz="1200" i="1" dirty="0">
                <a:cs typeface="Times New Roman" panose="02020603050405020304" pitchFamily="18" charset="0"/>
              </a:rPr>
              <a:t>« la faim bouffe l’avenir »</a:t>
            </a:r>
          </a:p>
          <a:p>
            <a:endParaRPr lang="fr-CH" dirty="0"/>
          </a:p>
          <a:p>
            <a:r>
              <a:rPr lang="fr-CH" dirty="0"/>
              <a:t>Cette conférence mettra en lumière les enjeux de la thématique du droit à l’alimentation, avec une introduction sur la campagne et la présentation de Germain Nyembo, hôte de la campagne et économiste spécialisé en agriculture.</a:t>
            </a:r>
          </a:p>
          <a:p>
            <a:r>
              <a:rPr lang="fr-CH" dirty="0"/>
              <a:t>Germain partagera son témoignage et son expérience à travers les projets agroécologiques menés en République démocratique du Congo. Il abordera les défis, les opportunités, ainsi que des exemples concrets d’initiatives visant à promouvoir une alimentation durable et accessible.</a:t>
            </a:r>
          </a:p>
          <a:p>
            <a:r>
              <a:rPr lang="fr-CH" dirty="0"/>
              <a:t>La soirée inclura également un moment d’échange avec le public pour approfondir la réflexion et discuter de pistes d’action. La clôture sera suivie d’un moment convivial autour d’un apéritif.</a:t>
            </a:r>
          </a:p>
          <a:p>
            <a:endParaRPr lang="fr-CH" dirty="0"/>
          </a:p>
        </p:txBody>
      </p:sp>
      <p:sp>
        <p:nvSpPr>
          <p:cNvPr id="4" name="Espace réservé du numéro de diapositive 3">
            <a:extLst>
              <a:ext uri="{FF2B5EF4-FFF2-40B4-BE49-F238E27FC236}">
                <a16:creationId xmlns:a16="http://schemas.microsoft.com/office/drawing/2014/main" id="{6696B736-AC18-1EB0-833C-30FB5887554A}"/>
              </a:ext>
            </a:extLst>
          </p:cNvPr>
          <p:cNvSpPr>
            <a:spLocks noGrp="1"/>
          </p:cNvSpPr>
          <p:nvPr>
            <p:ph type="sldNum" sz="quarter" idx="5"/>
          </p:nvPr>
        </p:nvSpPr>
        <p:spPr/>
        <p:txBody>
          <a:bodyPr/>
          <a:lstStyle/>
          <a:p>
            <a:fld id="{7FC863C3-2E83-4A52-8574-3C99ADFCA83D}" type="slidenum">
              <a:rPr lang="de-CH" smtClean="0"/>
              <a:t>46</a:t>
            </a:fld>
            <a:endParaRPr lang="de-CH"/>
          </a:p>
        </p:txBody>
      </p:sp>
    </p:spTree>
    <p:extLst>
      <p:ext uri="{BB962C8B-B14F-4D97-AF65-F5344CB8AC3E}">
        <p14:creationId xmlns:p14="http://schemas.microsoft.com/office/powerpoint/2010/main" val="3864061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i="0" dirty="0">
                <a:effectLst/>
                <a:latin typeface="Fira Sans" panose="020B0503050000020004" pitchFamily="34" charset="0"/>
                <a:cs typeface="Times New Roman" panose="02020603050405020304" pitchFamily="18" charset="0"/>
              </a:rPr>
              <a:t>Projection : </a:t>
            </a:r>
            <a:r>
              <a:rPr lang="fr-CH" b="0" i="0" dirty="0">
                <a:effectLst/>
                <a:latin typeface="Fira Sans" panose="020B0503050000020004" pitchFamily="34" charset="0"/>
                <a:cs typeface="Times New Roman" panose="02020603050405020304" pitchFamily="18" charset="0"/>
              </a:rPr>
              <a:t>Le mardi 01 avril, à 20h, se tiendra une projection du </a:t>
            </a:r>
            <a:r>
              <a:rPr lang="fr-CH" dirty="0"/>
              <a:t> reportage «</a:t>
            </a:r>
            <a:r>
              <a:rPr lang="fr-CH" b="0" i="1" dirty="0">
                <a:solidFill>
                  <a:srgbClr val="000000"/>
                </a:solidFill>
                <a:effectLst/>
                <a:latin typeface="WordVisi_MSFontService"/>
              </a:rPr>
              <a:t>Agriculteurs sous pression de la grande distribution</a:t>
            </a:r>
            <a:r>
              <a:rPr lang="fr-CH" dirty="0"/>
              <a:t>» </a:t>
            </a:r>
            <a:r>
              <a:rPr lang="fr-CH" b="0" i="0" dirty="0">
                <a:effectLst/>
                <a:latin typeface="Fira Sans" panose="020B0503050000020004" pitchFamily="34" charset="0"/>
                <a:cs typeface="Times New Roman" panose="02020603050405020304" pitchFamily="18" charset="0"/>
              </a:rPr>
              <a:t>au Cinéma Grain d’Sel de Bex. Elle sera </a:t>
            </a:r>
            <a:r>
              <a:rPr lang="fr-CH" dirty="0">
                <a:effectLst/>
                <a:latin typeface="Fira Sans" panose="020B0503050000020004" pitchFamily="34" charset="0"/>
                <a:ea typeface="Calibri" panose="020F0502020204030204" pitchFamily="34" charset="0"/>
                <a:cs typeface="Times New Roman" panose="02020603050405020304" pitchFamily="18" charset="0"/>
              </a:rPr>
              <a:t>suivie d’une table ronde sur le thème de droit à l’alimentation</a:t>
            </a:r>
            <a:endParaRPr lang="fr-CH" b="1" i="0" dirty="0">
              <a:latin typeface="Fira Sans" panose="020B0503050000020004" pitchFamily="34" charset="0"/>
            </a:endParaRPr>
          </a:p>
          <a:p>
            <a:endParaRPr lang="fr-CH" dirty="0"/>
          </a:p>
          <a:p>
            <a:r>
              <a:rPr lang="fr-CH" dirty="0"/>
              <a:t>Cette atelier cinéma vise à sensibiliser le publique sur les défis liés à l’insécurité alimentaire. On explorera le droit à l'alimentation et à ses implications, en stimulant la réflexion personnelle et collective. On partira par le visionnage d’un film éducatif qui nous aidera à explore le lien entre  le système alimentaire mondial et la problématique de la faim. Cette projection sera suivie par une table ronde dans laquelle, grâce à notre Hôte Germain Nyembo, sera possible approfondir les enjeux de cette thématique et réfléchir à des solutions possibles.</a:t>
            </a:r>
          </a:p>
          <a:p>
            <a:endParaRPr lang="fr-CH" dirty="0"/>
          </a:p>
          <a:p>
            <a:r>
              <a:rPr lang="fr-CH" dirty="0"/>
              <a:t>Pour animer cette atelier on aura l’occasion d’avoir la présence de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H" dirty="0"/>
              <a:t>Anne </a:t>
            </a:r>
            <a:r>
              <a:rPr lang="fr-CH" dirty="0" err="1"/>
              <a:t>Chenevard</a:t>
            </a:r>
            <a:r>
              <a:rPr lang="fr-CH" dirty="0"/>
              <a:t>, </a:t>
            </a:r>
            <a:r>
              <a:rPr lang="fr-CH" sz="1800" dirty="0">
                <a:effectLst/>
                <a:latin typeface="Aptos" panose="020B0004020202020204" pitchFamily="34" charset="0"/>
                <a:ea typeface="Times New Roman" panose="02020603050405020304" pitchFamily="18" charset="0"/>
                <a:cs typeface="Aptos" panose="020B0004020202020204" pitchFamily="34" charset="0"/>
              </a:rPr>
              <a:t>Agricultrice et Présidente de la coopérative de </a:t>
            </a:r>
            <a:r>
              <a:rPr lang="fr-CH" sz="1800" dirty="0" err="1">
                <a:effectLst/>
                <a:latin typeface="Aptos" panose="020B0004020202020204" pitchFamily="34" charset="0"/>
                <a:ea typeface="Times New Roman" panose="02020603050405020304" pitchFamily="18" charset="0"/>
                <a:cs typeface="Aptos" panose="020B0004020202020204" pitchFamily="34" charset="0"/>
              </a:rPr>
              <a:t>Faireswiss</a:t>
            </a:r>
            <a:r>
              <a:rPr lang="fr-CH" dirty="0"/>
              <a:t> </a:t>
            </a:r>
          </a:p>
          <a:p>
            <a:pPr marL="171450" indent="-171450">
              <a:buFontTx/>
              <a:buChar char="-"/>
            </a:pPr>
            <a:r>
              <a:rPr lang="fr-CH" dirty="0"/>
              <a:t>Max Knecht, </a:t>
            </a:r>
            <a:r>
              <a:rPr lang="fr-CH" sz="1800" dirty="0">
                <a:effectLst/>
                <a:latin typeface="Aptos" panose="020B0004020202020204" pitchFamily="34" charset="0"/>
                <a:ea typeface="Times New Roman" panose="02020603050405020304" pitchFamily="18" charset="0"/>
                <a:cs typeface="Aptos" panose="020B0004020202020204" pitchFamily="34" charset="0"/>
              </a:rPr>
              <a:t>promoteur agricole dans le Valais</a:t>
            </a:r>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47</a:t>
            </a:fld>
            <a:endParaRPr lang="de-CH"/>
          </a:p>
        </p:txBody>
      </p:sp>
    </p:spTree>
    <p:extLst>
      <p:ext uri="{BB962C8B-B14F-4D97-AF65-F5344CB8AC3E}">
        <p14:creationId xmlns:p14="http://schemas.microsoft.com/office/powerpoint/2010/main" val="744766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Mercredi 2 avril : </a:t>
            </a:r>
            <a:r>
              <a:rPr lang="fr-CH" dirty="0"/>
              <a:t>Table ronde à l’Université de Genève «</a:t>
            </a:r>
            <a:r>
              <a:rPr lang="fr-CH" b="0" i="0" dirty="0">
                <a:effectLst/>
                <a:latin typeface="Aptos Black" panose="020B0004020202020204" pitchFamily="34" charset="0"/>
              </a:rPr>
              <a:t>La faim bouffe l'avenir : Droit à l’alimentation, agroécologie et droits des enfants»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b="0" i="0" dirty="0">
              <a:effectLst/>
              <a:latin typeface="Aptos Black" panose="020B0004020202020204" pitchFamily="34" charset="0"/>
            </a:endParaRPr>
          </a:p>
          <a:p>
            <a:pPr algn="l" rtl="0" fontAlgn="base">
              <a:lnSpc>
                <a:spcPts val="1400"/>
              </a:lnSpc>
            </a:pPr>
            <a:r>
              <a:rPr lang="fr-CH" sz="1800" b="0" i="0" dirty="0">
                <a:solidFill>
                  <a:srgbClr val="000000"/>
                </a:solidFill>
                <a:effectLst/>
                <a:latin typeface="Fira Sans Light" panose="020B0403050000020004" pitchFamily="34" charset="0"/>
              </a:rPr>
              <a:t>Cette table ronde propose une réflexion approfondie sur les enjeux du droit à l’alimentation, en intégrant des perspectives globales et locales. Nous explorerons notamment : </a:t>
            </a:r>
            <a:endParaRPr lang="fr-CH" b="0" i="0" dirty="0">
              <a:solidFill>
                <a:srgbClr val="000000"/>
              </a:solidFill>
              <a:effectLst/>
              <a:latin typeface="Segoe UI" panose="020B0502040204020203" pitchFamily="34" charset="0"/>
            </a:endParaRPr>
          </a:p>
          <a:p>
            <a:pPr algn="l" rtl="0" fontAlgn="base">
              <a:lnSpc>
                <a:spcPts val="1400"/>
              </a:lnSpc>
              <a:buFont typeface="Arial" panose="020B0604020202020204" pitchFamily="34" charset="0"/>
              <a:buChar char="•"/>
            </a:pPr>
            <a:r>
              <a:rPr lang="fr-CH" sz="1800" b="0" i="0" dirty="0">
                <a:solidFill>
                  <a:srgbClr val="000000"/>
                </a:solidFill>
                <a:effectLst/>
                <a:latin typeface="Fira Sans Light" panose="020B0403050000020004" pitchFamily="34" charset="0"/>
              </a:rPr>
              <a:t>Le droit à l’alimentation comme droit humain fondamental et les obligations des États pour garantir ce droit</a:t>
            </a:r>
          </a:p>
          <a:p>
            <a:pPr algn="l" rtl="0" fontAlgn="base">
              <a:lnSpc>
                <a:spcPts val="1400"/>
              </a:lnSpc>
              <a:buFont typeface="Arial" panose="020B0604020202020204" pitchFamily="34" charset="0"/>
              <a:buChar char="•"/>
            </a:pPr>
            <a:r>
              <a:rPr lang="fr-CH" sz="1800" b="0" i="0" dirty="0">
                <a:solidFill>
                  <a:srgbClr val="000000"/>
                </a:solidFill>
                <a:effectLst/>
                <a:latin typeface="Fira Sans Light" panose="020B0403050000020004" pitchFamily="34" charset="0"/>
              </a:rPr>
              <a:t>L’agroécologie comme solution durable face aux défis alimentaires et climatiques </a:t>
            </a:r>
          </a:p>
          <a:p>
            <a:pPr algn="l" rtl="0" fontAlgn="base">
              <a:lnSpc>
                <a:spcPts val="1400"/>
              </a:lnSpc>
              <a:buFont typeface="Arial" panose="020B0604020202020204" pitchFamily="34" charset="0"/>
              <a:buChar char="•"/>
            </a:pPr>
            <a:r>
              <a:rPr lang="fr-CH" sz="1800" b="0" i="0" dirty="0">
                <a:solidFill>
                  <a:srgbClr val="000000"/>
                </a:solidFill>
                <a:effectLst/>
                <a:latin typeface="Fira Sans Light" panose="020B0403050000020004" pitchFamily="34" charset="0"/>
              </a:rPr>
              <a:t>L’impact de la faim sur les droits des enfants et les initiatives de protection des populations les plus vulnérables</a:t>
            </a:r>
          </a:p>
          <a:p>
            <a:pPr algn="l" rtl="0" fontAlgn="base">
              <a:lnSpc>
                <a:spcPts val="1400"/>
              </a:lnSpc>
              <a:buFont typeface="Arial" panose="020B0604020202020204" pitchFamily="34" charset="0"/>
              <a:buNone/>
            </a:pPr>
            <a:endParaRPr lang="fr-CH" sz="1800" b="0" i="0" dirty="0">
              <a:solidFill>
                <a:srgbClr val="000000"/>
              </a:solidFill>
              <a:effectLst/>
              <a:latin typeface="Fira Sans Light" panose="020B0403050000020004" pitchFamily="34" charset="0"/>
            </a:endParaRPr>
          </a:p>
          <a:p>
            <a:pPr algn="l" rtl="0" fontAlgn="base">
              <a:lnSpc>
                <a:spcPts val="1400"/>
              </a:lnSpc>
              <a:buFont typeface="Arial" panose="020B0604020202020204" pitchFamily="34" charset="0"/>
              <a:buNone/>
            </a:pPr>
            <a:r>
              <a:rPr lang="fr-CH" sz="1800" b="0" i="0" dirty="0">
                <a:solidFill>
                  <a:srgbClr val="000000"/>
                </a:solidFill>
                <a:effectLst/>
                <a:latin typeface="Fira Sans Light" panose="020B0403050000020004" pitchFamily="34" charset="0"/>
              </a:rPr>
              <a:t>On aura l’occasion d’accueillir aussi:</a:t>
            </a:r>
          </a:p>
          <a:p>
            <a:pPr algn="l" rtl="0" fontAlgn="base">
              <a:lnSpc>
                <a:spcPts val="1564"/>
              </a:lnSpc>
              <a:buFont typeface="Arial" panose="020B0604020202020204" pitchFamily="34" charset="0"/>
              <a:buChar char="•"/>
            </a:pPr>
            <a:r>
              <a:rPr lang="fr-CH" sz="1800" b="0" i="0" dirty="0">
                <a:solidFill>
                  <a:srgbClr val="000000"/>
                </a:solidFill>
                <a:effectLst/>
                <a:latin typeface="Aptos" panose="020B0004020202020204" pitchFamily="34" charset="0"/>
              </a:rPr>
              <a:t>Christophe Golay, enseignant et spécialiste du droit à l’alimentation . Qui nous renseignera sur les aspect général du droit à l’alimentation, problématique de la faim </a:t>
            </a:r>
          </a:p>
          <a:p>
            <a:pPr algn="l" rtl="0" fontAlgn="base">
              <a:lnSpc>
                <a:spcPts val="1564"/>
              </a:lnSpc>
              <a:buFont typeface="Arial" panose="020B0604020202020204" pitchFamily="34" charset="0"/>
              <a:buChar char="•"/>
            </a:pPr>
            <a:endParaRPr lang="fr-CH" sz="1800" b="0" i="0" dirty="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fr-CH" sz="1800" b="0" i="0" dirty="0">
                <a:solidFill>
                  <a:srgbClr val="000000"/>
                </a:solidFill>
                <a:effectLst/>
                <a:latin typeface="Aptos" panose="020B0004020202020204" pitchFamily="34" charset="0"/>
              </a:rPr>
              <a:t>Et une personne de </a:t>
            </a:r>
            <a:r>
              <a:rPr lang="fr-CH" sz="1800" b="0" i="1" dirty="0">
                <a:solidFill>
                  <a:srgbClr val="000000"/>
                </a:solidFill>
                <a:effectLst/>
                <a:latin typeface="Aptos" panose="020B0004020202020204" pitchFamily="34" charset="0"/>
              </a:rPr>
              <a:t>Terre des Hommes</a:t>
            </a:r>
            <a:r>
              <a:rPr lang="fr-CH" sz="1800" b="0" i="0" dirty="0">
                <a:solidFill>
                  <a:srgbClr val="000000"/>
                </a:solidFill>
                <a:effectLst/>
                <a:latin typeface="Aptos" panose="020B0004020202020204" pitchFamily="34" charset="0"/>
              </a:rPr>
              <a:t> , qui nous partagera les aspect concret et l’impact de la faim sur le développement des enfants</a:t>
            </a:r>
          </a:p>
          <a:p>
            <a:pPr algn="l" rtl="0" fontAlgn="base">
              <a:lnSpc>
                <a:spcPts val="1400"/>
              </a:lnSpc>
              <a:buFont typeface="Arial" panose="020B0604020202020204" pitchFamily="34" charset="0"/>
              <a:buNone/>
            </a:pPr>
            <a:endParaRPr lang="fr-CH" sz="1800" b="0" i="0" dirty="0">
              <a:solidFill>
                <a:srgbClr val="000000"/>
              </a:solidFill>
              <a:effectLst/>
              <a:latin typeface="Fira Sans Light" panose="020B0403050000020004" pitchFamily="34" charset="0"/>
            </a:endParaRPr>
          </a:p>
          <a:p>
            <a:pPr algn="l" rtl="0" fontAlgn="base">
              <a:lnSpc>
                <a:spcPts val="1400"/>
              </a:lnSpc>
              <a:buFont typeface="Arial" panose="020B0604020202020204" pitchFamily="34" charset="0"/>
              <a:buNone/>
            </a:pPr>
            <a:endParaRPr lang="fr-CH" sz="1800" b="0" i="0" dirty="0">
              <a:solidFill>
                <a:srgbClr val="000000"/>
              </a:solidFill>
              <a:effectLst/>
              <a:latin typeface="Fira Sans Light" panose="020B0403050000020004" pitchFamily="34" charset="0"/>
            </a:endParaRPr>
          </a:p>
          <a:p>
            <a:pPr algn="l" rtl="0" fontAlgn="base">
              <a:lnSpc>
                <a:spcPts val="1400"/>
              </a:lnSpc>
              <a:buFont typeface="Arial" panose="020B0604020202020204" pitchFamily="34" charset="0"/>
              <a:buNone/>
            </a:pPr>
            <a:r>
              <a:rPr lang="fr-CH" sz="1800" b="0" i="0" dirty="0">
                <a:solidFill>
                  <a:srgbClr val="000000"/>
                </a:solidFill>
                <a:effectLst/>
                <a:latin typeface="Fira Sans Light" panose="020B0403050000020004" pitchFamily="34" charset="0"/>
              </a:rPr>
              <a:t>Cette discussion mettra en lumière des initiatives concrètes, des solutions durables et des synergies possibles entre différents acteurs pour garantir un avenir où chacun aura accès à une alimentation suffisante, saine et durable. </a:t>
            </a:r>
            <a:endParaRPr lang="fr-CH"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b="0" i="0" dirty="0">
              <a:effectLst/>
              <a:latin typeface="Aptos Black" panose="020B000402020202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48</a:t>
            </a:fld>
            <a:endParaRPr lang="de-CH"/>
          </a:p>
        </p:txBody>
      </p:sp>
    </p:spTree>
    <p:extLst>
      <p:ext uri="{BB962C8B-B14F-4D97-AF65-F5344CB8AC3E}">
        <p14:creationId xmlns:p14="http://schemas.microsoft.com/office/powerpoint/2010/main" val="3077190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H">
                <a:latin typeface="Fira Sans" panose="020B0503050000020004" pitchFamily="34" charset="0"/>
              </a:rPr>
              <a:t>Le site </a:t>
            </a:r>
            <a:r>
              <a:rPr lang="fr-CH" b="1">
                <a:latin typeface="Fira Sans" panose="020B0503050000020004" pitchFamily="34" charset="0"/>
              </a:rPr>
              <a:t>voir et agir </a:t>
            </a:r>
            <a:r>
              <a:rPr lang="fr-CH">
                <a:latin typeface="Fira Sans" panose="020B0503050000020004" pitchFamily="34" charset="0"/>
              </a:rPr>
              <a:t>est destiné au grand public </a:t>
            </a:r>
          </a:p>
          <a:p>
            <a:pPr algn="just"/>
            <a:endParaRPr lang="fr-CH">
              <a:latin typeface="Fira Sans" panose="020B0503050000020004" pitchFamily="34" charset="0"/>
            </a:endParaRPr>
          </a:p>
          <a:p>
            <a:pPr algn="just"/>
            <a:r>
              <a:rPr lang="fr-CH">
                <a:latin typeface="Fira Sans" panose="020B0503050000020004" pitchFamily="34" charset="0"/>
              </a:rPr>
              <a:t>Le site </a:t>
            </a:r>
            <a:r>
              <a:rPr lang="fr-CH" b="1" err="1">
                <a:latin typeface="Fira Sans" panose="020B0503050000020004" pitchFamily="34" charset="0"/>
              </a:rPr>
              <a:t>materiel.voir</a:t>
            </a:r>
            <a:r>
              <a:rPr lang="fr-CH" b="1">
                <a:latin typeface="Fira Sans" panose="020B0503050000020004" pitchFamily="34" charset="0"/>
              </a:rPr>
              <a:t>-et-agir </a:t>
            </a:r>
            <a:r>
              <a:rPr lang="fr-CH">
                <a:latin typeface="Fira Sans" panose="020B0503050000020004" pitchFamily="34" charset="0"/>
              </a:rPr>
              <a:t>est destiné aux </a:t>
            </a:r>
            <a:r>
              <a:rPr lang="fr-CH" err="1">
                <a:latin typeface="Fira Sans" panose="020B0503050000020004" pitchFamily="34" charset="0"/>
              </a:rPr>
              <a:t>multiplicateur.rice.s</a:t>
            </a:r>
            <a:r>
              <a:rPr lang="fr-CH">
                <a:latin typeface="Fira Sans" panose="020B0503050000020004" pitchFamily="34" charset="0"/>
              </a:rPr>
              <a:t> de notre campagne. Il contient tous les supports nécessaires pour la faire vivre, y compris le matériel de campagne. Vous y trouverez aussi toutes les informations utiles sur la campagne, son thème et son hôte, ainsi que les coordonnées des personnes à contacter en cas de besoin.</a:t>
            </a:r>
          </a:p>
          <a:p>
            <a:pPr algn="just"/>
            <a:endParaRPr lang="fr-CH">
              <a:latin typeface="Fira Sans" panose="020B0503050000020004" pitchFamily="34" charset="0"/>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49</a:t>
            </a:fld>
            <a:endParaRPr lang="de-CH"/>
          </a:p>
        </p:txBody>
      </p:sp>
    </p:spTree>
    <p:extLst>
      <p:ext uri="{BB962C8B-B14F-4D97-AF65-F5344CB8AC3E}">
        <p14:creationId xmlns:p14="http://schemas.microsoft.com/office/powerpoint/2010/main" val="3315638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bwMode="auto">
          <a:xfrm>
            <a:off x="1995488" y="876300"/>
            <a:ext cx="2808287" cy="21066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p:cNvSpPr>
            <a:spLocks noGrp="1"/>
          </p:cNvSpPr>
          <p:nvPr>
            <p:ph type="body" idx="1"/>
          </p:nvPr>
        </p:nvSpPr>
        <p:spPr bwMode="auto">
          <a:xfrm>
            <a:off x="768507" y="3181742"/>
            <a:ext cx="5439410" cy="23690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CH" altLang="de-DE" sz="1600" b="0" noProof="0">
              <a:latin typeface="Fira Sans" panose="020B0503050000020004" pitchFamily="34" charset="0"/>
            </a:endParaRPr>
          </a:p>
        </p:txBody>
      </p:sp>
      <p:sp>
        <p:nvSpPr>
          <p:cNvPr id="14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41860D-2F86-4908-888C-A7A6CFC21FB8}" type="slidenum">
              <a:rPr lang="de-CH" altLang="de-DE" smtClean="0">
                <a:latin typeface="Fira Sans" panose="020B0503050000020004" pitchFamily="34" charset="0"/>
              </a:rPr>
              <a:pPr/>
              <a:t>50</a:t>
            </a:fld>
            <a:endParaRPr lang="de-CH" altLang="de-DE">
              <a:latin typeface="Fira Sans" panose="020B0503050000020004" pitchFamily="34" charset="0"/>
            </a:endParaRPr>
          </a:p>
        </p:txBody>
      </p:sp>
    </p:spTree>
    <p:extLst>
      <p:ext uri="{BB962C8B-B14F-4D97-AF65-F5344CB8AC3E}">
        <p14:creationId xmlns:p14="http://schemas.microsoft.com/office/powerpoint/2010/main" val="156135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sz="1200" dirty="0"/>
          </a:p>
          <a:p>
            <a:r>
              <a:rPr lang="fr-CH" sz="1200" dirty="0"/>
              <a:t>Le droit à une alimentation adéquate signifie le:</a:t>
            </a:r>
          </a:p>
          <a:p>
            <a:pPr marL="171450" indent="-171450">
              <a:buFont typeface="Arial" panose="020B0604020202020204" pitchFamily="34" charset="0"/>
              <a:buChar char="•"/>
            </a:pPr>
            <a:r>
              <a:rPr lang="fr-CH" sz="1200" dirty="0"/>
              <a:t>Droit d’avoir un accès régulier, permanent et libre à une nourriture quantitativement et qualitativement adéquate et suffisante</a:t>
            </a:r>
          </a:p>
          <a:p>
            <a:pPr marL="171450" indent="-171450">
              <a:buFont typeface="Arial" panose="020B0604020202020204" pitchFamily="34" charset="0"/>
              <a:buChar char="•"/>
            </a:pPr>
            <a:r>
              <a:rPr lang="fr-CH" sz="1200" dirty="0"/>
              <a:t>Toutes personnes ont le droit d’avoir une alimentation correspondant aux traditions culturelles</a:t>
            </a:r>
          </a:p>
          <a:p>
            <a:pPr marL="171450" indent="-171450">
              <a:buFont typeface="Arial" panose="020B0604020202020204" pitchFamily="34" charset="0"/>
              <a:buChar char="•"/>
            </a:pPr>
            <a:r>
              <a:rPr lang="fr-CH" sz="1200" dirty="0"/>
              <a:t>Alimentation </a:t>
            </a:r>
            <a:r>
              <a:rPr lang="fr-CH" b="0" i="0" dirty="0">
                <a:solidFill>
                  <a:srgbClr val="4A4A4A"/>
                </a:solidFill>
                <a:effectLst/>
                <a:latin typeface="Roboto" panose="02000000000000000000" pitchFamily="2" charset="0"/>
              </a:rPr>
              <a:t>qui assure une vie psychique et physique, individuelle et collective, libre d’angoisse, satisfaisante et digne.</a:t>
            </a:r>
            <a:r>
              <a:rPr lang="fr-CH" sz="1200" dirty="0"/>
              <a:t> </a:t>
            </a:r>
          </a:p>
          <a:p>
            <a:pPr marL="0" indent="0">
              <a:buFont typeface="Arial" panose="020B0604020202020204" pitchFamily="34" charset="0"/>
              <a:buNone/>
            </a:pPr>
            <a:endParaRPr lang="fr-CH" sz="1200" dirty="0"/>
          </a:p>
          <a:p>
            <a:pPr marL="0" indent="0">
              <a:buFont typeface="Arial" panose="020B0604020202020204" pitchFamily="34" charset="0"/>
              <a:buNone/>
            </a:pPr>
            <a:r>
              <a:rPr lang="fr-CH" sz="1200" dirty="0"/>
              <a:t>Le droit à une alimentation adéquate est réalisé lorsque toute personne, sans discrimination, a physiquement et économiquement accès à une nourriture suffisante </a:t>
            </a:r>
            <a:r>
              <a:rPr lang="fr-CH" b="0" i="0" dirty="0">
                <a:solidFill>
                  <a:srgbClr val="4A4A4A"/>
                </a:solidFill>
                <a:effectLst/>
                <a:latin typeface="Roboto" panose="02000000000000000000" pitchFamily="2" charset="0"/>
              </a:rPr>
              <a:t>ou aux moyens de se la procurer.</a:t>
            </a:r>
          </a:p>
          <a:p>
            <a:pPr marL="0" indent="0">
              <a:buFont typeface="Arial" panose="020B0604020202020204" pitchFamily="34" charset="0"/>
              <a:buNone/>
            </a:pPr>
            <a:endParaRPr lang="fr-CH" b="0" i="0" dirty="0">
              <a:solidFill>
                <a:srgbClr val="4A4A4A"/>
              </a:solidFill>
              <a:effectLst/>
              <a:latin typeface="Roboto" panose="02000000000000000000" pitchFamily="2" charset="0"/>
            </a:endParaRPr>
          </a:p>
          <a:p>
            <a:pPr marL="0" indent="0">
              <a:buFont typeface="Arial" panose="020B0604020202020204" pitchFamily="34" charset="0"/>
              <a:buNone/>
            </a:pPr>
            <a:r>
              <a:rPr lang="fr-CH" b="0" i="0" u="sng" dirty="0">
                <a:solidFill>
                  <a:schemeClr val="accent6"/>
                </a:solidFill>
                <a:effectLst/>
                <a:latin typeface="Roboto" panose="02000000000000000000" pitchFamily="2" charset="0"/>
              </a:rPr>
              <a:t>Ce droit ne doit donc pas être interprété comme le droit à une ration minimum de calories ou nutriments, mais c’est le droit d’avoir une alimentation suffisante à une vie digne </a:t>
            </a:r>
          </a:p>
          <a:p>
            <a:pPr marL="0" indent="0">
              <a:buFont typeface="Arial" panose="020B0604020202020204" pitchFamily="34" charset="0"/>
              <a:buNone/>
            </a:pPr>
            <a:endParaRPr lang="fr-CH" sz="1200" b="0" i="0" dirty="0">
              <a:solidFill>
                <a:srgbClr val="4A4A4A"/>
              </a:solidFill>
              <a:effectLst/>
              <a:latin typeface="Roboto" panose="02000000000000000000" pitchFamily="2" charset="0"/>
            </a:endParaRPr>
          </a:p>
          <a:p>
            <a:pPr marL="0" indent="0">
              <a:buFont typeface="Arial" panose="020B0604020202020204" pitchFamily="34" charset="0"/>
              <a:buNone/>
            </a:pPr>
            <a:r>
              <a:rPr lang="fr-CH" sz="1200" dirty="0"/>
              <a:t> </a:t>
            </a:r>
          </a:p>
          <a:p>
            <a:pPr marL="0" indent="0">
              <a:buFont typeface="Arial" panose="020B0604020202020204" pitchFamily="34" charset="0"/>
              <a:buNone/>
            </a:pPr>
            <a:endParaRPr lang="fr-CH" sz="1200" b="0" i="0" dirty="0">
              <a:solidFill>
                <a:srgbClr val="1F1F1F"/>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dirty="0" err="1"/>
              <a:t>Ref</a:t>
            </a:r>
            <a:r>
              <a:rPr lang="fr-CH" dirty="0"/>
              <a:t>: OHCHR. (No date). A propos du droit à l’alimentation et des droits de l’homme. [En ligne]</a:t>
            </a:r>
          </a:p>
          <a:p>
            <a:pPr marL="0" indent="0">
              <a:buFont typeface="Arial" panose="020B0604020202020204" pitchFamily="34" charset="0"/>
              <a:buNone/>
            </a:pPr>
            <a:endParaRPr lang="fr-CH" sz="1200" dirty="0"/>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5</a:t>
            </a:fld>
            <a:endParaRPr lang="de-CH"/>
          </a:p>
        </p:txBody>
      </p:sp>
    </p:spTree>
    <p:extLst>
      <p:ext uri="{BB962C8B-B14F-4D97-AF65-F5344CB8AC3E}">
        <p14:creationId xmlns:p14="http://schemas.microsoft.com/office/powerpoint/2010/main" val="390444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1" dirty="0"/>
              <a:t>L'historique du Droit à l'Alimentation (Wikipédia)</a:t>
            </a:r>
          </a:p>
          <a:p>
            <a:pPr>
              <a:buFont typeface="Arial" panose="020B0604020202020204" pitchFamily="34" charset="0"/>
              <a:buChar char="•"/>
            </a:pPr>
            <a:r>
              <a:rPr lang="fr-CH" b="1" dirty="0"/>
              <a:t>1948 :</a:t>
            </a:r>
            <a:r>
              <a:rPr lang="fr-CH" dirty="0"/>
              <a:t> Le </a:t>
            </a:r>
            <a:r>
              <a:rPr lang="fr-CH" b="1" dirty="0"/>
              <a:t>Droit à l'Alimentation</a:t>
            </a:r>
            <a:r>
              <a:rPr lang="fr-CH" dirty="0"/>
              <a:t> est reconnu comme un </a:t>
            </a:r>
            <a:r>
              <a:rPr lang="fr-CH" b="1" dirty="0"/>
              <a:t>droit humain fondamental</a:t>
            </a:r>
            <a:r>
              <a:rPr lang="fr-CH" dirty="0"/>
              <a:t> dans la </a:t>
            </a:r>
            <a:r>
              <a:rPr lang="fr-CH" b="1" dirty="0"/>
              <a:t>Déclaration Universelle des Droits de l'Homme</a:t>
            </a:r>
            <a:r>
              <a:rPr lang="fr-CH" dirty="0"/>
              <a:t>.</a:t>
            </a:r>
          </a:p>
          <a:p>
            <a:pPr marL="742950" lvl="1" indent="-285750">
              <a:buFont typeface="Arial" panose="020B0604020202020204" pitchFamily="34" charset="0"/>
              <a:buChar char="•"/>
            </a:pPr>
            <a:r>
              <a:rPr lang="fr-CH" b="1" dirty="0"/>
              <a:t>Article 25</a:t>
            </a:r>
            <a:r>
              <a:rPr lang="fr-CH" dirty="0"/>
              <a:t> stipule que "toute personne a droit à un niveau de vie suffisant pour assurer sa santé et son bien-être, y compris l'alimentation."</a:t>
            </a:r>
          </a:p>
          <a:p>
            <a:pPr>
              <a:buFont typeface="Arial" panose="020B0604020202020204" pitchFamily="34" charset="0"/>
              <a:buChar char="•"/>
            </a:pPr>
            <a:r>
              <a:rPr lang="fr-CH" b="1" dirty="0"/>
              <a:t>1966 :</a:t>
            </a:r>
            <a:r>
              <a:rPr lang="fr-CH" dirty="0"/>
              <a:t> La </a:t>
            </a:r>
            <a:r>
              <a:rPr lang="fr-CH" b="1" dirty="0"/>
              <a:t>Convention internationale sur les droits économiques, sociaux et culturels (PIDESC)</a:t>
            </a:r>
            <a:r>
              <a:rPr lang="fr-CH" dirty="0"/>
              <a:t> affirme, dans son </a:t>
            </a:r>
            <a:r>
              <a:rPr lang="fr-CH" b="1" dirty="0"/>
              <a:t>Article 11</a:t>
            </a:r>
            <a:r>
              <a:rPr lang="fr-CH" dirty="0"/>
              <a:t>, que "le droit à une alimentation suffisante" est un droit garanti, essentiel à la dignité humaine.</a:t>
            </a:r>
          </a:p>
          <a:p>
            <a:pPr>
              <a:buFont typeface="Arial" panose="020B0604020202020204" pitchFamily="34" charset="0"/>
              <a:buChar char="•"/>
            </a:pPr>
            <a:r>
              <a:rPr lang="fr-CH" b="1" dirty="0"/>
              <a:t>1977 :</a:t>
            </a:r>
            <a:r>
              <a:rPr lang="fr-CH" dirty="0"/>
              <a:t> La </a:t>
            </a:r>
            <a:r>
              <a:rPr lang="fr-CH" b="1" dirty="0"/>
              <a:t>FAO (Organisation des Nations Unies pour l'Alimentation et l'Agriculture)</a:t>
            </a:r>
            <a:r>
              <a:rPr lang="fr-CH" dirty="0"/>
              <a:t> organise la </a:t>
            </a:r>
            <a:r>
              <a:rPr lang="fr-CH" b="1" dirty="0"/>
              <a:t>Première Conférence mondiale sur l'Alimentation</a:t>
            </a:r>
            <a:r>
              <a:rPr lang="fr-CH" dirty="0"/>
              <a:t> à Rome. Cette conférence marque un tournant majeur dans l'engagement international en faveur de la sécurité alimentaire.</a:t>
            </a:r>
          </a:p>
          <a:p>
            <a:pPr>
              <a:buFont typeface="Arial" panose="020B0604020202020204" pitchFamily="34" charset="0"/>
              <a:buChar char="•"/>
            </a:pPr>
            <a:r>
              <a:rPr lang="fr-CH" b="1" dirty="0"/>
              <a:t>1996 :</a:t>
            </a:r>
            <a:r>
              <a:rPr lang="fr-CH" dirty="0"/>
              <a:t> La </a:t>
            </a:r>
            <a:r>
              <a:rPr lang="fr-CH" b="1" dirty="0"/>
              <a:t>Déclaration de Rome</a:t>
            </a:r>
            <a:r>
              <a:rPr lang="fr-CH" dirty="0"/>
              <a:t> sur la sécurité alimentaire mondiale est adoptée lors du </a:t>
            </a:r>
            <a:r>
              <a:rPr lang="fr-CH" b="1" dirty="0"/>
              <a:t>Sommet mondial de l'alimentation</a:t>
            </a:r>
            <a:r>
              <a:rPr lang="fr-CH" dirty="0"/>
              <a:t>. Cette déclaration réaffirme l'importance du droit à l'alimentation et fixe des objectifs pour éradiquer la faim.</a:t>
            </a:r>
          </a:p>
          <a:p>
            <a:pPr>
              <a:buFont typeface="Arial" panose="020B0604020202020204" pitchFamily="34" charset="0"/>
              <a:buChar char="•"/>
            </a:pPr>
            <a:r>
              <a:rPr lang="fr-CH" b="1" dirty="0"/>
              <a:t>2004 :</a:t>
            </a:r>
            <a:r>
              <a:rPr lang="fr-CH" dirty="0"/>
              <a:t> La </a:t>
            </a:r>
            <a:r>
              <a:rPr lang="fr-CH" b="1" dirty="0"/>
              <a:t>déclaration de l'ONU sur le droit à l'alimentation</a:t>
            </a:r>
            <a:r>
              <a:rPr lang="fr-CH" dirty="0"/>
              <a:t> devient un cadre légal et politique global, précisant que chaque individu doit avoir un accès physique et économique à une nourriture suffisante, saine et nutritive.</a:t>
            </a:r>
          </a:p>
          <a:p>
            <a:pPr>
              <a:buFont typeface="Arial" panose="020B0604020202020204" pitchFamily="34" charset="0"/>
              <a:buChar char="•"/>
            </a:pPr>
            <a:r>
              <a:rPr lang="fr-CH" b="1" dirty="0"/>
              <a:t>2009 :</a:t>
            </a:r>
            <a:r>
              <a:rPr lang="fr-CH" dirty="0"/>
              <a:t> Le </a:t>
            </a:r>
            <a:r>
              <a:rPr lang="fr-CH" b="1" dirty="0"/>
              <a:t>Comité des droits économiques, sociaux et culturels</a:t>
            </a:r>
            <a:r>
              <a:rPr lang="fr-CH" dirty="0"/>
              <a:t> de l'ONU adopte une </a:t>
            </a:r>
            <a:r>
              <a:rPr lang="fr-CH" b="1" dirty="0"/>
              <a:t>interprétation officielle</a:t>
            </a:r>
            <a:r>
              <a:rPr lang="fr-CH" dirty="0"/>
              <a:t> de l'article 11 de la PIDESC, détaillant le droit à l'alimentation et sa mise en œuvre à travers des politiques nationales et internationales.</a:t>
            </a: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6</a:t>
            </a:fld>
            <a:endParaRPr lang="de-CH"/>
          </a:p>
        </p:txBody>
      </p:sp>
    </p:spTree>
    <p:extLst>
      <p:ext uri="{BB962C8B-B14F-4D97-AF65-F5344CB8AC3E}">
        <p14:creationId xmlns:p14="http://schemas.microsoft.com/office/powerpoint/2010/main" val="3626386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H" b="0" i="0" u="none" strike="noStrike" dirty="0">
                <a:solidFill>
                  <a:srgbClr val="000000"/>
                </a:solidFill>
                <a:effectLst/>
                <a:latin typeface="Times New Roman" panose="02020603050405020304" pitchFamily="18" charset="0"/>
              </a:rPr>
              <a:t>Les dimensions du droit à l'alimentation </a:t>
            </a:r>
            <a:r>
              <a:rPr lang="en-US"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just">
              <a:lnSpc>
                <a:spcPct val="115000"/>
              </a:lnSpc>
              <a:spcAft>
                <a:spcPts val="800"/>
              </a:spcAft>
            </a:pPr>
            <a:r>
              <a:rPr lang="fr-CH" sz="1200" kern="1200" dirty="0">
                <a:solidFill>
                  <a:srgbClr val="444444"/>
                </a:solidFill>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fr-CH"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Disponibilité :</a:t>
            </a:r>
            <a:r>
              <a:rPr lang="fr-CH" sz="12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la nourriture doit pouvoir être obtenue à partir de ressources naturelles, soit par la production d’aliments (culture ou élevage), soit par d’autres moyens d’obtenir des aliments ; des aliments doivent être proposés à la vente sur les marchés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US" sz="1200" kern="1200" dirty="0">
                <a:solidFill>
                  <a:srgbClr val="444444"/>
                </a:solidFill>
                <a:effectLst/>
                <a:latin typeface="Arial" panose="020B0604020202020204" pitchFamily="34" charset="0"/>
                <a:ea typeface="Aptos" panose="020B0004020202020204" pitchFamily="34" charset="0"/>
                <a:cs typeface="Times New Roman" panose="02020603050405020304" pitchFamily="18" charset="0"/>
              </a:rPr>
              <a:t>​</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fr-CH"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Accessibilité :</a:t>
            </a:r>
            <a:r>
              <a:rPr lang="fr-CH" sz="12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les aliments doivent avoir un coût abordable. Tout le monde doit avoir accès à la nourriture, sans compromettre la satisfaction d’autres besoins élémentaires. La nourriture doit être accessible aux personnes physiquement vulnérables (enfants, personnes malades, handicapées ou âgées). Elle doit également être accessible aux personnes vivant dans des régions isolées, aux victimes de conflits armés ou de catastrophes naturelles, aux détenus et aux réfugiés.</a:t>
            </a:r>
            <a:r>
              <a:rPr lang="fr-CH" sz="1200" kern="1200" dirty="0">
                <a:solidFill>
                  <a:srgbClr val="444444"/>
                </a:solidFill>
                <a:effectLst/>
                <a:latin typeface="Arial" panose="020B0604020202020204" pitchFamily="34" charset="0"/>
                <a:ea typeface="Aptos" panose="020B0004020202020204" pitchFamily="34" charset="0"/>
                <a:cs typeface="Times New Roman" panose="02020603050405020304" pitchFamily="18" charset="0"/>
              </a:rPr>
              <a:t>​</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15000"/>
              </a:lnSpc>
              <a:spcAft>
                <a:spcPts val="800"/>
              </a:spcAft>
            </a:pPr>
            <a:r>
              <a:rPr lang="fr-CH" sz="12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Dans certaines régions du monde, les personnes n’ont pas accès à la terre et n’ont pas non plus de marchés ou magasin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solidFill>
                  <a:srgbClr val="444444"/>
                </a:solidFill>
                <a:effectLst/>
                <a:latin typeface="Aptos" panose="020B0004020202020204" pitchFamily="34" charset="0"/>
                <a:ea typeface="Aptos" panose="020B0004020202020204" pitchFamily="34" charset="0"/>
                <a:cs typeface="Arial" panose="020B060402020202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fr-CH"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Adéquation :</a:t>
            </a:r>
            <a:r>
              <a:rPr lang="fr-CH" sz="12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la nourriture doit être adéquate ou satisfaire aux besoins nutritionnelles des toutes personnes, compte tenu leur âge, conditions de vie, état de santé, etc.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15000"/>
              </a:lnSpc>
              <a:spcAft>
                <a:spcPts val="800"/>
              </a:spcAft>
            </a:pPr>
            <a:r>
              <a:rPr lang="fr-CH" sz="1200" kern="1200" dirty="0">
                <a:solidFill>
                  <a:srgbClr val="444444"/>
                </a:solidFill>
                <a:effectLst/>
                <a:latin typeface="Aptos" panose="020B0004020202020204" pitchFamily="34" charset="0"/>
                <a:ea typeface="Aptos" panose="020B0004020202020204" pitchFamily="34" charset="0"/>
                <a:cs typeface="Arial" panose="020B060402020202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fr-CH"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Durabilité :</a:t>
            </a:r>
            <a:r>
              <a:rPr lang="fr-CH" sz="12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les générations actuelles et futures doivent avoir la possibilité d’obtenir les denrées.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7</a:t>
            </a:fld>
            <a:endParaRPr lang="de-CH"/>
          </a:p>
        </p:txBody>
      </p:sp>
    </p:spTree>
    <p:extLst>
      <p:ext uri="{BB962C8B-B14F-4D97-AF65-F5344CB8AC3E}">
        <p14:creationId xmlns:p14="http://schemas.microsoft.com/office/powerpoint/2010/main" val="559688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CH" sz="1200" kern="100" dirty="0">
                <a:effectLst/>
                <a:latin typeface="Aptos" panose="020B0004020202020204" pitchFamily="34" charset="0"/>
                <a:ea typeface="Aptos" panose="020B0004020202020204" pitchFamily="34" charset="0"/>
                <a:cs typeface="Times New Roman" panose="02020603050405020304" pitchFamily="18" charset="0"/>
              </a:rPr>
              <a:t>Le droit à l’alimentation est interconnecté avec tous les autres droits humains fondamentaux, tels que la santé, la vie, l’eau, le logement et l’éducation. Ces droits sont interdépendants et leur réalisation mutuelle est essentielle pour garantir la dignité humaine.</a:t>
            </a:r>
            <a:endParaRPr lang="fr-CH" b="1" i="0" u="none" strike="noStrike" dirty="0">
              <a:solidFill>
                <a:srgbClr val="000000"/>
              </a:solidFill>
              <a:effectLst/>
              <a:latin typeface="Times New Roman" panose="02020603050405020304" pitchFamily="18" charset="0"/>
            </a:endParaRPr>
          </a:p>
          <a:p>
            <a:pPr algn="l" rtl="0" fontAlgn="base"/>
            <a:endParaRPr lang="fr-CH" b="1" i="0" u="none" strike="noStrike" dirty="0">
              <a:solidFill>
                <a:srgbClr val="000000"/>
              </a:solidFill>
              <a:effectLst/>
              <a:latin typeface="Times New Roman" panose="02020603050405020304" pitchFamily="18" charset="0"/>
            </a:endParaRPr>
          </a:p>
          <a:p>
            <a:pPr algn="l" rtl="0" fontAlgn="base"/>
            <a:endParaRPr lang="fr-CH" b="1" i="0" u="none" strike="noStrike" dirty="0">
              <a:solidFill>
                <a:srgbClr val="000000"/>
              </a:solidFill>
              <a:effectLst/>
              <a:latin typeface="Times New Roman" panose="02020603050405020304" pitchFamily="18" charset="0"/>
            </a:endParaRPr>
          </a:p>
          <a:p>
            <a:pPr algn="l" rtl="0" fontAlgn="base"/>
            <a:r>
              <a:rPr lang="fr-CH" b="1" i="0" u="none" strike="noStrike" dirty="0">
                <a:solidFill>
                  <a:srgbClr val="000000"/>
                </a:solidFill>
                <a:effectLst/>
                <a:latin typeface="Times New Roman" panose="02020603050405020304" pitchFamily="18" charset="0"/>
              </a:rPr>
              <a:t>Le droit à l'alimentation est un droit "carrefour " duquel dépend la réalisation de plusieurs autres droits humains:</a:t>
            </a:r>
            <a:r>
              <a:rPr lang="en-US"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fr-CH" b="1" i="0" u="none" strike="noStrike" dirty="0">
                <a:solidFill>
                  <a:srgbClr val="000000"/>
                </a:solidFill>
                <a:effectLst/>
                <a:latin typeface="Times New Roman" panose="02020603050405020304" pitchFamily="18" charset="0"/>
              </a:rPr>
              <a:t>Par exemple:</a:t>
            </a:r>
            <a:r>
              <a:rPr lang="en-US"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fr-CH" b="0" i="0" dirty="0">
                <a:solidFill>
                  <a:srgbClr val="444444"/>
                </a:solidFill>
                <a:effectLst/>
                <a:latin typeface="Times New Roman" panose="02020603050405020304" pitchFamily="18" charset="0"/>
              </a:rPr>
              <a:t>​</a:t>
            </a:r>
            <a:endParaRPr lang="fr-CH"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fr-CH" sz="1800" b="1" i="0" u="none" strike="noStrike" dirty="0">
                <a:solidFill>
                  <a:srgbClr val="000000"/>
                </a:solidFill>
                <a:effectLst/>
                <a:latin typeface="Times New Roman" panose="02020603050405020304" pitchFamily="18" charset="0"/>
              </a:rPr>
              <a:t>le droit à la santé</a:t>
            </a:r>
            <a:r>
              <a:rPr lang="fr-CH" sz="1800" b="0" i="0" u="none" strike="noStrike" dirty="0">
                <a:solidFill>
                  <a:srgbClr val="000000"/>
                </a:solidFill>
                <a:effectLst/>
                <a:latin typeface="Times New Roman" panose="02020603050405020304" pitchFamily="18" charset="0"/>
              </a:rPr>
              <a:t> : par exemple, quand une femme enceinte ne peut accéder à des aliments nutritifs, elle risque, ainsi que son enfant, de souffrir de malnutrition, même si des soins lui sont dispensés avant la naissance ;</a:t>
            </a:r>
            <a:r>
              <a:rPr lang="fr-FR" sz="1800" b="0" i="0" dirty="0">
                <a:solidFill>
                  <a:srgbClr val="444444"/>
                </a:solidFill>
                <a:effectLst/>
                <a:latin typeface="Times New Roman" panose="02020603050405020304" pitchFamily="18" charset="0"/>
              </a:rPr>
              <a:t>​</a:t>
            </a:r>
          </a:p>
          <a:p>
            <a:pPr algn="l" rtl="0" fontAlgn="base">
              <a:buFont typeface="Arial" panose="020B0604020202020204" pitchFamily="34" charset="0"/>
              <a:buChar char="•"/>
            </a:pPr>
            <a:endParaRPr lang="fr-FR"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H" sz="1800" b="1" i="0" u="none" strike="noStrike" dirty="0">
                <a:solidFill>
                  <a:srgbClr val="000000"/>
                </a:solidFill>
                <a:effectLst/>
                <a:latin typeface="Times New Roman" panose="02020603050405020304" pitchFamily="18" charset="0"/>
              </a:rPr>
              <a:t>le droit à la vie :</a:t>
            </a:r>
            <a:r>
              <a:rPr lang="fr-CH" sz="1800" b="0" i="0" u="none" strike="noStrike" dirty="0">
                <a:solidFill>
                  <a:srgbClr val="000000"/>
                </a:solidFill>
                <a:effectLst/>
                <a:latin typeface="Times New Roman" panose="02020603050405020304" pitchFamily="18" charset="0"/>
              </a:rPr>
              <a:t> lorsque des personnes ne peuvent se nourrir elles-mêmes et sont en proie à la malnutrition ou aux maladies en résultant ou risquent de mourir d’inanition, leur droit à la vie est en péril ;</a:t>
            </a:r>
            <a:r>
              <a:rPr lang="en-US" sz="1800" b="0" i="0" dirty="0">
                <a:solidFill>
                  <a:srgbClr val="444444"/>
                </a:solidFill>
                <a:effectLst/>
                <a:latin typeface="Times New Roman" panose="02020603050405020304" pitchFamily="18"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H" sz="1800" b="1" i="0" u="none" strike="noStrike" dirty="0">
                <a:solidFill>
                  <a:srgbClr val="000000"/>
                </a:solidFill>
                <a:effectLst/>
                <a:latin typeface="Times New Roman" panose="02020603050405020304" pitchFamily="18" charset="0"/>
              </a:rPr>
              <a:t>le droit à l’eau :</a:t>
            </a:r>
            <a:r>
              <a:rPr lang="fr-CH" sz="1800" b="0" i="0" u="none" strike="noStrike" dirty="0">
                <a:solidFill>
                  <a:srgbClr val="000000"/>
                </a:solidFill>
                <a:effectLst/>
                <a:latin typeface="Times New Roman" panose="02020603050405020304" pitchFamily="18" charset="0"/>
              </a:rPr>
              <a:t> le droit à l’alimentation ne peut s’exercer sans un accès à l’eau potable pour la consommation, la préparation des aliments et l’hygiène domestique ;</a:t>
            </a:r>
            <a:r>
              <a:rPr lang="en-US" sz="1800" b="0" i="0" dirty="0">
                <a:solidFill>
                  <a:srgbClr val="444444"/>
                </a:solidFill>
                <a:effectLst/>
                <a:latin typeface="Times New Roman" panose="02020603050405020304" pitchFamily="18"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H" sz="1800" b="1" i="0" u="none" strike="noStrike" dirty="0">
                <a:solidFill>
                  <a:srgbClr val="000000"/>
                </a:solidFill>
                <a:effectLst/>
                <a:latin typeface="Times New Roman" panose="02020603050405020304" pitchFamily="18" charset="0"/>
              </a:rPr>
              <a:t>le droit à un logement convenable :</a:t>
            </a:r>
            <a:r>
              <a:rPr lang="fr-CH" sz="1800" b="0" i="0" u="none" strike="noStrike" dirty="0">
                <a:solidFill>
                  <a:srgbClr val="000000"/>
                </a:solidFill>
                <a:effectLst/>
                <a:latin typeface="Times New Roman" panose="02020603050405020304" pitchFamily="18" charset="0"/>
              </a:rPr>
              <a:t> lorsqu’un logement est dépourvu des éléments de confort minimum, par exemple pour faire la cuisine ou conserver des aliments, le droit à une alimentation adéquate des occupants risque d’être compromis. Par ailleurs, lorsque le coût du logement est trop élevé, ses occupants peuvent avoir moins de moyens à consacrer à l’alimentation ;</a:t>
            </a:r>
            <a:r>
              <a:rPr lang="en-US" sz="1800" b="0" i="0" dirty="0">
                <a:solidFill>
                  <a:srgbClr val="444444"/>
                </a:solidFill>
                <a:effectLst/>
                <a:latin typeface="Times New Roman" panose="02020603050405020304" pitchFamily="18"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H" sz="1800" b="1" i="0" u="none" strike="noStrike" dirty="0">
                <a:solidFill>
                  <a:srgbClr val="000000"/>
                </a:solidFill>
                <a:effectLst/>
                <a:latin typeface="Times New Roman" panose="02020603050405020304" pitchFamily="18" charset="0"/>
              </a:rPr>
              <a:t>le droit à l’éducation :</a:t>
            </a:r>
            <a:r>
              <a:rPr lang="fr-CH" sz="1800" b="0" i="0" u="none" strike="noStrike" dirty="0">
                <a:solidFill>
                  <a:srgbClr val="000000"/>
                </a:solidFill>
                <a:effectLst/>
                <a:latin typeface="Times New Roman" panose="02020603050405020304" pitchFamily="18" charset="0"/>
              </a:rPr>
              <a:t> la faim et la malnutrition nuisent aux capacités d’apprentissage des enfants et peuvent les contraindre à quitter l’école, ce qui porte atteinte à l’exercice de leur droit à l’éducation. Les individus doivent savoir ce qu’est un régime alimentaire sain et acquérir les compétences et capacités voulues pour produire ou obtenir des aliments.</a:t>
            </a:r>
            <a:endParaRPr lang="en-US" sz="1800" b="0" i="0" dirty="0">
              <a:solidFill>
                <a:srgbClr val="444444"/>
              </a:solidFill>
              <a:effectLst/>
              <a:latin typeface="Arial" panose="020B060402020202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8</a:t>
            </a:fld>
            <a:endParaRPr lang="de-CH"/>
          </a:p>
        </p:txBody>
      </p:sp>
    </p:spTree>
    <p:extLst>
      <p:ext uri="{BB962C8B-B14F-4D97-AF65-F5344CB8AC3E}">
        <p14:creationId xmlns:p14="http://schemas.microsoft.com/office/powerpoint/2010/main" val="2394615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Selon le Pacte international relatif aux droits économiques, sociaux et culturels, des Nations Unies, les Etats ont l’obligation d’appliquer et faire respecter le droit à l’alimentation adéquate à échelle nationale.</a:t>
            </a:r>
          </a:p>
          <a:p>
            <a:endParaRPr lang="fr-CH" dirty="0"/>
          </a:p>
          <a:p>
            <a:r>
              <a:rPr lang="fr-CH" dirty="0"/>
              <a:t>Les Etats devraient donc :</a:t>
            </a:r>
          </a:p>
          <a:p>
            <a:pPr marL="171450" indent="-171450">
              <a:buFont typeface="Arial" panose="020B0604020202020204" pitchFamily="34" charset="0"/>
              <a:buChar char="•"/>
            </a:pPr>
            <a:r>
              <a:rPr lang="fr-CH" b="1" dirty="0"/>
              <a:t>Respecter le droit </a:t>
            </a:r>
            <a:r>
              <a:rPr lang="fr-CH" dirty="0"/>
              <a:t>de toute personne d’avoir accès à une alimentation suffisante, sans priver quiconque de cet accès. Tous les Etats doivent donc s’abstenir de toute type de discrimination en matière d’accès à la nourriture</a:t>
            </a:r>
          </a:p>
          <a:p>
            <a:pPr marL="171450" indent="-171450">
              <a:buFont typeface="Arial" panose="020B0604020202020204" pitchFamily="34" charset="0"/>
              <a:buChar char="•"/>
            </a:pPr>
            <a:endParaRPr lang="fr-CH" dirty="0"/>
          </a:p>
          <a:p>
            <a:pPr marL="171450" indent="-171450">
              <a:buFont typeface="Arial" panose="020B0604020202020204" pitchFamily="34" charset="0"/>
              <a:buChar char="•"/>
            </a:pPr>
            <a:r>
              <a:rPr lang="fr-CH" b="1" dirty="0"/>
              <a:t>Protéger ce droit</a:t>
            </a:r>
            <a:r>
              <a:rPr lang="fr-CH" dirty="0"/>
              <a:t>, en prenant des mesures pour empêcher toutes entreprises ou particuliers à limiter cet accès. Mais ils doivent également s’abstenir de prendre délibérément des mesures/décisions entrainant une détérioration du niveau de réalisation du droit à l’alimentation.</a:t>
            </a:r>
          </a:p>
          <a:p>
            <a:pPr marL="171450" indent="-171450">
              <a:buFont typeface="Arial" panose="020B0604020202020204" pitchFamily="34" charset="0"/>
              <a:buChar char="•"/>
            </a:pPr>
            <a:endParaRPr lang="fr-CH" dirty="0"/>
          </a:p>
          <a:p>
            <a:pPr marL="171450" indent="-171450">
              <a:buFont typeface="Arial" panose="020B0604020202020204" pitchFamily="34" charset="0"/>
              <a:buChar char="•"/>
            </a:pPr>
            <a:r>
              <a:rPr lang="fr-CH" b="1" dirty="0"/>
              <a:t>Donner effet à ce droit</a:t>
            </a:r>
            <a:r>
              <a:rPr lang="fr-CH" dirty="0"/>
              <a:t>: faciliter et renforcer l’accès à toutes ressources et moyens pour assurer à toute personne d’avoir accès à la nourriture</a:t>
            </a:r>
          </a:p>
          <a:p>
            <a:pPr marL="171450" indent="-171450">
              <a:buFont typeface="Arial" panose="020B0604020202020204" pitchFamily="34" charset="0"/>
              <a:buChar char="•"/>
            </a:pPr>
            <a:endParaRPr lang="fr-CH" dirty="0"/>
          </a:p>
          <a:p>
            <a:pPr marL="171450" indent="-171450">
              <a:buFont typeface="Arial" panose="020B0604020202020204" pitchFamily="34" charset="0"/>
              <a:buChar char="•"/>
            </a:pPr>
            <a:r>
              <a:rPr lang="fr-CH" b="1" dirty="0"/>
              <a:t>Donner effet directement à ce droit </a:t>
            </a:r>
            <a:r>
              <a:rPr lang="fr-CH" dirty="0"/>
              <a:t>: les Etats ont l’obligation de distribuer des vivres lorsqu’un individu ou un groupe n’as pas accès à la nourriture pour causes indépendantes de sa volonté (Catastrophes naturelles, guerres,..)</a:t>
            </a:r>
          </a:p>
          <a:p>
            <a:pPr marL="171450" indent="-171450">
              <a:buFont typeface="Arial" panose="020B0604020202020204" pitchFamily="34" charset="0"/>
              <a:buChar char="•"/>
            </a:pPr>
            <a:endParaRPr lang="fr-CH" dirty="0"/>
          </a:p>
          <a:p>
            <a:pPr marL="171450" indent="-171450">
              <a:buFont typeface="Arial" panose="020B0604020202020204" pitchFamily="34" charset="0"/>
              <a:buChar char="•"/>
            </a:pPr>
            <a:endParaRPr lang="fr-CH" dirty="0"/>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Malgré depuis le 1948 le </a:t>
            </a:r>
            <a:r>
              <a:rPr lang="fr-CH" sz="1200" b="1" kern="1200" dirty="0">
                <a:effectLst/>
                <a:latin typeface="Aptos" panose="020B0004020202020204" pitchFamily="34" charset="0"/>
                <a:ea typeface="Aptos" panose="020B0004020202020204" pitchFamily="34" charset="0"/>
                <a:cs typeface="Calibri" panose="020F0502020204030204" pitchFamily="34" charset="0"/>
              </a:rPr>
              <a:t>Droit à l'Alimentation</a:t>
            </a:r>
            <a:r>
              <a:rPr lang="fr-CH" sz="1200" kern="1200" dirty="0">
                <a:effectLst/>
                <a:latin typeface="Aptos" panose="020B0004020202020204" pitchFamily="34" charset="0"/>
                <a:ea typeface="Aptos" panose="020B0004020202020204" pitchFamily="34" charset="0"/>
                <a:cs typeface="Calibri" panose="020F0502020204030204" pitchFamily="34" charset="0"/>
              </a:rPr>
              <a:t> ait été reconnu comme un </a:t>
            </a:r>
            <a:r>
              <a:rPr lang="fr-CH" sz="1200" b="1" kern="1200" dirty="0">
                <a:effectLst/>
                <a:latin typeface="Aptos" panose="020B0004020202020204" pitchFamily="34" charset="0"/>
                <a:ea typeface="Aptos" panose="020B0004020202020204" pitchFamily="34" charset="0"/>
                <a:cs typeface="Calibri" panose="020F0502020204030204" pitchFamily="34" charset="0"/>
              </a:rPr>
              <a:t>droit humain fondamental</a:t>
            </a:r>
            <a:r>
              <a:rPr lang="fr-CH" sz="1200" kern="1200" dirty="0">
                <a:effectLst/>
                <a:latin typeface="Aptos" panose="020B0004020202020204" pitchFamily="34" charset="0"/>
                <a:ea typeface="Aptos" panose="020B0004020202020204" pitchFamily="34" charset="0"/>
                <a:cs typeface="Calibri" panose="020F0502020204030204" pitchFamily="34" charset="0"/>
              </a:rPr>
              <a:t> dans la </a:t>
            </a:r>
            <a:r>
              <a:rPr lang="fr-CH" sz="1200" b="1" kern="1200" dirty="0">
                <a:effectLst/>
                <a:latin typeface="Aptos" panose="020B0004020202020204" pitchFamily="34" charset="0"/>
                <a:ea typeface="Aptos" panose="020B0004020202020204" pitchFamily="34" charset="0"/>
                <a:cs typeface="Calibri" panose="020F0502020204030204" pitchFamily="34" charset="0"/>
              </a:rPr>
              <a:t>Déclaration Universelle des Droits de l'Homme</a:t>
            </a:r>
            <a:r>
              <a:rPr lang="fr-CH" sz="1200" kern="1200" dirty="0">
                <a:effectLst/>
                <a:latin typeface="Aptos" panose="020B0004020202020204" pitchFamily="34" charset="0"/>
                <a:ea typeface="Aptos" panose="020B0004020202020204" pitchFamily="34" charset="0"/>
                <a:cs typeface="Calibri" panose="020F0502020204030204" pitchFamily="34" charset="0"/>
              </a:rPr>
              <a:t>, qui devrait donc être protégé au niveau international. Ce droit ne figure pas en toutes les législations du monde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CH" sz="1200" kern="1200" dirty="0">
                <a:effectLst/>
                <a:latin typeface="Aptos" panose="020B0004020202020204" pitchFamily="34" charset="0"/>
                <a:ea typeface="Aptos" panose="020B0004020202020204" pitchFamily="34" charset="0"/>
                <a:cs typeface="Calibri" panose="020F0502020204030204" pitchFamily="34" charset="0"/>
              </a:rPr>
              <a:t>La Suisse, est un exemple: ce droit, en tant que tel, n’est pas officiellement transcrit dans la constitution, mais il est intégré dans le droit à la vie, pour laquelle toute être humain à le droit </a:t>
            </a:r>
            <a:r>
              <a:rPr lang="fr-CH" sz="1200" kern="1200" dirty="0">
                <a:solidFill>
                  <a:srgbClr val="1F1F1F"/>
                </a:solidFill>
                <a:effectLst/>
                <a:latin typeface="Aptos" panose="020B0004020202020204" pitchFamily="34" charset="0"/>
                <a:ea typeface="Aptos" panose="020B0004020202020204" pitchFamily="34" charset="0"/>
                <a:cs typeface="Times New Roman" panose="02020603050405020304" pitchFamily="18" charset="0"/>
              </a:rPr>
              <a:t>à l'intégrité physique et psychique</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endParaRPr lang="fr-CH" dirty="0"/>
          </a:p>
          <a:p>
            <a:pPr marL="171450" indent="-171450">
              <a:buFont typeface="Arial" panose="020B0604020202020204" pitchFamily="34" charset="0"/>
              <a:buChar char="•"/>
            </a:pPr>
            <a:endParaRPr lang="fr-CH" dirty="0"/>
          </a:p>
          <a:p>
            <a:pPr marL="0" indent="0">
              <a:buFont typeface="Arial" panose="020B0604020202020204" pitchFamily="34" charset="0"/>
              <a:buNone/>
            </a:pPr>
            <a:r>
              <a:rPr lang="fr-CH" dirty="0" err="1"/>
              <a:t>Ref</a:t>
            </a:r>
            <a:r>
              <a:rPr lang="fr-CH" dirty="0"/>
              <a:t>: OHCHR. (No date). A propos du droit à l’alimentation et des droits de l’homme. [En ligne]</a:t>
            </a: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9</a:t>
            </a:fld>
            <a:endParaRPr lang="de-CH"/>
          </a:p>
        </p:txBody>
      </p:sp>
    </p:spTree>
    <p:extLst>
      <p:ext uri="{BB962C8B-B14F-4D97-AF65-F5344CB8AC3E}">
        <p14:creationId xmlns:p14="http://schemas.microsoft.com/office/powerpoint/2010/main" val="2140753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8313" y="2708920"/>
            <a:ext cx="8207375" cy="3456930"/>
          </a:xfrm>
        </p:spPr>
        <p:txBody>
          <a:bodyPr>
            <a:noAutofit/>
          </a:bodyPr>
          <a:lstStyle>
            <a:lvl1pPr marL="0" indent="0" algn="l">
              <a:buNone/>
              <a:defRPr>
                <a:solidFill>
                  <a:srgbClr val="74767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9" name="Espace réservé du titre 3"/>
          <p:cNvSpPr txBox="1">
            <a:spLocks/>
          </p:cNvSpPr>
          <p:nvPr userDrawn="1"/>
        </p:nvSpPr>
        <p:spPr>
          <a:xfrm>
            <a:off x="628650" y="365125"/>
            <a:ext cx="7886085" cy="855663"/>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fr-FR"/>
              <a:t>Modifiez le style du titre</a:t>
            </a:r>
            <a:endParaRPr lang="de-CH"/>
          </a:p>
        </p:txBody>
      </p:sp>
    </p:spTree>
    <p:extLst>
      <p:ext uri="{BB962C8B-B14F-4D97-AF65-F5344CB8AC3E}">
        <p14:creationId xmlns:p14="http://schemas.microsoft.com/office/powerpoint/2010/main" val="7374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88F670-D2B0-F6C1-EF13-30322F6E5AD3}"/>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H"/>
          </a:p>
        </p:txBody>
      </p:sp>
      <p:sp>
        <p:nvSpPr>
          <p:cNvPr id="3" name="Sous-titre 2">
            <a:extLst>
              <a:ext uri="{FF2B5EF4-FFF2-40B4-BE49-F238E27FC236}">
                <a16:creationId xmlns:a16="http://schemas.microsoft.com/office/drawing/2014/main" id="{FA627C13-EEE0-C231-6A1D-4D0FBE11598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E74672CC-00C0-A0F7-A3C6-011BF9ADB4EF}"/>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5" name="Espace réservé du pied de page 4">
            <a:extLst>
              <a:ext uri="{FF2B5EF4-FFF2-40B4-BE49-F238E27FC236}">
                <a16:creationId xmlns:a16="http://schemas.microsoft.com/office/drawing/2014/main" id="{948AEE2C-065A-3822-6260-6763ED4C89FB}"/>
              </a:ext>
            </a:extLst>
          </p:cNvPr>
          <p:cNvSpPr>
            <a:spLocks noGrp="1"/>
          </p:cNvSpPr>
          <p:nvPr>
            <p:ph type="ftr" sz="quarter" idx="11"/>
          </p:nvPr>
        </p:nvSpPr>
        <p:spPr/>
        <p:txBody>
          <a:bodyPr/>
          <a:lstStyle/>
          <a:p>
            <a:r>
              <a:rPr lang="fr-CH"/>
              <a:t>Justice climatique, maintenant ! voir-et-agir.ch</a:t>
            </a:r>
            <a:endParaRPr lang="de-CH"/>
          </a:p>
        </p:txBody>
      </p:sp>
      <p:sp>
        <p:nvSpPr>
          <p:cNvPr id="6" name="Espace réservé du numéro de diapositive 5">
            <a:extLst>
              <a:ext uri="{FF2B5EF4-FFF2-40B4-BE49-F238E27FC236}">
                <a16:creationId xmlns:a16="http://schemas.microsoft.com/office/drawing/2014/main" id="{F34848D9-C0E3-F9C6-DB1A-28C2F3EC444F}"/>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341986549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6086BA-4B90-F0A2-AB09-A0E54B4AA2BA}"/>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C51899D0-FB36-F1CC-0AD7-9639334F1FC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FFD0FE0-272A-59DC-21D1-3357F64443B4}"/>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5" name="Espace réservé du pied de page 4">
            <a:extLst>
              <a:ext uri="{FF2B5EF4-FFF2-40B4-BE49-F238E27FC236}">
                <a16:creationId xmlns:a16="http://schemas.microsoft.com/office/drawing/2014/main" id="{24A98CE3-CDE4-D7FF-2184-EED0318BD05E}"/>
              </a:ext>
            </a:extLst>
          </p:cNvPr>
          <p:cNvSpPr>
            <a:spLocks noGrp="1"/>
          </p:cNvSpPr>
          <p:nvPr>
            <p:ph type="ftr" sz="quarter" idx="11"/>
          </p:nvPr>
        </p:nvSpPr>
        <p:spPr/>
        <p:txBody>
          <a:bodyPr/>
          <a:lstStyle/>
          <a:p>
            <a:r>
              <a:rPr lang="fr-CH"/>
              <a:t>Justice climatique, maintenant ! voir-et-agir.ch</a:t>
            </a:r>
            <a:endParaRPr lang="de-CH"/>
          </a:p>
        </p:txBody>
      </p:sp>
      <p:sp>
        <p:nvSpPr>
          <p:cNvPr id="6" name="Espace réservé du numéro de diapositive 5">
            <a:extLst>
              <a:ext uri="{FF2B5EF4-FFF2-40B4-BE49-F238E27FC236}">
                <a16:creationId xmlns:a16="http://schemas.microsoft.com/office/drawing/2014/main" id="{73582F27-748E-EB92-2944-2CEB0BA19F07}"/>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1836146055"/>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7F5789-AF4C-0A54-4576-EC597521FBD0}"/>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01C7E0A2-F8BE-9533-1F15-40D6B929509F}"/>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865F435-C110-ACE8-854A-4C28387F941F}"/>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5" name="Espace réservé du pied de page 4">
            <a:extLst>
              <a:ext uri="{FF2B5EF4-FFF2-40B4-BE49-F238E27FC236}">
                <a16:creationId xmlns:a16="http://schemas.microsoft.com/office/drawing/2014/main" id="{C9A69B24-B9DE-DC42-3CA4-B759ACB9FA83}"/>
              </a:ext>
            </a:extLst>
          </p:cNvPr>
          <p:cNvSpPr>
            <a:spLocks noGrp="1"/>
          </p:cNvSpPr>
          <p:nvPr>
            <p:ph type="ftr" sz="quarter" idx="11"/>
          </p:nvPr>
        </p:nvSpPr>
        <p:spPr/>
        <p:txBody>
          <a:bodyPr/>
          <a:lstStyle/>
          <a:p>
            <a:r>
              <a:rPr lang="fr-CH"/>
              <a:t>Justice climatique, maintenant ! voir-et-agir.ch</a:t>
            </a:r>
            <a:endParaRPr lang="de-CH"/>
          </a:p>
        </p:txBody>
      </p:sp>
      <p:sp>
        <p:nvSpPr>
          <p:cNvPr id="6" name="Espace réservé du numéro de diapositive 5">
            <a:extLst>
              <a:ext uri="{FF2B5EF4-FFF2-40B4-BE49-F238E27FC236}">
                <a16:creationId xmlns:a16="http://schemas.microsoft.com/office/drawing/2014/main" id="{826737E2-0CC4-9886-0C3F-F4A2E540A74A}"/>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22370508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D0D41-F409-D727-2DC0-628F8AC1CB5E}"/>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24F1126D-59A4-D9AD-169B-5EC7C86E5C88}"/>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687CE36D-46C0-67CD-90B0-0794929D3C19}"/>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C3BB2AEC-012E-6D2C-7C67-F22D36777564}"/>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6" name="Espace réservé du pied de page 5">
            <a:extLst>
              <a:ext uri="{FF2B5EF4-FFF2-40B4-BE49-F238E27FC236}">
                <a16:creationId xmlns:a16="http://schemas.microsoft.com/office/drawing/2014/main" id="{510C48DF-FAF7-96DF-E1AC-2F702BB60DFF}"/>
              </a:ext>
            </a:extLst>
          </p:cNvPr>
          <p:cNvSpPr>
            <a:spLocks noGrp="1"/>
          </p:cNvSpPr>
          <p:nvPr>
            <p:ph type="ftr" sz="quarter" idx="11"/>
          </p:nvPr>
        </p:nvSpPr>
        <p:spPr/>
        <p:txBody>
          <a:bodyPr/>
          <a:lstStyle/>
          <a:p>
            <a:r>
              <a:rPr lang="fr-CH"/>
              <a:t>Justice climatique, maintenant ! voir-et-agir.ch</a:t>
            </a:r>
            <a:endParaRPr lang="de-CH"/>
          </a:p>
        </p:txBody>
      </p:sp>
      <p:sp>
        <p:nvSpPr>
          <p:cNvPr id="7" name="Espace réservé du numéro de diapositive 6">
            <a:extLst>
              <a:ext uri="{FF2B5EF4-FFF2-40B4-BE49-F238E27FC236}">
                <a16:creationId xmlns:a16="http://schemas.microsoft.com/office/drawing/2014/main" id="{0103AC73-AA87-D4C8-A117-68B86AEB87E3}"/>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1348614488"/>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73A276-2548-AA01-8B4E-8597978F496E}"/>
              </a:ext>
            </a:extLst>
          </p:cNvPr>
          <p:cNvSpPr>
            <a:spLocks noGrp="1"/>
          </p:cNvSpPr>
          <p:nvPr>
            <p:ph type="title"/>
          </p:nvPr>
        </p:nvSpPr>
        <p:spPr>
          <a:xfrm>
            <a:off x="629841" y="365126"/>
            <a:ext cx="78867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657786CA-7721-168A-F130-2FF2B38BA7E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762F52-9A63-8E70-A24A-2A8506385164}"/>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A2445B4E-BAC0-8394-48A3-44534C89434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BC89CC-883B-5C45-2A67-B28CEB67A0BE}"/>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1ED40682-355C-EF57-2DD6-9BF73292F977}"/>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8" name="Espace réservé du pied de page 7">
            <a:extLst>
              <a:ext uri="{FF2B5EF4-FFF2-40B4-BE49-F238E27FC236}">
                <a16:creationId xmlns:a16="http://schemas.microsoft.com/office/drawing/2014/main" id="{DDD9E978-BAAC-5CC2-DA65-7A8A31D827A9}"/>
              </a:ext>
            </a:extLst>
          </p:cNvPr>
          <p:cNvSpPr>
            <a:spLocks noGrp="1"/>
          </p:cNvSpPr>
          <p:nvPr>
            <p:ph type="ftr" sz="quarter" idx="11"/>
          </p:nvPr>
        </p:nvSpPr>
        <p:spPr/>
        <p:txBody>
          <a:bodyPr/>
          <a:lstStyle/>
          <a:p>
            <a:r>
              <a:rPr lang="fr-CH"/>
              <a:t>Justice climatique, maintenant ! voir-et-agir.ch</a:t>
            </a:r>
            <a:endParaRPr lang="de-CH"/>
          </a:p>
        </p:txBody>
      </p:sp>
      <p:sp>
        <p:nvSpPr>
          <p:cNvPr id="9" name="Espace réservé du numéro de diapositive 8">
            <a:extLst>
              <a:ext uri="{FF2B5EF4-FFF2-40B4-BE49-F238E27FC236}">
                <a16:creationId xmlns:a16="http://schemas.microsoft.com/office/drawing/2014/main" id="{2E0BBFAA-0ED9-3D3B-3B76-8E3F389F1D9B}"/>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255766944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084F0-E71B-AE24-5061-C0A7E9023B40}"/>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E4352618-585E-001D-39E0-89921BF5832F}"/>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4" name="Espace réservé du pied de page 3">
            <a:extLst>
              <a:ext uri="{FF2B5EF4-FFF2-40B4-BE49-F238E27FC236}">
                <a16:creationId xmlns:a16="http://schemas.microsoft.com/office/drawing/2014/main" id="{A97CCFE2-8239-F5CD-CA20-A98E937AB0B4}"/>
              </a:ext>
            </a:extLst>
          </p:cNvPr>
          <p:cNvSpPr>
            <a:spLocks noGrp="1"/>
          </p:cNvSpPr>
          <p:nvPr>
            <p:ph type="ftr" sz="quarter" idx="11"/>
          </p:nvPr>
        </p:nvSpPr>
        <p:spPr/>
        <p:txBody>
          <a:bodyPr/>
          <a:lstStyle/>
          <a:p>
            <a:r>
              <a:rPr lang="fr-CH"/>
              <a:t>Justice climatique, maintenant ! voir-et-agir.ch</a:t>
            </a:r>
            <a:endParaRPr lang="de-CH"/>
          </a:p>
        </p:txBody>
      </p:sp>
      <p:sp>
        <p:nvSpPr>
          <p:cNvPr id="5" name="Espace réservé du numéro de diapositive 4">
            <a:extLst>
              <a:ext uri="{FF2B5EF4-FFF2-40B4-BE49-F238E27FC236}">
                <a16:creationId xmlns:a16="http://schemas.microsoft.com/office/drawing/2014/main" id="{B47AB7F6-C15D-DD69-D79E-C148EDB55118}"/>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82425564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EA65087-01B7-3684-D015-8F065CEC5072}"/>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3" name="Espace réservé du pied de page 2">
            <a:extLst>
              <a:ext uri="{FF2B5EF4-FFF2-40B4-BE49-F238E27FC236}">
                <a16:creationId xmlns:a16="http://schemas.microsoft.com/office/drawing/2014/main" id="{8E0F0C62-11DD-99C1-0740-1626561E7674}"/>
              </a:ext>
            </a:extLst>
          </p:cNvPr>
          <p:cNvSpPr>
            <a:spLocks noGrp="1"/>
          </p:cNvSpPr>
          <p:nvPr>
            <p:ph type="ftr" sz="quarter" idx="11"/>
          </p:nvPr>
        </p:nvSpPr>
        <p:spPr/>
        <p:txBody>
          <a:bodyPr/>
          <a:lstStyle/>
          <a:p>
            <a:r>
              <a:rPr lang="fr-CH"/>
              <a:t>Justice climatique, maintenant ! voir-et-agir.ch</a:t>
            </a:r>
            <a:endParaRPr lang="de-CH"/>
          </a:p>
        </p:txBody>
      </p:sp>
      <p:sp>
        <p:nvSpPr>
          <p:cNvPr id="4" name="Espace réservé du numéro de diapositive 3">
            <a:extLst>
              <a:ext uri="{FF2B5EF4-FFF2-40B4-BE49-F238E27FC236}">
                <a16:creationId xmlns:a16="http://schemas.microsoft.com/office/drawing/2014/main" id="{BFAD9845-7AEF-08CB-8D77-EE879815BC93}"/>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335338716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26DD0-AA0E-095E-98DB-02739C8C014D}"/>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F378EEBA-A3AB-0E33-32CB-E4BEC149B65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A9ED3289-284B-6FA8-4648-B39C72141D9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9F3182-00D2-FF8F-B681-15F58A3CB4AF}"/>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6" name="Espace réservé du pied de page 5">
            <a:extLst>
              <a:ext uri="{FF2B5EF4-FFF2-40B4-BE49-F238E27FC236}">
                <a16:creationId xmlns:a16="http://schemas.microsoft.com/office/drawing/2014/main" id="{8739D8E4-E97B-4126-CBC0-22DB3E6736C2}"/>
              </a:ext>
            </a:extLst>
          </p:cNvPr>
          <p:cNvSpPr>
            <a:spLocks noGrp="1"/>
          </p:cNvSpPr>
          <p:nvPr>
            <p:ph type="ftr" sz="quarter" idx="11"/>
          </p:nvPr>
        </p:nvSpPr>
        <p:spPr/>
        <p:txBody>
          <a:bodyPr/>
          <a:lstStyle/>
          <a:p>
            <a:r>
              <a:rPr lang="fr-CH"/>
              <a:t>Justice climatique, maintenant ! voir-et-agir.ch</a:t>
            </a:r>
            <a:endParaRPr lang="de-CH"/>
          </a:p>
        </p:txBody>
      </p:sp>
      <p:sp>
        <p:nvSpPr>
          <p:cNvPr id="7" name="Espace réservé du numéro de diapositive 6">
            <a:extLst>
              <a:ext uri="{FF2B5EF4-FFF2-40B4-BE49-F238E27FC236}">
                <a16:creationId xmlns:a16="http://schemas.microsoft.com/office/drawing/2014/main" id="{E47DD595-9CA7-AB8B-3961-64AAE5E5F9C6}"/>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298446729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6B065-C606-0392-94D1-4CECA461BA66}"/>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AACABFF5-3B84-D728-1EF8-478910AE26A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H"/>
          </a:p>
        </p:txBody>
      </p:sp>
      <p:sp>
        <p:nvSpPr>
          <p:cNvPr id="4" name="Espace réservé du texte 3">
            <a:extLst>
              <a:ext uri="{FF2B5EF4-FFF2-40B4-BE49-F238E27FC236}">
                <a16:creationId xmlns:a16="http://schemas.microsoft.com/office/drawing/2014/main" id="{D4F4B74D-B282-BC1E-505C-1675AB8DEE8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E47E25-9A84-5FC8-7AF4-85F801B3A7D8}"/>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6" name="Espace réservé du pied de page 5">
            <a:extLst>
              <a:ext uri="{FF2B5EF4-FFF2-40B4-BE49-F238E27FC236}">
                <a16:creationId xmlns:a16="http://schemas.microsoft.com/office/drawing/2014/main" id="{756F23DD-A1A0-3A3D-B62E-D597050B1582}"/>
              </a:ext>
            </a:extLst>
          </p:cNvPr>
          <p:cNvSpPr>
            <a:spLocks noGrp="1"/>
          </p:cNvSpPr>
          <p:nvPr>
            <p:ph type="ftr" sz="quarter" idx="11"/>
          </p:nvPr>
        </p:nvSpPr>
        <p:spPr/>
        <p:txBody>
          <a:bodyPr/>
          <a:lstStyle/>
          <a:p>
            <a:r>
              <a:rPr lang="fr-CH"/>
              <a:t>Justice climatique, maintenant ! voir-et-agir.ch</a:t>
            </a:r>
            <a:endParaRPr lang="de-CH"/>
          </a:p>
        </p:txBody>
      </p:sp>
      <p:sp>
        <p:nvSpPr>
          <p:cNvPr id="7" name="Espace réservé du numéro de diapositive 6">
            <a:extLst>
              <a:ext uri="{FF2B5EF4-FFF2-40B4-BE49-F238E27FC236}">
                <a16:creationId xmlns:a16="http://schemas.microsoft.com/office/drawing/2014/main" id="{A82A46C2-8DB5-902D-F7A5-1FF76A53A968}"/>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3705329653"/>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70222" y="2852936"/>
            <a:ext cx="8207376" cy="3600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Tree>
    <p:extLst>
      <p:ext uri="{BB962C8B-B14F-4D97-AF65-F5344CB8AC3E}">
        <p14:creationId xmlns:p14="http://schemas.microsoft.com/office/powerpoint/2010/main" val="373275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03645A-48FC-09EF-0531-7C3E3B078F98}"/>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17803B51-B5AC-3B23-9AD1-D34B8210352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54D4FF22-F2D7-4612-448B-610F5A1692B2}"/>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5" name="Espace réservé du pied de page 4">
            <a:extLst>
              <a:ext uri="{FF2B5EF4-FFF2-40B4-BE49-F238E27FC236}">
                <a16:creationId xmlns:a16="http://schemas.microsoft.com/office/drawing/2014/main" id="{4D62AEE8-F95F-12AD-A356-769D367E2057}"/>
              </a:ext>
            </a:extLst>
          </p:cNvPr>
          <p:cNvSpPr>
            <a:spLocks noGrp="1"/>
          </p:cNvSpPr>
          <p:nvPr>
            <p:ph type="ftr" sz="quarter" idx="11"/>
          </p:nvPr>
        </p:nvSpPr>
        <p:spPr/>
        <p:txBody>
          <a:bodyPr/>
          <a:lstStyle/>
          <a:p>
            <a:r>
              <a:rPr lang="fr-CH"/>
              <a:t>Justice climatique, maintenant ! voir-et-agir.ch</a:t>
            </a:r>
            <a:endParaRPr lang="de-CH"/>
          </a:p>
        </p:txBody>
      </p:sp>
      <p:sp>
        <p:nvSpPr>
          <p:cNvPr id="6" name="Espace réservé du numéro de diapositive 5">
            <a:extLst>
              <a:ext uri="{FF2B5EF4-FFF2-40B4-BE49-F238E27FC236}">
                <a16:creationId xmlns:a16="http://schemas.microsoft.com/office/drawing/2014/main" id="{D06F89A9-AC66-559A-8C2C-8AB3CE0C3AEB}"/>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251992220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65AA125-1175-73A1-9E77-333CB4B7B810}"/>
              </a:ext>
            </a:extLst>
          </p:cNvPr>
          <p:cNvSpPr>
            <a:spLocks noGrp="1"/>
          </p:cNvSpPr>
          <p:nvPr>
            <p:ph type="title" orient="vert"/>
          </p:nvPr>
        </p:nvSpPr>
        <p:spPr>
          <a:xfrm>
            <a:off x="6543675" y="365125"/>
            <a:ext cx="1971675"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E6EB221-F313-E4BE-AC5A-6FFD1308A21A}"/>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69219795-D07A-E539-00A6-F1C512EC6A50}"/>
              </a:ext>
            </a:extLst>
          </p:cNvPr>
          <p:cNvSpPr>
            <a:spLocks noGrp="1"/>
          </p:cNvSpPr>
          <p:nvPr>
            <p:ph type="dt" sz="half" idx="10"/>
          </p:nvPr>
        </p:nvSpPr>
        <p:spPr/>
        <p:txBody>
          <a:bodyPr/>
          <a:lstStyle/>
          <a:p>
            <a:fld id="{D863E214-DEA2-4524-94F3-9A0B273F60B7}" type="datetimeFigureOut">
              <a:rPr lang="fr-CH" smtClean="0"/>
              <a:t>10.02.2025</a:t>
            </a:fld>
            <a:endParaRPr lang="fr-CH"/>
          </a:p>
        </p:txBody>
      </p:sp>
      <p:sp>
        <p:nvSpPr>
          <p:cNvPr id="5" name="Espace réservé du pied de page 4">
            <a:extLst>
              <a:ext uri="{FF2B5EF4-FFF2-40B4-BE49-F238E27FC236}">
                <a16:creationId xmlns:a16="http://schemas.microsoft.com/office/drawing/2014/main" id="{1F534B20-C17E-83E2-1835-BF44E64E95B1}"/>
              </a:ext>
            </a:extLst>
          </p:cNvPr>
          <p:cNvSpPr>
            <a:spLocks noGrp="1"/>
          </p:cNvSpPr>
          <p:nvPr>
            <p:ph type="ftr" sz="quarter" idx="11"/>
          </p:nvPr>
        </p:nvSpPr>
        <p:spPr/>
        <p:txBody>
          <a:bodyPr/>
          <a:lstStyle/>
          <a:p>
            <a:r>
              <a:rPr lang="fr-CH"/>
              <a:t>Justice climatique, maintenant ! voir-et-agir.ch</a:t>
            </a:r>
            <a:endParaRPr lang="de-CH"/>
          </a:p>
        </p:txBody>
      </p:sp>
      <p:sp>
        <p:nvSpPr>
          <p:cNvPr id="6" name="Espace réservé du numéro de diapositive 5">
            <a:extLst>
              <a:ext uri="{FF2B5EF4-FFF2-40B4-BE49-F238E27FC236}">
                <a16:creationId xmlns:a16="http://schemas.microsoft.com/office/drawing/2014/main" id="{2720E802-AF14-94DE-39CC-5576C88AC817}"/>
              </a:ext>
            </a:extLst>
          </p:cNvPr>
          <p:cNvSpPr>
            <a:spLocks noGrp="1"/>
          </p:cNvSpPr>
          <p:nvPr>
            <p:ph type="sldNum" sz="quarter" idx="12"/>
          </p:nvPr>
        </p:nvSpPr>
        <p:spPr/>
        <p:txBody>
          <a:bodyPr/>
          <a:lstStyle/>
          <a:p>
            <a:fld id="{40E5E9BA-979F-47C8-B1E8-6B5FDE8D4D29}" type="slidenum">
              <a:rPr lang="fr-CH" smtClean="0"/>
              <a:t>‹#›</a:t>
            </a:fld>
            <a:endParaRPr lang="fr-CH"/>
          </a:p>
        </p:txBody>
      </p:sp>
    </p:spTree>
    <p:extLst>
      <p:ext uri="{BB962C8B-B14F-4D97-AF65-F5344CB8AC3E}">
        <p14:creationId xmlns:p14="http://schemas.microsoft.com/office/powerpoint/2010/main" val="96340160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Rechteck 6"/>
          <p:cNvSpPr/>
          <p:nvPr userDrawn="1"/>
        </p:nvSpPr>
        <p:spPr>
          <a:xfrm>
            <a:off x="83676" y="78658"/>
            <a:ext cx="8713788" cy="136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sz="1800"/>
          </a:p>
        </p:txBody>
      </p:sp>
      <p:sp>
        <p:nvSpPr>
          <p:cNvPr id="3"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Justice climatique,</a:t>
            </a:r>
            <a:r>
              <a:rPr lang="fr-CH" baseline="0"/>
              <a:t> </a:t>
            </a:r>
            <a:r>
              <a:rPr lang="fr-CH"/>
              <a:t>maintenant ! voir-et-agir.ch</a:t>
            </a:r>
            <a:endParaRPr lang="de-CH"/>
          </a:p>
        </p:txBody>
      </p:sp>
    </p:spTree>
    <p:extLst>
      <p:ext uri="{BB962C8B-B14F-4D97-AF65-F5344CB8AC3E}">
        <p14:creationId xmlns:p14="http://schemas.microsoft.com/office/powerpoint/2010/main" val="3675137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70222" y="2852936"/>
            <a:ext cx="8207376" cy="3600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Justice climatique, maintenant ! voir-et-agir.ch</a:t>
            </a:r>
            <a:endParaRPr lang="de-CH"/>
          </a:p>
        </p:txBody>
      </p:sp>
    </p:spTree>
    <p:extLst>
      <p:ext uri="{BB962C8B-B14F-4D97-AF65-F5344CB8AC3E}">
        <p14:creationId xmlns:p14="http://schemas.microsoft.com/office/powerpoint/2010/main" val="2689301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177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Spalten">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68314"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Inhaltsplatzhalter 6"/>
          <p:cNvSpPr>
            <a:spLocks noGrp="1"/>
          </p:cNvSpPr>
          <p:nvPr>
            <p:ph sz="quarter" idx="14"/>
          </p:nvPr>
        </p:nvSpPr>
        <p:spPr>
          <a:xfrm>
            <a:off x="4712619"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10"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Justice climatique, maintenant ! voir-et-agir.ch</a:t>
            </a:r>
            <a:endParaRPr lang="de-CH"/>
          </a:p>
        </p:txBody>
      </p:sp>
    </p:spTree>
    <p:extLst>
      <p:ext uri="{BB962C8B-B14F-4D97-AF65-F5344CB8AC3E}">
        <p14:creationId xmlns:p14="http://schemas.microsoft.com/office/powerpoint/2010/main" val="3396508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6"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Justice climatique, maintenant ! voir-et-agir.ch</a:t>
            </a:r>
            <a:endParaRPr lang="de-CH"/>
          </a:p>
        </p:txBody>
      </p:sp>
    </p:spTree>
    <p:extLst>
      <p:ext uri="{BB962C8B-B14F-4D97-AF65-F5344CB8AC3E}">
        <p14:creationId xmlns:p14="http://schemas.microsoft.com/office/powerpoint/2010/main" val="2270756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4" name="Foliennummernplatzhalter 4"/>
          <p:cNvSpPr>
            <a:spLocks noGrp="1"/>
          </p:cNvSpPr>
          <p:nvPr>
            <p:ph type="sldNum" sz="quarter" idx="12"/>
          </p:nvPr>
        </p:nvSpPr>
        <p:spPr>
          <a:xfrm>
            <a:off x="8101781" y="6562765"/>
            <a:ext cx="658761" cy="206299"/>
          </a:xfrm>
          <a:prstGeom prst="rect">
            <a:avLst/>
          </a:prstGeom>
        </p:spPr>
        <p:txBody>
          <a:bodyPr vert="horz" wrap="square" lIns="91440" tIns="45720" rIns="91440" bIns="45720" numCol="1" anchor="t" anchorCtr="0" compatLnSpc="1">
            <a:prstTxWarp prst="textNoShape">
              <a:avLst/>
            </a:prstTxWarp>
          </a:bodyPr>
          <a:lstStyle>
            <a:lvl1pPr eaLnBrk="1" hangingPunct="1">
              <a:defRPr sz="800">
                <a:latin typeface="FiraSans-Light" panose="020B0403050000020004"/>
              </a:defRPr>
            </a:lvl1pPr>
          </a:lstStyle>
          <a:p>
            <a:pPr>
              <a:defRPr/>
            </a:pPr>
            <a:r>
              <a:rPr lang="de-CH" altLang="de-DE"/>
              <a:t>Page </a:t>
            </a:r>
            <a:fld id="{7E5833AD-2161-4DC1-8B2C-63F0B9D25B77}" type="slidenum">
              <a:rPr lang="de-CH" altLang="de-DE" smtClean="0"/>
              <a:pPr>
                <a:defRPr/>
              </a:pPr>
              <a:t>‹#›</a:t>
            </a:fld>
            <a:endParaRPr lang="de-CH" altLang="de-DE"/>
          </a:p>
        </p:txBody>
      </p:sp>
      <p:sp>
        <p:nvSpPr>
          <p:cNvPr id="8"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9" name="Fußzeilenplatzhalter 6"/>
          <p:cNvSpPr txBox="1">
            <a:spLocks/>
          </p:cNvSpPr>
          <p:nvPr userDrawn="1"/>
        </p:nvSpPr>
        <p:spPr>
          <a:xfrm>
            <a:off x="438912" y="6562765"/>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Justice climatique, maintenant ! voir-et-agir.ch</a:t>
            </a:r>
            <a:endParaRPr lang="de-CH"/>
          </a:p>
        </p:txBody>
      </p:sp>
    </p:spTree>
    <p:extLst>
      <p:ext uri="{BB962C8B-B14F-4D97-AF65-F5344CB8AC3E}">
        <p14:creationId xmlns:p14="http://schemas.microsoft.com/office/powerpoint/2010/main" val="2242292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8313" y="2708920"/>
            <a:ext cx="8207375" cy="3456930"/>
          </a:xfrm>
        </p:spPr>
        <p:txBody>
          <a:bodyPr>
            <a:noAutofit/>
          </a:bodyPr>
          <a:lstStyle>
            <a:lvl1pPr marL="0" indent="0" algn="l">
              <a:buNone/>
              <a:defRPr>
                <a:solidFill>
                  <a:srgbClr val="74767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5" name="Fußzeilenplatzhalter 6"/>
          <p:cNvSpPr>
            <a:spLocks noGrp="1"/>
          </p:cNvSpPr>
          <p:nvPr>
            <p:ph type="ftr" sz="quarter" idx="11"/>
          </p:nvPr>
        </p:nvSpPr>
        <p:spPr>
          <a:xfrm>
            <a:off x="468313" y="6554114"/>
            <a:ext cx="3120459" cy="196771"/>
          </a:xfrm>
          <a:prstGeom prst="rect">
            <a:avLst/>
          </a:prstGeom>
        </p:spPr>
        <p:txBody>
          <a:bodyPr/>
          <a:lstStyle>
            <a:lvl1pPr eaLnBrk="1" hangingPunct="1">
              <a:defRPr sz="900">
                <a:solidFill>
                  <a:srgbClr val="E20004"/>
                </a:solidFill>
              </a:defRPr>
            </a:lvl1pPr>
          </a:lstStyle>
          <a:p>
            <a:pPr>
              <a:defRPr/>
            </a:pPr>
            <a:r>
              <a:rPr lang="fr-CH"/>
              <a:t>Justice climatique, maintenant! voir-et-agir.ch</a:t>
            </a:r>
            <a:endParaRPr lang="de-CH"/>
          </a:p>
        </p:txBody>
      </p:sp>
      <p:sp>
        <p:nvSpPr>
          <p:cNvPr id="7" name="Foliennummernplatzhalter 7"/>
          <p:cNvSpPr>
            <a:spLocks noGrp="1"/>
          </p:cNvSpPr>
          <p:nvPr>
            <p:ph type="sldNum" sz="quarter" idx="12"/>
          </p:nvPr>
        </p:nvSpPr>
        <p:spPr>
          <a:xfrm>
            <a:off x="7865806" y="6472319"/>
            <a:ext cx="809882" cy="360362"/>
          </a:xfrm>
          <a:prstGeom prst="rect">
            <a:avLst/>
          </a:prstGeom>
        </p:spPr>
        <p:txBody>
          <a:bodyPr vert="horz" wrap="square" lIns="91440" tIns="45720" rIns="91440" bIns="45720" numCol="1" anchor="t" anchorCtr="0" compatLnSpc="1">
            <a:prstTxWarp prst="textNoShape">
              <a:avLst/>
            </a:prstTxWarp>
          </a:bodyPr>
          <a:lstStyle>
            <a:lvl1pPr eaLnBrk="1" hangingPunct="1">
              <a:defRPr sz="900">
                <a:latin typeface="FiraSans-Light"/>
              </a:defRPr>
            </a:lvl1pPr>
          </a:lstStyle>
          <a:p>
            <a:pPr>
              <a:defRPr/>
            </a:pPr>
            <a:r>
              <a:rPr lang="de-CH" altLang="de-DE"/>
              <a:t>Page </a:t>
            </a:r>
            <a:fld id="{15E7FFDD-4FAA-422A-98C8-0B071E46E8AC}" type="slidenum">
              <a:rPr lang="de-CH" altLang="de-DE" smtClean="0"/>
              <a:pPr>
                <a:defRPr/>
              </a:pPr>
              <a:t>‹#›</a:t>
            </a:fld>
            <a:endParaRPr lang="de-CH" altLang="de-DE"/>
          </a:p>
        </p:txBody>
      </p:sp>
      <p:sp>
        <p:nvSpPr>
          <p:cNvPr id="9" name="Espace réservé du titre 3"/>
          <p:cNvSpPr txBox="1">
            <a:spLocks/>
          </p:cNvSpPr>
          <p:nvPr userDrawn="1"/>
        </p:nvSpPr>
        <p:spPr>
          <a:xfrm>
            <a:off x="628650" y="365125"/>
            <a:ext cx="7886085" cy="855663"/>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fr-FR"/>
              <a:t>Modifiez le style du titre</a:t>
            </a:r>
            <a:endParaRPr lang="de-CH"/>
          </a:p>
        </p:txBody>
      </p:sp>
    </p:spTree>
    <p:extLst>
      <p:ext uri="{BB962C8B-B14F-4D97-AF65-F5344CB8AC3E}">
        <p14:creationId xmlns:p14="http://schemas.microsoft.com/office/powerpoint/2010/main" val="3788746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Justice climatique, maintenant ! voir-et-agir.ch</a:t>
            </a:r>
            <a:endParaRPr lang="de-CH"/>
          </a:p>
        </p:txBody>
      </p:sp>
    </p:spTree>
    <p:extLst>
      <p:ext uri="{BB962C8B-B14F-4D97-AF65-F5344CB8AC3E}">
        <p14:creationId xmlns:p14="http://schemas.microsoft.com/office/powerpoint/2010/main" val="77714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68314"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Inhaltsplatzhalter 6"/>
          <p:cNvSpPr>
            <a:spLocks noGrp="1"/>
          </p:cNvSpPr>
          <p:nvPr>
            <p:ph sz="quarter" idx="14"/>
          </p:nvPr>
        </p:nvSpPr>
        <p:spPr>
          <a:xfrm>
            <a:off x="4712619"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Tree>
    <p:extLst>
      <p:ext uri="{BB962C8B-B14F-4D97-AF65-F5344CB8AC3E}">
        <p14:creationId xmlns:p14="http://schemas.microsoft.com/office/powerpoint/2010/main" val="3931781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cxnSp>
        <p:nvCxnSpPr>
          <p:cNvPr id="4" name="Connecteur droit 3"/>
          <p:cNvCxnSpPr/>
          <p:nvPr userDrawn="1"/>
        </p:nvCxnSpPr>
        <p:spPr>
          <a:xfrm flipV="1">
            <a:off x="628650" y="1506538"/>
            <a:ext cx="7886700" cy="25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7"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Justice climatique,</a:t>
            </a:r>
            <a:r>
              <a:rPr lang="fr-CH" baseline="0"/>
              <a:t> </a:t>
            </a:r>
            <a:r>
              <a:rPr lang="fr-CH"/>
              <a:t>maintenant ! voir-et-agir.ch</a:t>
            </a:r>
            <a:endParaRPr lang="de-CH"/>
          </a:p>
        </p:txBody>
      </p:sp>
    </p:spTree>
    <p:extLst>
      <p:ext uri="{BB962C8B-B14F-4D97-AF65-F5344CB8AC3E}">
        <p14:creationId xmlns:p14="http://schemas.microsoft.com/office/powerpoint/2010/main" val="2303828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553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Bild, 3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BC4B2F4-86B5-624F-A0E8-878E52843967}"/>
              </a:ext>
            </a:extLst>
          </p:cNvPr>
          <p:cNvSpPr>
            <a:spLocks noGrp="1"/>
          </p:cNvSpPr>
          <p:nvPr>
            <p:ph type="pic" sz="quarter" idx="10"/>
          </p:nvPr>
        </p:nvSpPr>
        <p:spPr>
          <a:xfrm>
            <a:off x="308735" y="2595715"/>
            <a:ext cx="2736000" cy="3616703"/>
          </a:xfrm>
          <a:prstGeom prst="rect">
            <a:avLst/>
          </a:prstGeom>
        </p:spPr>
        <p:txBody>
          <a:bodyPr/>
          <a:lstStyle/>
          <a:p>
            <a:endParaRPr lang="de-DE"/>
          </a:p>
        </p:txBody>
      </p:sp>
      <p:sp>
        <p:nvSpPr>
          <p:cNvPr id="5" name="Bildplatzhalter 3">
            <a:extLst>
              <a:ext uri="{FF2B5EF4-FFF2-40B4-BE49-F238E27FC236}">
                <a16:creationId xmlns:a16="http://schemas.microsoft.com/office/drawing/2014/main" id="{E78ADC29-4A88-F648-87BA-7B7E75DD7D1F}"/>
              </a:ext>
            </a:extLst>
          </p:cNvPr>
          <p:cNvSpPr>
            <a:spLocks noGrp="1"/>
          </p:cNvSpPr>
          <p:nvPr>
            <p:ph type="pic" sz="quarter" idx="11"/>
          </p:nvPr>
        </p:nvSpPr>
        <p:spPr>
          <a:xfrm>
            <a:off x="3214177" y="2595715"/>
            <a:ext cx="2736000" cy="3616703"/>
          </a:xfrm>
          <a:prstGeom prst="rect">
            <a:avLst/>
          </a:prstGeom>
        </p:spPr>
        <p:txBody>
          <a:bodyPr/>
          <a:lstStyle/>
          <a:p>
            <a:endParaRPr lang="de-DE"/>
          </a:p>
        </p:txBody>
      </p:sp>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104764" y="2595715"/>
            <a:ext cx="2736000" cy="3616703"/>
          </a:xfrm>
          <a:prstGeom prst="rect">
            <a:avLst/>
          </a:prstGeom>
        </p:spPr>
        <p:txBody>
          <a:bodyPr/>
          <a:lstStyle/>
          <a:p>
            <a:endParaRPr lang="de-DE"/>
          </a:p>
        </p:txBody>
      </p:sp>
      <p:sp>
        <p:nvSpPr>
          <p:cNvPr id="8" name="Textplatzhalter 7">
            <a:extLst>
              <a:ext uri="{FF2B5EF4-FFF2-40B4-BE49-F238E27FC236}">
                <a16:creationId xmlns:a16="http://schemas.microsoft.com/office/drawing/2014/main" id="{1C3F2274-1976-DE4E-99E8-D8BA0107070B}"/>
              </a:ext>
            </a:extLst>
          </p:cNvPr>
          <p:cNvSpPr>
            <a:spLocks noGrp="1"/>
          </p:cNvSpPr>
          <p:nvPr>
            <p:ph type="body" sz="quarter" idx="13"/>
          </p:nvPr>
        </p:nvSpPr>
        <p:spPr>
          <a:xfrm>
            <a:off x="308735" y="1995931"/>
            <a:ext cx="2736000" cy="1012028"/>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10" name="Textplatzhalter 7">
            <a:extLst>
              <a:ext uri="{FF2B5EF4-FFF2-40B4-BE49-F238E27FC236}">
                <a16:creationId xmlns:a16="http://schemas.microsoft.com/office/drawing/2014/main" id="{59F93739-144E-4247-8CE1-44EF0C6C7EAE}"/>
              </a:ext>
            </a:extLst>
          </p:cNvPr>
          <p:cNvSpPr>
            <a:spLocks noGrp="1"/>
          </p:cNvSpPr>
          <p:nvPr>
            <p:ph type="body" sz="quarter" idx="14"/>
          </p:nvPr>
        </p:nvSpPr>
        <p:spPr>
          <a:xfrm>
            <a:off x="3214176" y="1995931"/>
            <a:ext cx="2736000" cy="1012028"/>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11" name="Textplatzhalter 7">
            <a:extLst>
              <a:ext uri="{FF2B5EF4-FFF2-40B4-BE49-F238E27FC236}">
                <a16:creationId xmlns:a16="http://schemas.microsoft.com/office/drawing/2014/main" id="{A6502A92-529A-6B46-931F-764B02BFEAD4}"/>
              </a:ext>
            </a:extLst>
          </p:cNvPr>
          <p:cNvSpPr>
            <a:spLocks noGrp="1"/>
          </p:cNvSpPr>
          <p:nvPr>
            <p:ph type="body" sz="quarter" idx="15"/>
          </p:nvPr>
        </p:nvSpPr>
        <p:spPr>
          <a:xfrm>
            <a:off x="6105806" y="1995931"/>
            <a:ext cx="2736000" cy="1012028"/>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9" name="Titelplatzhalter 16">
            <a:extLst>
              <a:ext uri="{FF2B5EF4-FFF2-40B4-BE49-F238E27FC236}">
                <a16:creationId xmlns:a16="http://schemas.microsoft.com/office/drawing/2014/main" id="{2D254EF6-C889-A346-BBBF-0A4E8C7B23EB}"/>
              </a:ext>
            </a:extLst>
          </p:cNvPr>
          <p:cNvSpPr>
            <a:spLocks noGrp="1"/>
          </p:cNvSpPr>
          <p:nvPr>
            <p:ph type="title"/>
          </p:nvPr>
        </p:nvSpPr>
        <p:spPr>
          <a:xfrm>
            <a:off x="298725" y="1"/>
            <a:ext cx="7906733" cy="1140692"/>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de-DE"/>
              <a:t>Mastertitelformat bearbeiten</a:t>
            </a:r>
          </a:p>
        </p:txBody>
      </p:sp>
    </p:spTree>
    <p:extLst>
      <p:ext uri="{BB962C8B-B14F-4D97-AF65-F5344CB8AC3E}">
        <p14:creationId xmlns:p14="http://schemas.microsoft.com/office/powerpoint/2010/main" val="189285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7">
          <p15:clr>
            <a:srgbClr val="FBAE40"/>
          </p15:clr>
        </p15:guide>
        <p15:guide id="2" pos="3833">
          <p15:clr>
            <a:srgbClr val="FBAE40"/>
          </p15:clr>
        </p15:guide>
        <p15:guide id="4" pos="2018">
          <p15:clr>
            <a:srgbClr val="FBAE40"/>
          </p15:clr>
        </p15:guide>
        <p15:guide id="5" pos="37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Tree>
    <p:extLst>
      <p:ext uri="{BB962C8B-B14F-4D97-AF65-F5344CB8AC3E}">
        <p14:creationId xmlns:p14="http://schemas.microsoft.com/office/powerpoint/2010/main" val="224532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Rechteck 6"/>
          <p:cNvSpPr/>
          <p:nvPr userDrawn="1"/>
        </p:nvSpPr>
        <p:spPr>
          <a:xfrm>
            <a:off x="83676" y="78658"/>
            <a:ext cx="8713788" cy="136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sz="1800"/>
          </a:p>
        </p:txBody>
      </p:sp>
    </p:spTree>
    <p:extLst>
      <p:ext uri="{BB962C8B-B14F-4D97-AF65-F5344CB8AC3E}">
        <p14:creationId xmlns:p14="http://schemas.microsoft.com/office/powerpoint/2010/main" val="2453444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759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4" name="Connecteur droit 3"/>
          <p:cNvCxnSpPr/>
          <p:nvPr userDrawn="1"/>
        </p:nvCxnSpPr>
        <p:spPr>
          <a:xfrm flipV="1">
            <a:off x="628650" y="1506538"/>
            <a:ext cx="7886700" cy="25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extLst>
      <p:ext uri="{BB962C8B-B14F-4D97-AF65-F5344CB8AC3E}">
        <p14:creationId xmlns:p14="http://schemas.microsoft.com/office/powerpoint/2010/main" val="382714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0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25202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1.jpe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platzhalter 2"/>
          <p:cNvSpPr>
            <a:spLocks noGrp="1"/>
          </p:cNvSpPr>
          <p:nvPr>
            <p:ph type="body" idx="1"/>
          </p:nvPr>
        </p:nvSpPr>
        <p:spPr bwMode="auto">
          <a:xfrm>
            <a:off x="468314" y="2708275"/>
            <a:ext cx="8207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11" name="Titel 1"/>
          <p:cNvSpPr txBox="1">
            <a:spLocks/>
          </p:cNvSpPr>
          <p:nvPr userDrawn="1"/>
        </p:nvSpPr>
        <p:spPr>
          <a:xfrm>
            <a:off x="468314" y="1628777"/>
            <a:ext cx="8207375" cy="576263"/>
          </a:xfrm>
          <a:prstGeom prst="rect">
            <a:avLst/>
          </a:prstGeom>
        </p:spPr>
        <p:txBody>
          <a:bodyPr/>
          <a:lstStyle>
            <a:lvl1pPr algn="r" defTabSz="914400" rtl="0" eaLnBrk="1" latinLnBrk="0" hangingPunct="1">
              <a:spcBef>
                <a:spcPct val="0"/>
              </a:spcBef>
              <a:buNone/>
              <a:defRPr sz="3200" i="1" kern="1200" baseline="0">
                <a:solidFill>
                  <a:srgbClr val="E20000"/>
                </a:solidFill>
                <a:latin typeface="Arial" pitchFamily="34" charset="0"/>
                <a:ea typeface="+mj-ea"/>
                <a:cs typeface="Arial" pitchFamily="34" charset="0"/>
              </a:defRPr>
            </a:lvl1pPr>
          </a:lstStyle>
          <a:p>
            <a:pPr algn="l" fontAlgn="auto">
              <a:spcAft>
                <a:spcPts val="0"/>
              </a:spcAft>
              <a:defRPr/>
            </a:pPr>
            <a:endParaRPr lang="de-CH" sz="3200"/>
          </a:p>
        </p:txBody>
      </p:sp>
      <p:pic>
        <p:nvPicPr>
          <p:cNvPr id="2" name="Image 1"/>
          <p:cNvPicPr>
            <a:picLocks noChangeAspect="1"/>
          </p:cNvPicPr>
          <p:nvPr userDrawn="1"/>
        </p:nvPicPr>
        <p:blipFill rotWithShape="1">
          <a:blip r:embed="rId12" cstate="print">
            <a:extLst>
              <a:ext uri="{28A0092B-C50C-407E-A947-70E740481C1C}">
                <a14:useLocalDpi xmlns:a14="http://schemas.microsoft.com/office/drawing/2010/main" val="0"/>
              </a:ext>
            </a:extLst>
          </a:blip>
          <a:srcRect l="5035" t="10278" r="4416" b="10235"/>
          <a:stretch/>
        </p:blipFill>
        <p:spPr>
          <a:xfrm>
            <a:off x="6213988" y="116493"/>
            <a:ext cx="2703870" cy="1110126"/>
          </a:xfrm>
          <a:prstGeom prst="rect">
            <a:avLst/>
          </a:prstGeom>
        </p:spPr>
      </p:pic>
      <p:sp>
        <p:nvSpPr>
          <p:cNvPr id="4"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Justice climatique,</a:t>
            </a:r>
            <a:r>
              <a:rPr lang="fr-CH" baseline="0"/>
              <a:t> </a:t>
            </a:r>
            <a:r>
              <a:rPr lang="fr-CH"/>
              <a:t>maintenant ! voir-et-agir.ch</a:t>
            </a:r>
            <a:endParaRPr lang="de-CH"/>
          </a:p>
        </p:txBody>
      </p:sp>
    </p:spTree>
    <p:extLst>
      <p:ext uri="{BB962C8B-B14F-4D97-AF65-F5344CB8AC3E}">
        <p14:creationId xmlns:p14="http://schemas.microsoft.com/office/powerpoint/2010/main" val="4099318743"/>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80" r:id="rId4"/>
    <p:sldLayoutId id="2147483681" r:id="rId5"/>
    <p:sldLayoutId id="2147483682" r:id="rId6"/>
    <p:sldLayoutId id="2147483683" r:id="rId7"/>
    <p:sldLayoutId id="2147483684" r:id="rId8"/>
    <p:sldLayoutId id="2147483685" r:id="rId9"/>
    <p:sldLayoutId id="2147483686" r:id="rId10"/>
  </p:sldLayoutIdLst>
  <p:hf hdr="0" dt="0"/>
  <p:txStyles>
    <p:title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p:titleStyle>
    <p:bodyStyle>
      <a:lvl1pPr algn="l" rtl="0" eaLnBrk="0" fontAlgn="base" hangingPunct="0">
        <a:spcBef>
          <a:spcPts val="1200"/>
        </a:spcBef>
        <a:spcAft>
          <a:spcPct val="0"/>
        </a:spcAft>
        <a:buFont typeface="Arial" panose="020B0604020202020204" pitchFamily="34" charset="0"/>
        <a:defRPr sz="2400" kern="1200">
          <a:solidFill>
            <a:srgbClr val="747679"/>
          </a:solidFill>
          <a:latin typeface="Arial" pitchFamily="34" charset="0"/>
          <a:ea typeface="+mn-ea"/>
          <a:cs typeface="+mn-cs"/>
        </a:defRPr>
      </a:lvl1pPr>
      <a:lvl2pPr marL="287338"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2pPr>
      <a:lvl3pPr marL="574675"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3pPr>
      <a:lvl4pPr marL="863600"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4pPr>
      <a:lvl5pPr marL="1150938"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4A975B7-865A-7BA0-19EB-A63544C1B4D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8CB70453-D1BB-1713-B3ED-491A3DF579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7D8CEEA-2BA3-3442-1643-FCEBB328EA3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D863E214-DEA2-4524-94F3-9A0B273F60B7}" type="datetimeFigureOut">
              <a:rPr lang="fr-CH" smtClean="0"/>
              <a:t>10.02.2025</a:t>
            </a:fld>
            <a:endParaRPr lang="fr-CH"/>
          </a:p>
        </p:txBody>
      </p:sp>
      <p:sp>
        <p:nvSpPr>
          <p:cNvPr id="5" name="Espace réservé du pied de page 4">
            <a:extLst>
              <a:ext uri="{FF2B5EF4-FFF2-40B4-BE49-F238E27FC236}">
                <a16:creationId xmlns:a16="http://schemas.microsoft.com/office/drawing/2014/main" id="{FCDF819E-5B41-864E-F16E-44D3FB92BC3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76DD29C7-73B8-B09A-7D29-E0CE9EF53AF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0E5E9BA-979F-47C8-B1E8-6B5FDE8D4D29}" type="slidenum">
              <a:rPr lang="fr-CH" smtClean="0"/>
              <a:t>‹#›</a:t>
            </a:fld>
            <a:endParaRPr lang="fr-CH"/>
          </a:p>
        </p:txBody>
      </p:sp>
      <p:cxnSp>
        <p:nvCxnSpPr>
          <p:cNvPr id="7" name="Gerade Verbindung 9">
            <a:extLst>
              <a:ext uri="{FF2B5EF4-FFF2-40B4-BE49-F238E27FC236}">
                <a16:creationId xmlns:a16="http://schemas.microsoft.com/office/drawing/2014/main" id="{1B903421-5A74-C423-A626-20AEFCB45DFB}"/>
              </a:ext>
            </a:extLst>
          </p:cNvPr>
          <p:cNvCxnSpPr/>
          <p:nvPr userDrawn="1"/>
        </p:nvCxnSpPr>
        <p:spPr>
          <a:xfrm>
            <a:off x="474664" y="1268413"/>
            <a:ext cx="8201025" cy="0"/>
          </a:xfrm>
          <a:prstGeom prst="line">
            <a:avLst/>
          </a:prstGeom>
          <a:ln w="9525">
            <a:solidFill>
              <a:srgbClr val="E20004"/>
            </a:solidFill>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70C25370-81E2-B828-7749-2DCBB7973C44}"/>
              </a:ext>
            </a:extLst>
          </p:cNvPr>
          <p:cNvSpPr txBox="1">
            <a:spLocks/>
          </p:cNvSpPr>
          <p:nvPr userDrawn="1"/>
        </p:nvSpPr>
        <p:spPr>
          <a:xfrm>
            <a:off x="468314" y="1628777"/>
            <a:ext cx="8207375" cy="576263"/>
          </a:xfrm>
          <a:prstGeom prst="rect">
            <a:avLst/>
          </a:prstGeom>
        </p:spPr>
        <p:txBody>
          <a:bodyPr/>
          <a:lstStyle>
            <a:lvl1pPr algn="r" defTabSz="914400" rtl="0" eaLnBrk="1" latinLnBrk="0" hangingPunct="1">
              <a:spcBef>
                <a:spcPct val="0"/>
              </a:spcBef>
              <a:buNone/>
              <a:defRPr sz="3200" i="1" kern="1200" baseline="0">
                <a:solidFill>
                  <a:srgbClr val="E20000"/>
                </a:solidFill>
                <a:latin typeface="Arial" pitchFamily="34" charset="0"/>
                <a:ea typeface="+mj-ea"/>
                <a:cs typeface="Arial" pitchFamily="34" charset="0"/>
              </a:defRPr>
            </a:lvl1pPr>
          </a:lstStyle>
          <a:p>
            <a:pPr algn="l" fontAlgn="auto">
              <a:spcAft>
                <a:spcPts val="0"/>
              </a:spcAft>
              <a:defRPr/>
            </a:pPr>
            <a:endParaRPr lang="de-CH" sz="3200"/>
          </a:p>
        </p:txBody>
      </p:sp>
      <p:pic>
        <p:nvPicPr>
          <p:cNvPr id="9" name="Image 8">
            <a:extLst>
              <a:ext uri="{FF2B5EF4-FFF2-40B4-BE49-F238E27FC236}">
                <a16:creationId xmlns:a16="http://schemas.microsoft.com/office/drawing/2014/main" id="{17B499B3-DE9C-1628-77CC-7E247CC5261B}"/>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l="5035" t="10278" r="4416" b="10235"/>
          <a:stretch/>
        </p:blipFill>
        <p:spPr>
          <a:xfrm>
            <a:off x="6213988" y="116493"/>
            <a:ext cx="2703870" cy="1110126"/>
          </a:xfrm>
          <a:prstGeom prst="rect">
            <a:avLst/>
          </a:prstGeom>
        </p:spPr>
      </p:pic>
      <p:cxnSp>
        <p:nvCxnSpPr>
          <p:cNvPr id="10" name="Gerade Verbindung 9">
            <a:extLst>
              <a:ext uri="{FF2B5EF4-FFF2-40B4-BE49-F238E27FC236}">
                <a16:creationId xmlns:a16="http://schemas.microsoft.com/office/drawing/2014/main" id="{33C39E0A-9B32-F806-672D-BC2E36E6FF54}"/>
              </a:ext>
            </a:extLst>
          </p:cNvPr>
          <p:cNvCxnSpPr/>
          <p:nvPr userDrawn="1"/>
        </p:nvCxnSpPr>
        <p:spPr>
          <a:xfrm>
            <a:off x="474664" y="6445097"/>
            <a:ext cx="8201025" cy="0"/>
          </a:xfrm>
          <a:prstGeom prst="line">
            <a:avLst/>
          </a:prstGeom>
          <a:ln w="9525">
            <a:solidFill>
              <a:srgbClr val="E200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47279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662" r:id="rId18"/>
    <p:sldLayoutId id="2147483667" r:id="rId19"/>
    <p:sldLayoutId id="2147483670" r:id="rId20"/>
    <p:sldLayoutId id="2147483716" r:id="rId21"/>
    <p:sldLayoutId id="2147483735" r:id="rId2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244_519D2EB5.xml"/><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87_E607AB71.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2A9_359DB1B3.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2A2_27413804.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2AB_690F84EE.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hyperlink" Target="https://pxhere.com/fr/photo/1028522" TargetMode="External"/><Relationship Id="rId5" Type="http://schemas.openxmlformats.org/officeDocument/2006/relationships/image" Target="../media/image34.jpeg"/><Relationship Id="rId4" Type="http://schemas.openxmlformats.org/officeDocument/2006/relationships/hyperlink" Target="https://apfvalblog.blogspot.com/2012/12/stop-au-gaspillage-alimentaire.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diagramColors" Target="../diagrams/colors7.xml"/><Relationship Id="rId12" Type="http://schemas.openxmlformats.org/officeDocument/2006/relationships/image" Target="../media/image40.sv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diagramQuickStyle" Target="../diagrams/quickStyle7.xml"/><Relationship Id="rId11" Type="http://schemas.openxmlformats.org/officeDocument/2006/relationships/image" Target="../media/image39.png"/><Relationship Id="rId5" Type="http://schemas.openxmlformats.org/officeDocument/2006/relationships/diagramLayout" Target="../diagrams/layout7.xml"/><Relationship Id="rId10" Type="http://schemas.openxmlformats.org/officeDocument/2006/relationships/image" Target="../media/image38.svg"/><Relationship Id="rId4" Type="http://schemas.openxmlformats.org/officeDocument/2006/relationships/diagramData" Target="../diagrams/data7.xml"/><Relationship Id="rId9" Type="http://schemas.openxmlformats.org/officeDocument/2006/relationships/image" Target="../media/image37.png"/><Relationship Id="rId14" Type="http://schemas.openxmlformats.org/officeDocument/2006/relationships/image" Target="../media/image42.sv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47.emf"/><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9.sv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hyperlink" Target="http://www.actiondecareme.ch/boutique"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hyperlink" Target="http://www.eper.ch/shop"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26.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hyperlink" Target="https://mediascitoyens-diois.info/2021/01/agriculture-et-alimentation-lagroecologie-est-un-moyen-qui-selon-lonu-pourrait-nourrir-la-planete-tout-en-la-preserva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hyperlink" Target="https://pixabay.com/nl/photos/gezond-eten-groenten-en-fruit-141781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hyperlink" Target="https://openclipart.org/detail/5125/sepia-film-strip"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hyperlink" Target="https://10jourssansecrans.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27.xml"/><Relationship Id="rId5" Type="http://schemas.openxmlformats.org/officeDocument/2006/relationships/hyperlink" Target="http://www.justiceclimatique.ch/" TargetMode="External"/><Relationship Id="rId4" Type="http://schemas.openxmlformats.org/officeDocument/2006/relationships/hyperlink" Target="http://www.voir-et-agir.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2.xml"/><Relationship Id="rId5" Type="http://schemas.openxmlformats.org/officeDocument/2006/relationships/image" Target="../media/image7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rcRect t="12071" b="19552"/>
          <a:stretch/>
        </p:blipFill>
        <p:spPr>
          <a:xfrm>
            <a:off x="0" y="3846753"/>
            <a:ext cx="9144000" cy="2874087"/>
          </a:xfrm>
          <a:prstGeom prst="rect">
            <a:avLst/>
          </a:prstGeom>
        </p:spPr>
      </p:pic>
      <p:sp>
        <p:nvSpPr>
          <p:cNvPr id="13315" name="ZoneTexte 2"/>
          <p:cNvSpPr txBox="1">
            <a:spLocks noChangeArrowheads="1"/>
          </p:cNvSpPr>
          <p:nvPr/>
        </p:nvSpPr>
        <p:spPr bwMode="auto">
          <a:xfrm>
            <a:off x="145351" y="4984780"/>
            <a:ext cx="37442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fr-FR" altLang="de-DE" sz="2800" spc="130">
                <a:solidFill>
                  <a:srgbClr val="FF0000"/>
                </a:solidFill>
                <a:latin typeface="Aptos Black" panose="020B0004020202020204" pitchFamily="34" charset="0"/>
                <a:ea typeface="FiraSans-Light" panose="020B0403050000020004" pitchFamily="34" charset="0"/>
              </a:rPr>
              <a:t>5 mars – 20 avril </a:t>
            </a:r>
            <a:r>
              <a:rPr lang="fr-FR" altLang="de-DE" sz="3200" spc="130">
                <a:solidFill>
                  <a:srgbClr val="FF0000"/>
                </a:solidFill>
                <a:latin typeface="Aptos Black" panose="020B0004020202020204" pitchFamily="34" charset="0"/>
                <a:ea typeface="FiraSans-Light" panose="020B0403050000020004" pitchFamily="34" charset="0"/>
              </a:rPr>
              <a:t>2025</a:t>
            </a:r>
          </a:p>
        </p:txBody>
      </p:sp>
      <p:pic>
        <p:nvPicPr>
          <p:cNvPr id="6" name="Image 5" descr="Une image contenant texte, Visage humain, habits, personne&#10;&#10;Description générée automatiquement">
            <a:extLst>
              <a:ext uri="{FF2B5EF4-FFF2-40B4-BE49-F238E27FC236}">
                <a16:creationId xmlns:a16="http://schemas.microsoft.com/office/drawing/2014/main" id="{B12C9EC1-CF99-2C9B-B234-519A17DBF8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3614738"/>
          </a:xfrm>
          <a:prstGeom prst="rect">
            <a:avLst/>
          </a:prstGeom>
        </p:spPr>
      </p:pic>
    </p:spTree>
    <p:extLst>
      <p:ext uri="{BB962C8B-B14F-4D97-AF65-F5344CB8AC3E}">
        <p14:creationId xmlns:p14="http://schemas.microsoft.com/office/powerpoint/2010/main" val="2466426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961822-C08D-E1F9-6B6A-5A57A648F3D4}"/>
              </a:ext>
            </a:extLst>
          </p:cNvPr>
          <p:cNvSpPr>
            <a:spLocks noGrp="1"/>
          </p:cNvSpPr>
          <p:nvPr>
            <p:ph type="title"/>
          </p:nvPr>
        </p:nvSpPr>
        <p:spPr>
          <a:xfrm>
            <a:off x="243564" y="100005"/>
            <a:ext cx="8654776" cy="1216745"/>
          </a:xfrm>
          <a:solidFill>
            <a:srgbClr val="DDA63A"/>
          </a:solidFill>
          <a:effectLst>
            <a:outerShdw blurRad="50800" dist="38100" dir="2700000" algn="tl" rotWithShape="0">
              <a:prstClr val="black">
                <a:alpha val="40000"/>
              </a:prstClr>
            </a:outerShdw>
          </a:effectLst>
        </p:spPr>
        <p:txBody>
          <a:bodyPr>
            <a:normAutofit/>
          </a:bodyPr>
          <a:lstStyle/>
          <a:p>
            <a:pPr algn="ctr"/>
            <a:r>
              <a:rPr lang="fr-CH" sz="4400" b="1">
                <a:ln>
                  <a:solidFill>
                    <a:srgbClr val="DDA63A"/>
                  </a:solidFill>
                </a:ln>
                <a:solidFill>
                  <a:schemeClr val="bg1"/>
                </a:solidFill>
                <a:latin typeface="Aptos Black" panose="020F0502020204030204" pitchFamily="34" charset="0"/>
              </a:rPr>
              <a:t>ODD n°2 : Faim Zéro</a:t>
            </a:r>
          </a:p>
        </p:txBody>
      </p:sp>
      <p:pic>
        <p:nvPicPr>
          <p:cNvPr id="7" name="Espace réservé du contenu 6">
            <a:extLst>
              <a:ext uri="{FF2B5EF4-FFF2-40B4-BE49-F238E27FC236}">
                <a16:creationId xmlns:a16="http://schemas.microsoft.com/office/drawing/2014/main" id="{7BDC0355-752D-31F0-BB91-CD129F8CA8DF}"/>
              </a:ext>
            </a:extLst>
          </p:cNvPr>
          <p:cNvPicPr>
            <a:picLocks noGrp="1" noChangeAspect="1"/>
          </p:cNvPicPr>
          <p:nvPr>
            <p:ph idx="1"/>
          </p:nvPr>
        </p:nvPicPr>
        <p:blipFill>
          <a:blip r:embed="rId3"/>
          <a:stretch>
            <a:fillRect/>
          </a:stretch>
        </p:blipFill>
        <p:spPr>
          <a:xfrm>
            <a:off x="1043850" y="1619250"/>
            <a:ext cx="904875" cy="904875"/>
          </a:xfrm>
          <a:prstGeom prst="rect">
            <a:avLst/>
          </a:prstGeom>
        </p:spPr>
      </p:pic>
      <p:sp>
        <p:nvSpPr>
          <p:cNvPr id="5" name="Espace réservé du numéro de diapositive 4">
            <a:extLst>
              <a:ext uri="{FF2B5EF4-FFF2-40B4-BE49-F238E27FC236}">
                <a16:creationId xmlns:a16="http://schemas.microsoft.com/office/drawing/2014/main" id="{B5A78A1F-B6D1-AA9A-0D50-8067EE5961EA}"/>
              </a:ext>
            </a:extLst>
          </p:cNvPr>
          <p:cNvSpPr>
            <a:spLocks noGrp="1"/>
          </p:cNvSpPr>
          <p:nvPr>
            <p:ph type="sldNum" sz="quarter" idx="12"/>
          </p:nvPr>
        </p:nvSpPr>
        <p:spPr/>
        <p:txBody>
          <a:bodyPr/>
          <a:lstStyle/>
          <a:p>
            <a:fld id="{40E5E9BA-979F-47C8-B1E8-6B5FDE8D4D29}" type="slidenum">
              <a:rPr lang="fr-CH" smtClean="0"/>
              <a:t>10</a:t>
            </a:fld>
            <a:endParaRPr lang="fr-CH"/>
          </a:p>
        </p:txBody>
      </p:sp>
      <p:pic>
        <p:nvPicPr>
          <p:cNvPr id="10" name="Image 9">
            <a:extLst>
              <a:ext uri="{FF2B5EF4-FFF2-40B4-BE49-F238E27FC236}">
                <a16:creationId xmlns:a16="http://schemas.microsoft.com/office/drawing/2014/main" id="{77B85555-1D05-E19F-B3DE-2429A0E5E13E}"/>
              </a:ext>
            </a:extLst>
          </p:cNvPr>
          <p:cNvPicPr>
            <a:picLocks noChangeAspect="1"/>
          </p:cNvPicPr>
          <p:nvPr/>
        </p:nvPicPr>
        <p:blipFill>
          <a:blip r:embed="rId4"/>
          <a:stretch>
            <a:fillRect/>
          </a:stretch>
        </p:blipFill>
        <p:spPr>
          <a:xfrm>
            <a:off x="1043850" y="2873374"/>
            <a:ext cx="904875" cy="904875"/>
          </a:xfrm>
          <a:prstGeom prst="rect">
            <a:avLst/>
          </a:prstGeom>
        </p:spPr>
      </p:pic>
      <p:pic>
        <p:nvPicPr>
          <p:cNvPr id="12" name="Image 11">
            <a:extLst>
              <a:ext uri="{FF2B5EF4-FFF2-40B4-BE49-F238E27FC236}">
                <a16:creationId xmlns:a16="http://schemas.microsoft.com/office/drawing/2014/main" id="{9659DC50-4D72-DCFF-AE3F-07A9C9C31F50}"/>
              </a:ext>
            </a:extLst>
          </p:cNvPr>
          <p:cNvPicPr>
            <a:picLocks noChangeAspect="1"/>
          </p:cNvPicPr>
          <p:nvPr/>
        </p:nvPicPr>
        <p:blipFill>
          <a:blip r:embed="rId5"/>
          <a:stretch>
            <a:fillRect/>
          </a:stretch>
        </p:blipFill>
        <p:spPr>
          <a:xfrm>
            <a:off x="1043850" y="4125190"/>
            <a:ext cx="904875" cy="904875"/>
          </a:xfrm>
          <a:prstGeom prst="rect">
            <a:avLst/>
          </a:prstGeom>
        </p:spPr>
      </p:pic>
      <p:pic>
        <p:nvPicPr>
          <p:cNvPr id="13" name="Image 12">
            <a:extLst>
              <a:ext uri="{FF2B5EF4-FFF2-40B4-BE49-F238E27FC236}">
                <a16:creationId xmlns:a16="http://schemas.microsoft.com/office/drawing/2014/main" id="{6128EA1C-C666-8DB1-56A0-3C497ADBABF1}"/>
              </a:ext>
            </a:extLst>
          </p:cNvPr>
          <p:cNvPicPr>
            <a:picLocks noChangeAspect="1"/>
          </p:cNvPicPr>
          <p:nvPr/>
        </p:nvPicPr>
        <p:blipFill>
          <a:blip r:embed="rId6"/>
          <a:stretch>
            <a:fillRect/>
          </a:stretch>
        </p:blipFill>
        <p:spPr>
          <a:xfrm>
            <a:off x="1043850" y="5377006"/>
            <a:ext cx="904875" cy="904875"/>
          </a:xfrm>
          <a:prstGeom prst="rect">
            <a:avLst/>
          </a:prstGeom>
        </p:spPr>
      </p:pic>
      <p:pic>
        <p:nvPicPr>
          <p:cNvPr id="14" name="Image 13">
            <a:extLst>
              <a:ext uri="{FF2B5EF4-FFF2-40B4-BE49-F238E27FC236}">
                <a16:creationId xmlns:a16="http://schemas.microsoft.com/office/drawing/2014/main" id="{B20D742D-B415-6D9F-789C-5BFA45B02160}"/>
              </a:ext>
            </a:extLst>
          </p:cNvPr>
          <p:cNvPicPr>
            <a:picLocks noChangeAspect="1"/>
          </p:cNvPicPr>
          <p:nvPr/>
        </p:nvPicPr>
        <p:blipFill>
          <a:blip r:embed="rId7"/>
          <a:stretch>
            <a:fillRect/>
          </a:stretch>
        </p:blipFill>
        <p:spPr>
          <a:xfrm>
            <a:off x="4807529" y="1619250"/>
            <a:ext cx="904875" cy="904875"/>
          </a:xfrm>
          <a:prstGeom prst="rect">
            <a:avLst/>
          </a:prstGeom>
        </p:spPr>
      </p:pic>
      <p:pic>
        <p:nvPicPr>
          <p:cNvPr id="16" name="Image 15">
            <a:extLst>
              <a:ext uri="{FF2B5EF4-FFF2-40B4-BE49-F238E27FC236}">
                <a16:creationId xmlns:a16="http://schemas.microsoft.com/office/drawing/2014/main" id="{08FC361D-DDA6-C39A-67EC-C5DE35121E9F}"/>
              </a:ext>
            </a:extLst>
          </p:cNvPr>
          <p:cNvPicPr>
            <a:picLocks noChangeAspect="1"/>
          </p:cNvPicPr>
          <p:nvPr/>
        </p:nvPicPr>
        <p:blipFill>
          <a:blip r:embed="rId8"/>
          <a:stretch>
            <a:fillRect/>
          </a:stretch>
        </p:blipFill>
        <p:spPr>
          <a:xfrm>
            <a:off x="4807529" y="2873373"/>
            <a:ext cx="904875" cy="904875"/>
          </a:xfrm>
          <a:prstGeom prst="rect">
            <a:avLst/>
          </a:prstGeom>
        </p:spPr>
      </p:pic>
      <p:pic>
        <p:nvPicPr>
          <p:cNvPr id="17" name="Image 16">
            <a:extLst>
              <a:ext uri="{FF2B5EF4-FFF2-40B4-BE49-F238E27FC236}">
                <a16:creationId xmlns:a16="http://schemas.microsoft.com/office/drawing/2014/main" id="{B70CC87E-C856-A692-99BA-B66F536C642F}"/>
              </a:ext>
            </a:extLst>
          </p:cNvPr>
          <p:cNvPicPr>
            <a:picLocks noChangeAspect="1"/>
          </p:cNvPicPr>
          <p:nvPr/>
        </p:nvPicPr>
        <p:blipFill>
          <a:blip r:embed="rId9"/>
          <a:stretch>
            <a:fillRect/>
          </a:stretch>
        </p:blipFill>
        <p:spPr>
          <a:xfrm>
            <a:off x="4818490" y="4125189"/>
            <a:ext cx="904875" cy="904875"/>
          </a:xfrm>
          <a:prstGeom prst="rect">
            <a:avLst/>
          </a:prstGeom>
        </p:spPr>
      </p:pic>
      <p:pic>
        <p:nvPicPr>
          <p:cNvPr id="18" name="Image 17">
            <a:extLst>
              <a:ext uri="{FF2B5EF4-FFF2-40B4-BE49-F238E27FC236}">
                <a16:creationId xmlns:a16="http://schemas.microsoft.com/office/drawing/2014/main" id="{02E9304B-9C71-CDC1-7F1E-36D6DD0AD7DE}"/>
              </a:ext>
            </a:extLst>
          </p:cNvPr>
          <p:cNvPicPr>
            <a:picLocks noChangeAspect="1"/>
          </p:cNvPicPr>
          <p:nvPr/>
        </p:nvPicPr>
        <p:blipFill>
          <a:blip r:embed="rId10"/>
          <a:stretch>
            <a:fillRect/>
          </a:stretch>
        </p:blipFill>
        <p:spPr>
          <a:xfrm>
            <a:off x="4807528" y="5377005"/>
            <a:ext cx="904875" cy="904875"/>
          </a:xfrm>
          <a:prstGeom prst="rect">
            <a:avLst/>
          </a:prstGeom>
        </p:spPr>
      </p:pic>
      <p:sp>
        <p:nvSpPr>
          <p:cNvPr id="21" name="ZoneTexte 20">
            <a:extLst>
              <a:ext uri="{FF2B5EF4-FFF2-40B4-BE49-F238E27FC236}">
                <a16:creationId xmlns:a16="http://schemas.microsoft.com/office/drawing/2014/main" id="{61447A26-20B8-C622-D0FE-FB169F6DBF66}"/>
              </a:ext>
            </a:extLst>
          </p:cNvPr>
          <p:cNvSpPr txBox="1"/>
          <p:nvPr/>
        </p:nvSpPr>
        <p:spPr>
          <a:xfrm>
            <a:off x="2230582" y="1752626"/>
            <a:ext cx="2105891" cy="646331"/>
          </a:xfrm>
          <a:prstGeom prst="rect">
            <a:avLst/>
          </a:prstGeom>
          <a:noFill/>
        </p:spPr>
        <p:txBody>
          <a:bodyPr wrap="square" rtlCol="0">
            <a:spAutoFit/>
          </a:bodyPr>
          <a:lstStyle/>
          <a:p>
            <a:r>
              <a:rPr lang="fr-CH" b="1"/>
              <a:t>Accès universel à une alimentation</a:t>
            </a:r>
          </a:p>
        </p:txBody>
      </p:sp>
      <p:sp>
        <p:nvSpPr>
          <p:cNvPr id="22" name="ZoneTexte 21">
            <a:extLst>
              <a:ext uri="{FF2B5EF4-FFF2-40B4-BE49-F238E27FC236}">
                <a16:creationId xmlns:a16="http://schemas.microsoft.com/office/drawing/2014/main" id="{D9077E6B-7944-3C47-A070-F1F11F74F57E}"/>
              </a:ext>
            </a:extLst>
          </p:cNvPr>
          <p:cNvSpPr txBox="1"/>
          <p:nvPr/>
        </p:nvSpPr>
        <p:spPr>
          <a:xfrm>
            <a:off x="2230581" y="2873372"/>
            <a:ext cx="2105892" cy="923330"/>
          </a:xfrm>
          <a:prstGeom prst="rect">
            <a:avLst/>
          </a:prstGeom>
          <a:noFill/>
        </p:spPr>
        <p:txBody>
          <a:bodyPr wrap="square" rtlCol="0">
            <a:spAutoFit/>
          </a:bodyPr>
          <a:lstStyle/>
          <a:p>
            <a:r>
              <a:rPr lang="fr-CH" b="1"/>
              <a:t>Mettre fin à toutes formes de malnutrition</a:t>
            </a:r>
          </a:p>
        </p:txBody>
      </p:sp>
      <p:sp>
        <p:nvSpPr>
          <p:cNvPr id="23" name="ZoneTexte 22">
            <a:extLst>
              <a:ext uri="{FF2B5EF4-FFF2-40B4-BE49-F238E27FC236}">
                <a16:creationId xmlns:a16="http://schemas.microsoft.com/office/drawing/2014/main" id="{2FE03537-1653-6941-4C16-8C6EA93AE882}"/>
              </a:ext>
            </a:extLst>
          </p:cNvPr>
          <p:cNvSpPr txBox="1"/>
          <p:nvPr/>
        </p:nvSpPr>
        <p:spPr>
          <a:xfrm>
            <a:off x="2230580" y="4099202"/>
            <a:ext cx="2341420" cy="923330"/>
          </a:xfrm>
          <a:prstGeom prst="rect">
            <a:avLst/>
          </a:prstGeom>
          <a:noFill/>
        </p:spPr>
        <p:txBody>
          <a:bodyPr wrap="square" rtlCol="0">
            <a:spAutoFit/>
          </a:bodyPr>
          <a:lstStyle/>
          <a:p>
            <a:r>
              <a:rPr lang="fr-CH" b="1"/>
              <a:t>Augmenter la production des petits producteurs</a:t>
            </a:r>
          </a:p>
        </p:txBody>
      </p:sp>
      <p:sp>
        <p:nvSpPr>
          <p:cNvPr id="24" name="ZoneTexte 23">
            <a:extLst>
              <a:ext uri="{FF2B5EF4-FFF2-40B4-BE49-F238E27FC236}">
                <a16:creationId xmlns:a16="http://schemas.microsoft.com/office/drawing/2014/main" id="{A283F110-E101-E0AC-8412-47BB94D75DD2}"/>
              </a:ext>
            </a:extLst>
          </p:cNvPr>
          <p:cNvSpPr txBox="1"/>
          <p:nvPr/>
        </p:nvSpPr>
        <p:spPr>
          <a:xfrm>
            <a:off x="6042531" y="1600795"/>
            <a:ext cx="1870363" cy="923330"/>
          </a:xfrm>
          <a:prstGeom prst="rect">
            <a:avLst/>
          </a:prstGeom>
          <a:noFill/>
        </p:spPr>
        <p:txBody>
          <a:bodyPr wrap="square" rtlCol="0">
            <a:spAutoFit/>
          </a:bodyPr>
          <a:lstStyle/>
          <a:p>
            <a:r>
              <a:rPr lang="fr-CH" b="1"/>
              <a:t>Maintenir la diversité génétique</a:t>
            </a:r>
          </a:p>
        </p:txBody>
      </p:sp>
      <p:sp>
        <p:nvSpPr>
          <p:cNvPr id="25" name="ZoneTexte 24">
            <a:extLst>
              <a:ext uri="{FF2B5EF4-FFF2-40B4-BE49-F238E27FC236}">
                <a16:creationId xmlns:a16="http://schemas.microsoft.com/office/drawing/2014/main" id="{1C020029-734D-22A7-B6A6-9BFDC24016AD}"/>
              </a:ext>
            </a:extLst>
          </p:cNvPr>
          <p:cNvSpPr txBox="1"/>
          <p:nvPr/>
        </p:nvSpPr>
        <p:spPr>
          <a:xfrm>
            <a:off x="6042531" y="2821387"/>
            <a:ext cx="2105891" cy="923330"/>
          </a:xfrm>
          <a:prstGeom prst="rect">
            <a:avLst/>
          </a:prstGeom>
          <a:noFill/>
        </p:spPr>
        <p:txBody>
          <a:bodyPr wrap="square" rtlCol="0">
            <a:spAutoFit/>
          </a:bodyPr>
          <a:lstStyle/>
          <a:p>
            <a:r>
              <a:rPr lang="fr-CH" b="1"/>
              <a:t>Investir dans les infrastructures rurales</a:t>
            </a:r>
          </a:p>
        </p:txBody>
      </p:sp>
      <p:sp>
        <p:nvSpPr>
          <p:cNvPr id="26" name="ZoneTexte 25">
            <a:extLst>
              <a:ext uri="{FF2B5EF4-FFF2-40B4-BE49-F238E27FC236}">
                <a16:creationId xmlns:a16="http://schemas.microsoft.com/office/drawing/2014/main" id="{BFE88D20-6650-2226-60B7-F96A1530973B}"/>
              </a:ext>
            </a:extLst>
          </p:cNvPr>
          <p:cNvSpPr txBox="1"/>
          <p:nvPr/>
        </p:nvSpPr>
        <p:spPr>
          <a:xfrm>
            <a:off x="6042531" y="4099202"/>
            <a:ext cx="2244870" cy="923330"/>
          </a:xfrm>
          <a:prstGeom prst="rect">
            <a:avLst/>
          </a:prstGeom>
          <a:noFill/>
        </p:spPr>
        <p:txBody>
          <a:bodyPr wrap="square" rtlCol="0">
            <a:spAutoFit/>
          </a:bodyPr>
          <a:lstStyle/>
          <a:p>
            <a:r>
              <a:rPr lang="fr-CH" b="1"/>
              <a:t>Prévenir les restrictions sur les marchés agricoles</a:t>
            </a:r>
          </a:p>
        </p:txBody>
      </p:sp>
      <p:sp>
        <p:nvSpPr>
          <p:cNvPr id="27" name="ZoneTexte 26">
            <a:extLst>
              <a:ext uri="{FF2B5EF4-FFF2-40B4-BE49-F238E27FC236}">
                <a16:creationId xmlns:a16="http://schemas.microsoft.com/office/drawing/2014/main" id="{49BC4E19-0D5E-4128-D5A0-D3238B205221}"/>
              </a:ext>
            </a:extLst>
          </p:cNvPr>
          <p:cNvSpPr txBox="1"/>
          <p:nvPr/>
        </p:nvSpPr>
        <p:spPr>
          <a:xfrm>
            <a:off x="6042531" y="5319794"/>
            <a:ext cx="2244871" cy="923330"/>
          </a:xfrm>
          <a:prstGeom prst="rect">
            <a:avLst/>
          </a:prstGeom>
          <a:noFill/>
        </p:spPr>
        <p:txBody>
          <a:bodyPr wrap="square" rtlCol="0">
            <a:spAutoFit/>
          </a:bodyPr>
          <a:lstStyle/>
          <a:p>
            <a:r>
              <a:rPr lang="fr-CH" b="1"/>
              <a:t>Assurer la stabilité des marchés alimentaires</a:t>
            </a:r>
          </a:p>
        </p:txBody>
      </p:sp>
      <p:sp>
        <p:nvSpPr>
          <p:cNvPr id="28" name="ZoneTexte 27">
            <a:extLst>
              <a:ext uri="{FF2B5EF4-FFF2-40B4-BE49-F238E27FC236}">
                <a16:creationId xmlns:a16="http://schemas.microsoft.com/office/drawing/2014/main" id="{4D993F9B-F3AF-464D-6805-175264A73818}"/>
              </a:ext>
            </a:extLst>
          </p:cNvPr>
          <p:cNvSpPr txBox="1"/>
          <p:nvPr/>
        </p:nvSpPr>
        <p:spPr>
          <a:xfrm>
            <a:off x="2223428" y="5359071"/>
            <a:ext cx="2057400" cy="923330"/>
          </a:xfrm>
          <a:prstGeom prst="rect">
            <a:avLst/>
          </a:prstGeom>
          <a:noFill/>
        </p:spPr>
        <p:txBody>
          <a:bodyPr wrap="square" rtlCol="0">
            <a:spAutoFit/>
          </a:bodyPr>
          <a:lstStyle/>
          <a:p>
            <a:r>
              <a:rPr lang="fr-CH" b="1"/>
              <a:t>Production alimentaire durable</a:t>
            </a:r>
          </a:p>
        </p:txBody>
      </p:sp>
    </p:spTree>
    <p:extLst>
      <p:ext uri="{BB962C8B-B14F-4D97-AF65-F5344CB8AC3E}">
        <p14:creationId xmlns:p14="http://schemas.microsoft.com/office/powerpoint/2010/main" val="143468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52346-3461-9850-1C85-AD732FCCB550}"/>
              </a:ext>
            </a:extLst>
          </p:cNvPr>
          <p:cNvSpPr>
            <a:spLocks noGrp="1"/>
          </p:cNvSpPr>
          <p:nvPr>
            <p:ph type="title"/>
          </p:nvPr>
        </p:nvSpPr>
        <p:spPr>
          <a:xfrm>
            <a:off x="628650" y="136524"/>
            <a:ext cx="6641580" cy="1062689"/>
          </a:xfrm>
          <a:solidFill>
            <a:schemeClr val="bg1"/>
          </a:solidFill>
        </p:spPr>
        <p:txBody>
          <a:bodyPr/>
          <a:lstStyle/>
          <a:p>
            <a:r>
              <a:rPr lang="fr-CH" dirty="0">
                <a:latin typeface="Aptos Black" panose="020B0004020202020204" pitchFamily="34" charset="0"/>
              </a:rPr>
              <a:t>Comprendre la faim </a:t>
            </a:r>
          </a:p>
        </p:txBody>
      </p:sp>
      <p:sp>
        <p:nvSpPr>
          <p:cNvPr id="3" name="Espace réservé du contenu 2">
            <a:extLst>
              <a:ext uri="{FF2B5EF4-FFF2-40B4-BE49-F238E27FC236}">
                <a16:creationId xmlns:a16="http://schemas.microsoft.com/office/drawing/2014/main" id="{4B3CEE0F-17BE-4B61-57E3-E2DFF3A363AE}"/>
              </a:ext>
            </a:extLst>
          </p:cNvPr>
          <p:cNvSpPr>
            <a:spLocks noGrp="1"/>
          </p:cNvSpPr>
          <p:nvPr>
            <p:ph idx="1"/>
          </p:nvPr>
        </p:nvSpPr>
        <p:spPr>
          <a:xfrm>
            <a:off x="628650" y="1543987"/>
            <a:ext cx="7886700" cy="4812364"/>
          </a:xfrm>
        </p:spPr>
        <p:txBody>
          <a:bodyPr>
            <a:normAutofit/>
          </a:bodyPr>
          <a:lstStyle/>
          <a:p>
            <a:r>
              <a:rPr lang="fr-CH" b="1" dirty="0"/>
              <a:t>Sous-alimentation: </a:t>
            </a:r>
            <a:r>
              <a:rPr lang="fr-CH" dirty="0"/>
              <a:t>Apport alimentaire insuffisant pour couvrir les besoins énergétiques minimaux</a:t>
            </a:r>
          </a:p>
          <a:p>
            <a:pPr lvl="1"/>
            <a:r>
              <a:rPr lang="fr-CH" sz="1900" b="1" dirty="0"/>
              <a:t>Faim aigüe: </a:t>
            </a:r>
            <a:r>
              <a:rPr lang="fr-CH" sz="1900" dirty="0"/>
              <a:t>Insécurité alimentaire grave </a:t>
            </a:r>
          </a:p>
          <a:p>
            <a:pPr lvl="1"/>
            <a:r>
              <a:rPr lang="fr-CH" sz="1900" b="1" dirty="0"/>
              <a:t>Faim chronique </a:t>
            </a:r>
            <a:r>
              <a:rPr lang="fr-CH" sz="1900" dirty="0"/>
              <a:t>:  Manque persistant de nourriture (820 millions de personnes dans le monde) </a:t>
            </a:r>
          </a:p>
          <a:p>
            <a:endParaRPr lang="fr-CH" dirty="0"/>
          </a:p>
          <a:p>
            <a:pPr marL="0" indent="0" algn="ctr">
              <a:buNone/>
            </a:pPr>
            <a:r>
              <a:rPr lang="fr-CH" b="1" dirty="0">
                <a:solidFill>
                  <a:srgbClr val="C00000"/>
                </a:solidFill>
              </a:rPr>
              <a:t>Rapport calorique nécessaire pour une vie normale et saine = 2.300 kilocalories/jour. </a:t>
            </a:r>
          </a:p>
          <a:p>
            <a:pPr lvl="1" algn="ctr"/>
            <a:r>
              <a:rPr lang="fr-CH" b="1" dirty="0">
                <a:solidFill>
                  <a:srgbClr val="C00000"/>
                </a:solidFill>
              </a:rPr>
              <a:t>Sous-alimentation extrême =  &lt; 1.400 kilocalories/jour par personne</a:t>
            </a:r>
          </a:p>
          <a:p>
            <a:pPr lvl="1" algn="ctr"/>
            <a:endParaRPr lang="fr-CH" b="1" dirty="0">
              <a:solidFill>
                <a:srgbClr val="C00000"/>
              </a:solidFill>
            </a:endParaRPr>
          </a:p>
          <a:p>
            <a:r>
              <a:rPr lang="fr-CH" b="1" dirty="0"/>
              <a:t>Malnutrition: </a:t>
            </a:r>
            <a:r>
              <a:rPr lang="fr-CH" dirty="0"/>
              <a:t>Déséquilibre nutritionnel</a:t>
            </a:r>
            <a:endParaRPr lang="fr-CH" b="1" dirty="0"/>
          </a:p>
          <a:p>
            <a:pPr lvl="1"/>
            <a:r>
              <a:rPr lang="fr-CH" sz="1900" b="1" dirty="0"/>
              <a:t>Faim cachée: </a:t>
            </a:r>
            <a:r>
              <a:rPr lang="fr-CH" sz="1900" dirty="0"/>
              <a:t>Carence en vitamines et minéraux essentiels</a:t>
            </a:r>
          </a:p>
        </p:txBody>
      </p:sp>
      <p:sp>
        <p:nvSpPr>
          <p:cNvPr id="5" name="Espace réservé du numéro de diapositive 4">
            <a:extLst>
              <a:ext uri="{FF2B5EF4-FFF2-40B4-BE49-F238E27FC236}">
                <a16:creationId xmlns:a16="http://schemas.microsoft.com/office/drawing/2014/main" id="{BEA3EBA6-F987-3AB7-B221-64F72908A23C}"/>
              </a:ext>
            </a:extLst>
          </p:cNvPr>
          <p:cNvSpPr>
            <a:spLocks noGrp="1"/>
          </p:cNvSpPr>
          <p:nvPr>
            <p:ph type="sldNum" sz="quarter" idx="12"/>
          </p:nvPr>
        </p:nvSpPr>
        <p:spPr/>
        <p:txBody>
          <a:bodyPr/>
          <a:lstStyle/>
          <a:p>
            <a:fld id="{40E5E9BA-979F-47C8-B1E8-6B5FDE8D4D29}" type="slidenum">
              <a:rPr lang="fr-CH" smtClean="0"/>
              <a:t>11</a:t>
            </a:fld>
            <a:endParaRPr lang="fr-CH" dirty="0"/>
          </a:p>
        </p:txBody>
      </p:sp>
    </p:spTree>
    <p:extLst>
      <p:ext uri="{BB962C8B-B14F-4D97-AF65-F5344CB8AC3E}">
        <p14:creationId xmlns:p14="http://schemas.microsoft.com/office/powerpoint/2010/main" val="149437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035026A-FAEA-DD41-146E-24F738C0C7EF}"/>
              </a:ext>
            </a:extLst>
          </p:cNvPr>
          <p:cNvSpPr>
            <a:spLocks noGrp="1"/>
          </p:cNvSpPr>
          <p:nvPr>
            <p:ph type="title"/>
          </p:nvPr>
        </p:nvSpPr>
        <p:spPr>
          <a:xfrm>
            <a:off x="628650" y="365126"/>
            <a:ext cx="7886700" cy="1325563"/>
          </a:xfrm>
        </p:spPr>
        <p:txBody>
          <a:bodyPr anchor="ctr">
            <a:normAutofit/>
          </a:bodyPr>
          <a:lstStyle/>
          <a:p>
            <a:r>
              <a:rPr lang="fr-CH" b="1" dirty="0"/>
              <a:t>Les effets de la malnutrition</a:t>
            </a:r>
          </a:p>
        </p:txBody>
      </p:sp>
      <p:sp>
        <p:nvSpPr>
          <p:cNvPr id="2" name="Espace réservé du contenu 1">
            <a:extLst>
              <a:ext uri="{FF2B5EF4-FFF2-40B4-BE49-F238E27FC236}">
                <a16:creationId xmlns:a16="http://schemas.microsoft.com/office/drawing/2014/main" id="{0AA5227B-4A7C-DF58-725B-E5E26BA9CE34}"/>
              </a:ext>
            </a:extLst>
          </p:cNvPr>
          <p:cNvSpPr>
            <a:spLocks noGrp="1"/>
          </p:cNvSpPr>
          <p:nvPr>
            <p:ph idx="1"/>
          </p:nvPr>
        </p:nvSpPr>
        <p:spPr>
          <a:xfrm>
            <a:off x="628650" y="1825625"/>
            <a:ext cx="7886700" cy="4351338"/>
          </a:xfrm>
        </p:spPr>
        <p:txBody>
          <a:bodyPr>
            <a:normAutofit/>
          </a:bodyPr>
          <a:lstStyle/>
          <a:p>
            <a:pPr marL="0" indent="0">
              <a:buNone/>
            </a:pPr>
            <a:endParaRPr lang="fr-CH" sz="1900"/>
          </a:p>
          <a:p>
            <a:pPr marL="0" indent="0">
              <a:buNone/>
            </a:pPr>
            <a:r>
              <a:rPr lang="fr-CH" sz="1900" b="1"/>
              <a:t>Effets dévastateurs sur la santé:</a:t>
            </a:r>
          </a:p>
          <a:p>
            <a:pPr marL="0" indent="0">
              <a:buNone/>
            </a:pPr>
            <a:endParaRPr lang="fr-CH" sz="1900"/>
          </a:p>
          <a:p>
            <a:pPr>
              <a:buFont typeface="Arial" panose="020B0604020202020204" pitchFamily="34" charset="0"/>
              <a:buChar char="•"/>
            </a:pPr>
            <a:r>
              <a:rPr lang="fr-CH" sz="1900"/>
              <a:t>Performances réduites</a:t>
            </a:r>
          </a:p>
          <a:p>
            <a:pPr>
              <a:buFont typeface="Arial" panose="020B0604020202020204" pitchFamily="34" charset="0"/>
              <a:buChar char="•"/>
            </a:pPr>
            <a:r>
              <a:rPr lang="fr-CH" sz="1900"/>
              <a:t>retards de développement mental et physique</a:t>
            </a:r>
          </a:p>
          <a:p>
            <a:pPr>
              <a:buFont typeface="Arial" panose="020B0604020202020204" pitchFamily="34" charset="0"/>
              <a:buChar char="•"/>
            </a:pPr>
            <a:r>
              <a:rPr lang="fr-CH" sz="1900"/>
              <a:t>perte de concentration</a:t>
            </a:r>
          </a:p>
          <a:p>
            <a:pPr>
              <a:buFont typeface="Arial" panose="020B0604020202020204" pitchFamily="34" charset="0"/>
              <a:buChar char="•"/>
            </a:pPr>
            <a:r>
              <a:rPr lang="fr-CH" sz="1900"/>
              <a:t>affaiblissement du système immunitaire</a:t>
            </a:r>
          </a:p>
          <a:p>
            <a:pPr>
              <a:buFont typeface="Arial" panose="020B0604020202020204" pitchFamily="34" charset="0"/>
              <a:buChar char="•"/>
            </a:pPr>
            <a:r>
              <a:rPr lang="fr-CH" sz="1900"/>
              <a:t>évolution fatale de maladies bénignes.</a:t>
            </a:r>
          </a:p>
          <a:p>
            <a:pPr lvl="1"/>
            <a:endParaRPr lang="fr-CH" sz="1900"/>
          </a:p>
          <a:p>
            <a:pPr marL="0" indent="0">
              <a:buNone/>
            </a:pPr>
            <a:endParaRPr lang="fr-CH" sz="1900"/>
          </a:p>
          <a:p>
            <a:pPr marL="0" indent="0">
              <a:buNone/>
            </a:pPr>
            <a:r>
              <a:rPr lang="fr-CH" sz="1900" b="1"/>
              <a:t>La malnutrition n’affecte pas seulement les individus ; elle compromet l’avenir des sociétés entières</a:t>
            </a:r>
          </a:p>
        </p:txBody>
      </p:sp>
      <p:sp>
        <p:nvSpPr>
          <p:cNvPr id="10" name="Slide Number Placeholder 4">
            <a:extLst>
              <a:ext uri="{FF2B5EF4-FFF2-40B4-BE49-F238E27FC236}">
                <a16:creationId xmlns:a16="http://schemas.microsoft.com/office/drawing/2014/main" id="{E1FF465C-2438-A6B8-712D-0359329B1120}"/>
              </a:ext>
            </a:extLst>
          </p:cNvPr>
          <p:cNvSpPr>
            <a:spLocks noGrp="1"/>
          </p:cNvSpPr>
          <p:nvPr>
            <p:ph type="sldNum" sz="quarter" idx="12"/>
          </p:nvPr>
        </p:nvSpPr>
        <p:spPr>
          <a:xfrm>
            <a:off x="6457950" y="6356351"/>
            <a:ext cx="2057400" cy="365125"/>
          </a:xfrm>
        </p:spPr>
        <p:txBody>
          <a:bodyPr/>
          <a:lstStyle/>
          <a:p>
            <a:pPr>
              <a:spcAft>
                <a:spcPts val="600"/>
              </a:spcAft>
            </a:pPr>
            <a:fld id="{40E5E9BA-979F-47C8-B1E8-6B5FDE8D4D29}" type="slidenum">
              <a:rPr lang="fr-CH" smtClean="0"/>
              <a:pPr>
                <a:spcAft>
                  <a:spcPts val="600"/>
                </a:spcAft>
              </a:pPr>
              <a:t>12</a:t>
            </a:fld>
            <a:endParaRPr lang="fr-CH"/>
          </a:p>
        </p:txBody>
      </p:sp>
    </p:spTree>
    <p:extLst>
      <p:ext uri="{BB962C8B-B14F-4D97-AF65-F5344CB8AC3E}">
        <p14:creationId xmlns:p14="http://schemas.microsoft.com/office/powerpoint/2010/main" val="3561481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Visage humain, habits, mur, personne&#10;&#10;Description générée automatiquement">
            <a:extLst>
              <a:ext uri="{FF2B5EF4-FFF2-40B4-BE49-F238E27FC236}">
                <a16:creationId xmlns:a16="http://schemas.microsoft.com/office/drawing/2014/main" id="{2884ED7E-CA98-2541-0525-86F21663C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4903"/>
            <a:ext cx="9144000" cy="5134708"/>
          </a:xfrm>
          <a:prstGeom prst="rect">
            <a:avLst/>
          </a:prstGeom>
        </p:spPr>
      </p:pic>
    </p:spTree>
    <p:extLst>
      <p:ext uri="{BB962C8B-B14F-4D97-AF65-F5344CB8AC3E}">
        <p14:creationId xmlns:p14="http://schemas.microsoft.com/office/powerpoint/2010/main" val="136925560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ek TVC 13s DE MASTER v2">
            <a:hlinkClick r:id="" action="ppaction://media"/>
            <a:extLst>
              <a:ext uri="{FF2B5EF4-FFF2-40B4-BE49-F238E27FC236}">
                <a16:creationId xmlns:a16="http://schemas.microsoft.com/office/drawing/2014/main" id="{1A6A8FDC-637E-5937-3E89-A9BF732320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032" y="1351520"/>
            <a:ext cx="8933935" cy="5025338"/>
          </a:xfrm>
          <a:prstGeom prst="rect">
            <a:avLst/>
          </a:prstGeom>
        </p:spPr>
      </p:pic>
    </p:spTree>
    <p:extLst>
      <p:ext uri="{BB962C8B-B14F-4D97-AF65-F5344CB8AC3E}">
        <p14:creationId xmlns:p14="http://schemas.microsoft.com/office/powerpoint/2010/main" val="169301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994AE4-EA65-23B1-45F0-35CF56FC203E}"/>
              </a:ext>
            </a:extLst>
          </p:cNvPr>
          <p:cNvSpPr>
            <a:spLocks noGrp="1"/>
          </p:cNvSpPr>
          <p:nvPr>
            <p:ph type="title"/>
          </p:nvPr>
        </p:nvSpPr>
        <p:spPr>
          <a:xfrm>
            <a:off x="407774" y="136524"/>
            <a:ext cx="8489092" cy="1062081"/>
          </a:xfrm>
          <a:solidFill>
            <a:schemeClr val="bg1"/>
          </a:solidFill>
        </p:spPr>
        <p:txBody>
          <a:bodyPr anchor="b"/>
          <a:lstStyle/>
          <a:p>
            <a:r>
              <a:rPr lang="fr-CH" dirty="0">
                <a:latin typeface="Aptos Black" panose="020B0004020202020204" pitchFamily="34" charset="0"/>
              </a:rPr>
              <a:t>La faim dans le monde: faits et chiffres</a:t>
            </a:r>
          </a:p>
        </p:txBody>
      </p:sp>
      <p:sp>
        <p:nvSpPr>
          <p:cNvPr id="3" name="Espace réservé du contenu 2">
            <a:extLst>
              <a:ext uri="{FF2B5EF4-FFF2-40B4-BE49-F238E27FC236}">
                <a16:creationId xmlns:a16="http://schemas.microsoft.com/office/drawing/2014/main" id="{C48CE31D-ECB5-04E2-174E-19E5A85C09A5}"/>
              </a:ext>
            </a:extLst>
          </p:cNvPr>
          <p:cNvSpPr>
            <a:spLocks noGrp="1"/>
          </p:cNvSpPr>
          <p:nvPr>
            <p:ph idx="1"/>
          </p:nvPr>
        </p:nvSpPr>
        <p:spPr>
          <a:xfrm>
            <a:off x="628650" y="1690689"/>
            <a:ext cx="7886700" cy="4589463"/>
          </a:xfrm>
        </p:spPr>
        <p:txBody>
          <a:bodyPr>
            <a:normAutofit lnSpcReduction="10000"/>
          </a:bodyPr>
          <a:lstStyle/>
          <a:p>
            <a:pPr marL="0" indent="0" algn="ctr">
              <a:buNone/>
            </a:pPr>
            <a:r>
              <a:rPr lang="fr-CH" sz="2200" b="1">
                <a:solidFill>
                  <a:srgbClr val="C00000"/>
                </a:solidFill>
              </a:rPr>
              <a:t>Il n'y a plus aucune chance d'atteindre l'objectif 2 de l'ODD « Faim Zéro » d'ici 2030..</a:t>
            </a:r>
          </a:p>
          <a:p>
            <a:pPr marL="0" indent="0" algn="ctr">
              <a:buNone/>
            </a:pPr>
            <a:endParaRPr lang="fr-CH" sz="2200" b="1">
              <a:solidFill>
                <a:srgbClr val="C00000"/>
              </a:solidFill>
            </a:endParaRPr>
          </a:p>
          <a:p>
            <a:pPr>
              <a:buFont typeface="Arial" panose="020B0604020202020204" pitchFamily="34" charset="0"/>
              <a:buChar char="•"/>
            </a:pPr>
            <a:endParaRPr lang="fr-CH" sz="2200"/>
          </a:p>
          <a:p>
            <a:pPr>
              <a:buFont typeface="Arial" panose="020B0604020202020204" pitchFamily="34" charset="0"/>
              <a:buChar char="•"/>
            </a:pPr>
            <a:endParaRPr lang="fr-CH" sz="2200"/>
          </a:p>
          <a:p>
            <a:pPr marL="342900" lvl="1" indent="0">
              <a:buNone/>
            </a:pPr>
            <a:endParaRPr lang="fr-CH" sz="1800"/>
          </a:p>
          <a:p>
            <a:pPr marL="342900" lvl="1" indent="0">
              <a:buNone/>
            </a:pPr>
            <a:endParaRPr lang="fr-CH"/>
          </a:p>
          <a:p>
            <a:pPr marL="342900" lvl="1" indent="0">
              <a:buNone/>
            </a:pPr>
            <a:endParaRPr lang="fr-CH" sz="1800"/>
          </a:p>
          <a:p>
            <a:pPr marL="342900" lvl="1" indent="0">
              <a:buNone/>
            </a:pPr>
            <a:endParaRPr lang="fr-CH"/>
          </a:p>
          <a:p>
            <a:pPr marL="342900" lvl="1" indent="0">
              <a:buNone/>
            </a:pPr>
            <a:endParaRPr lang="fr-CH" sz="1800"/>
          </a:p>
          <a:p>
            <a:pPr marL="342900" lvl="1" indent="0">
              <a:buNone/>
            </a:pPr>
            <a:endParaRPr lang="fr-CH" sz="1800"/>
          </a:p>
          <a:p>
            <a:pPr marL="342900" lvl="1" indent="0">
              <a:buNone/>
            </a:pPr>
            <a:endParaRPr lang="fr-CH" sz="1800"/>
          </a:p>
          <a:p>
            <a:pPr marL="342900" lvl="1" indent="0">
              <a:buNone/>
            </a:pPr>
            <a:endParaRPr lang="fr-CH" sz="1800"/>
          </a:p>
          <a:p>
            <a:pPr marL="342900" lvl="1" indent="0">
              <a:buNone/>
            </a:pPr>
            <a:endParaRPr lang="fr-CH" sz="1800"/>
          </a:p>
          <a:p>
            <a:pPr algn="ctr">
              <a:buFont typeface="Aptos" panose="020B0004020202020204" pitchFamily="34" charset="0"/>
              <a:buChar char="→"/>
            </a:pPr>
            <a:r>
              <a:rPr lang="fr-CH" sz="2000" b="1"/>
              <a:t> 122 millions en plus </a:t>
            </a:r>
            <a:r>
              <a:rPr lang="fr-CH" sz="2000"/>
              <a:t>par rapport au 2019</a:t>
            </a:r>
          </a:p>
        </p:txBody>
      </p:sp>
      <p:sp>
        <p:nvSpPr>
          <p:cNvPr id="5" name="Espace réservé du numéro de diapositive 4">
            <a:extLst>
              <a:ext uri="{FF2B5EF4-FFF2-40B4-BE49-F238E27FC236}">
                <a16:creationId xmlns:a16="http://schemas.microsoft.com/office/drawing/2014/main" id="{AF2349CF-BDB3-6B77-8AA4-3DA5AD7B834A}"/>
              </a:ext>
            </a:extLst>
          </p:cNvPr>
          <p:cNvSpPr>
            <a:spLocks noGrp="1"/>
          </p:cNvSpPr>
          <p:nvPr>
            <p:ph type="sldNum" sz="quarter" idx="12"/>
          </p:nvPr>
        </p:nvSpPr>
        <p:spPr/>
        <p:txBody>
          <a:bodyPr/>
          <a:lstStyle/>
          <a:p>
            <a:fld id="{40E5E9BA-979F-47C8-B1E8-6B5FDE8D4D29}" type="slidenum">
              <a:rPr lang="fr-CH" smtClean="0"/>
              <a:t>15</a:t>
            </a:fld>
            <a:endParaRPr lang="fr-CH"/>
          </a:p>
        </p:txBody>
      </p:sp>
      <p:graphicFrame>
        <p:nvGraphicFramePr>
          <p:cNvPr id="11" name="Content Placeholder 1">
            <a:extLst>
              <a:ext uri="{FF2B5EF4-FFF2-40B4-BE49-F238E27FC236}">
                <a16:creationId xmlns:a16="http://schemas.microsoft.com/office/drawing/2014/main" id="{E9F67F4A-5FE4-EAD4-340C-16A4313C2E6C}"/>
              </a:ext>
            </a:extLst>
          </p:cNvPr>
          <p:cNvGraphicFramePr>
            <a:graphicFrameLocks/>
          </p:cNvGraphicFramePr>
          <p:nvPr>
            <p:extLst>
              <p:ext uri="{D42A27DB-BD31-4B8C-83A1-F6EECF244321}">
                <p14:modId xmlns:p14="http://schemas.microsoft.com/office/powerpoint/2010/main" val="981421191"/>
              </p:ext>
            </p:extLst>
          </p:nvPr>
        </p:nvGraphicFramePr>
        <p:xfrm>
          <a:off x="1063837" y="2212181"/>
          <a:ext cx="7016325" cy="334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0207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39CAF3E-B6C7-1527-F4D0-2A0E11E146E6}"/>
              </a:ext>
            </a:extLst>
          </p:cNvPr>
          <p:cNvSpPr>
            <a:spLocks noGrp="1"/>
          </p:cNvSpPr>
          <p:nvPr>
            <p:ph type="sldNum" sz="quarter" idx="12"/>
          </p:nvPr>
        </p:nvSpPr>
        <p:spPr/>
        <p:txBody>
          <a:bodyPr/>
          <a:lstStyle/>
          <a:p>
            <a:fld id="{40E5E9BA-979F-47C8-B1E8-6B5FDE8D4D29}" type="slidenum">
              <a:rPr lang="fr-CH" smtClean="0"/>
              <a:t>16</a:t>
            </a:fld>
            <a:endParaRPr lang="fr-CH"/>
          </a:p>
        </p:txBody>
      </p:sp>
      <p:pic>
        <p:nvPicPr>
          <p:cNvPr id="2050" name="Picture 2">
            <a:extLst>
              <a:ext uri="{FF2B5EF4-FFF2-40B4-BE49-F238E27FC236}">
                <a16:creationId xmlns:a16="http://schemas.microsoft.com/office/drawing/2014/main" id="{15B12643-61AC-2B15-4B69-CAA5FF118124}"/>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228726"/>
            <a:ext cx="8788400" cy="54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941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FAECC-026B-E191-E589-6D80D75A1E67}"/>
              </a:ext>
            </a:extLst>
          </p:cNvPr>
          <p:cNvSpPr>
            <a:spLocks noGrp="1"/>
          </p:cNvSpPr>
          <p:nvPr>
            <p:ph type="title"/>
          </p:nvPr>
        </p:nvSpPr>
        <p:spPr>
          <a:xfrm>
            <a:off x="409148" y="156058"/>
            <a:ext cx="7886700" cy="1325563"/>
          </a:xfrm>
        </p:spPr>
        <p:txBody>
          <a:bodyPr/>
          <a:lstStyle/>
          <a:p>
            <a:r>
              <a:rPr lang="fr-CH" sz="3600" b="1">
                <a:latin typeface="Aptos Black" panose="020B0004020202020204" pitchFamily="34" charset="0"/>
              </a:rPr>
              <a:t>Dans le Sud..</a:t>
            </a:r>
            <a:endParaRPr lang="fr-CH"/>
          </a:p>
        </p:txBody>
      </p:sp>
      <p:sp>
        <p:nvSpPr>
          <p:cNvPr id="3" name="Espace réservé du contenu 2">
            <a:extLst>
              <a:ext uri="{FF2B5EF4-FFF2-40B4-BE49-F238E27FC236}">
                <a16:creationId xmlns:a16="http://schemas.microsoft.com/office/drawing/2014/main" id="{C73D3F47-8AF4-55D2-0B78-A895D0184D86}"/>
              </a:ext>
            </a:extLst>
          </p:cNvPr>
          <p:cNvSpPr>
            <a:spLocks noGrp="1"/>
          </p:cNvSpPr>
          <p:nvPr>
            <p:ph idx="1"/>
          </p:nvPr>
        </p:nvSpPr>
        <p:spPr>
          <a:xfrm>
            <a:off x="409148" y="1637681"/>
            <a:ext cx="4906618" cy="4536106"/>
          </a:xfrm>
        </p:spPr>
        <p:txBody>
          <a:bodyPr>
            <a:normAutofit fontScale="92500"/>
          </a:bodyPr>
          <a:lstStyle/>
          <a:p>
            <a:pPr>
              <a:buFont typeface="Arial" panose="020B0604020202020204" pitchFamily="34" charset="0"/>
              <a:buChar char="•"/>
            </a:pPr>
            <a:r>
              <a:rPr lang="fr-CH" sz="2200" b="1" dirty="0"/>
              <a:t>1 personne sur 5 en Afrique</a:t>
            </a:r>
            <a:r>
              <a:rPr lang="fr-CH" sz="2200" dirty="0"/>
              <a:t>,  et 1 personne sur 10 dans le monde souffre de la faim</a:t>
            </a:r>
          </a:p>
          <a:p>
            <a:pPr>
              <a:buFont typeface="Arial" panose="020B0604020202020204" pitchFamily="34" charset="0"/>
              <a:buChar char="•"/>
            </a:pPr>
            <a:endParaRPr lang="fr-CH" sz="2200" dirty="0"/>
          </a:p>
          <a:p>
            <a:pPr>
              <a:buFont typeface="Arial" panose="020B0604020202020204" pitchFamily="34" charset="0"/>
              <a:buChar char="•"/>
            </a:pPr>
            <a:r>
              <a:rPr lang="fr-CH" sz="2200" dirty="0"/>
              <a:t>D’ici 2030, près de </a:t>
            </a:r>
            <a:r>
              <a:rPr lang="fr-CH" sz="2200" b="1" dirty="0"/>
              <a:t>600 millions de personnes</a:t>
            </a:r>
            <a:r>
              <a:rPr lang="fr-CH" sz="2200" dirty="0"/>
              <a:t> pourraient être en situation de sous-alimentation chronique </a:t>
            </a:r>
          </a:p>
          <a:p>
            <a:pPr marL="0" indent="0">
              <a:buNone/>
            </a:pPr>
            <a:endParaRPr lang="fr-CH" sz="1800" dirty="0"/>
          </a:p>
          <a:p>
            <a:pPr>
              <a:buFont typeface="Arial" panose="020B0604020202020204" pitchFamily="34" charset="0"/>
              <a:buChar char="•"/>
            </a:pPr>
            <a:r>
              <a:rPr lang="fr-CH" sz="2200" dirty="0"/>
              <a:t>Inégalités structurelles et de genre </a:t>
            </a:r>
          </a:p>
          <a:p>
            <a:pPr marL="342900" lvl="1" indent="0">
              <a:buNone/>
            </a:pPr>
            <a:r>
              <a:rPr lang="fr-CH" sz="1900" dirty="0"/>
              <a:t>La famine touche d’avantage: </a:t>
            </a:r>
          </a:p>
          <a:p>
            <a:pPr lvl="1"/>
            <a:r>
              <a:rPr lang="fr-CH" sz="1900" dirty="0"/>
              <a:t>les zones rurales</a:t>
            </a:r>
          </a:p>
          <a:p>
            <a:pPr lvl="1"/>
            <a:r>
              <a:rPr lang="fr-CH" sz="1900" dirty="0"/>
              <a:t>Les femmes </a:t>
            </a:r>
          </a:p>
          <a:p>
            <a:pPr lvl="1"/>
            <a:r>
              <a:rPr lang="fr-CH" sz="1900" dirty="0"/>
              <a:t>Les enfants</a:t>
            </a:r>
          </a:p>
          <a:p>
            <a:pPr lvl="1"/>
            <a:r>
              <a:rPr lang="fr-CH" sz="1900" dirty="0"/>
              <a:t>Populations autochtones</a:t>
            </a:r>
          </a:p>
          <a:p>
            <a:pPr lvl="1"/>
            <a:endParaRPr lang="fr-CH" sz="1900" dirty="0"/>
          </a:p>
        </p:txBody>
      </p:sp>
      <p:sp>
        <p:nvSpPr>
          <p:cNvPr id="5" name="Espace réservé du numéro de diapositive 4">
            <a:extLst>
              <a:ext uri="{FF2B5EF4-FFF2-40B4-BE49-F238E27FC236}">
                <a16:creationId xmlns:a16="http://schemas.microsoft.com/office/drawing/2014/main" id="{9D306AA8-5BE3-CC33-74CA-219135811B1B}"/>
              </a:ext>
            </a:extLst>
          </p:cNvPr>
          <p:cNvSpPr>
            <a:spLocks noGrp="1"/>
          </p:cNvSpPr>
          <p:nvPr>
            <p:ph type="sldNum" sz="quarter" idx="12"/>
          </p:nvPr>
        </p:nvSpPr>
        <p:spPr/>
        <p:txBody>
          <a:bodyPr/>
          <a:lstStyle/>
          <a:p>
            <a:fld id="{40E5E9BA-979F-47C8-B1E8-6B5FDE8D4D29}" type="slidenum">
              <a:rPr lang="fr-CH" smtClean="0"/>
              <a:t>17</a:t>
            </a:fld>
            <a:endParaRPr lang="fr-CH"/>
          </a:p>
        </p:txBody>
      </p:sp>
      <p:pic>
        <p:nvPicPr>
          <p:cNvPr id="6" name="Picture 2">
            <a:extLst>
              <a:ext uri="{FF2B5EF4-FFF2-40B4-BE49-F238E27FC236}">
                <a16:creationId xmlns:a16="http://schemas.microsoft.com/office/drawing/2014/main" id="{FC588B10-8C99-7E3F-EC82-4DD2C505D6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415" r="33415"/>
          <a:stretch/>
        </p:blipFill>
        <p:spPr bwMode="auto">
          <a:xfrm>
            <a:off x="5315766" y="-2"/>
            <a:ext cx="3828234"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26232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91EADA-3488-C4E7-316D-18E1E9130279}"/>
              </a:ext>
            </a:extLst>
          </p:cNvPr>
          <p:cNvSpPr>
            <a:spLocks noGrp="1"/>
          </p:cNvSpPr>
          <p:nvPr>
            <p:ph type="title"/>
          </p:nvPr>
        </p:nvSpPr>
        <p:spPr>
          <a:xfrm>
            <a:off x="443299" y="136524"/>
            <a:ext cx="8453566" cy="1086795"/>
          </a:xfrm>
          <a:solidFill>
            <a:schemeClr val="bg1"/>
          </a:solidFill>
        </p:spPr>
        <p:txBody>
          <a:bodyPr/>
          <a:lstStyle/>
          <a:p>
            <a:r>
              <a:rPr lang="fr-CH" b="1" dirty="0">
                <a:latin typeface="Aptos Black" panose="020B0004020202020204" pitchFamily="34" charset="0"/>
              </a:rPr>
              <a:t>Sécurité alimentaire et migration climatique</a:t>
            </a:r>
          </a:p>
        </p:txBody>
      </p:sp>
      <p:sp>
        <p:nvSpPr>
          <p:cNvPr id="3" name="Espace réservé du contenu 2">
            <a:extLst>
              <a:ext uri="{FF2B5EF4-FFF2-40B4-BE49-F238E27FC236}">
                <a16:creationId xmlns:a16="http://schemas.microsoft.com/office/drawing/2014/main" id="{3A9D2E78-AF3D-FFEE-5000-9AC2588148C0}"/>
              </a:ext>
            </a:extLst>
          </p:cNvPr>
          <p:cNvSpPr>
            <a:spLocks noGrp="1"/>
          </p:cNvSpPr>
          <p:nvPr>
            <p:ph idx="1"/>
          </p:nvPr>
        </p:nvSpPr>
        <p:spPr>
          <a:xfrm>
            <a:off x="628650" y="2190750"/>
            <a:ext cx="7886700" cy="3623705"/>
          </a:xfrm>
        </p:spPr>
        <p:txBody>
          <a:bodyPr/>
          <a:lstStyle/>
          <a:p>
            <a:pPr marL="0" indent="0">
              <a:buNone/>
            </a:pPr>
            <a:r>
              <a:rPr lang="fr-CH" sz="2800" dirty="0">
                <a:latin typeface="Aptos Black" panose="020B0004020202020204" pitchFamily="34" charset="0"/>
              </a:rPr>
              <a:t>D’ici 2050..</a:t>
            </a:r>
          </a:p>
          <a:p>
            <a:pPr marL="0" indent="0">
              <a:buNone/>
            </a:pPr>
            <a:endParaRPr lang="fr-CH" sz="2800" dirty="0">
              <a:latin typeface="Aptos Black" panose="020B0004020202020204" pitchFamily="34" charset="0"/>
            </a:endParaRPr>
          </a:p>
          <a:p>
            <a:r>
              <a:rPr lang="fr-CH" dirty="0"/>
              <a:t>L’insécurité alimentaire risque de s’aggraver : jusqu’à </a:t>
            </a:r>
            <a:r>
              <a:rPr lang="fr-CH" b="1" dirty="0"/>
              <a:t>183 millions de personnes supplémentaires</a:t>
            </a:r>
            <a:r>
              <a:rPr lang="fr-CH" dirty="0"/>
              <a:t> pourraient être touchées par la faim (FAO)</a:t>
            </a:r>
          </a:p>
          <a:p>
            <a:pPr marL="0" indent="0">
              <a:buNone/>
            </a:pPr>
            <a:endParaRPr lang="fr-CH" dirty="0"/>
          </a:p>
          <a:p>
            <a:r>
              <a:rPr lang="fr-CH" b="1" dirty="0"/>
              <a:t>jusqu’à 216 millions de personnes</a:t>
            </a:r>
            <a:r>
              <a:rPr lang="fr-CH" dirty="0"/>
              <a:t> pourraient être obligées de migrer à cause des effets des changements climatiques</a:t>
            </a:r>
          </a:p>
          <a:p>
            <a:pPr marL="0" indent="0">
              <a:buNone/>
            </a:pPr>
            <a:endParaRPr lang="fr-CH" dirty="0"/>
          </a:p>
        </p:txBody>
      </p:sp>
      <p:sp>
        <p:nvSpPr>
          <p:cNvPr id="5" name="Espace réservé du numéro de diapositive 4">
            <a:extLst>
              <a:ext uri="{FF2B5EF4-FFF2-40B4-BE49-F238E27FC236}">
                <a16:creationId xmlns:a16="http://schemas.microsoft.com/office/drawing/2014/main" id="{4C14E140-EF85-3F75-99A8-30D97C3172A4}"/>
              </a:ext>
            </a:extLst>
          </p:cNvPr>
          <p:cNvSpPr>
            <a:spLocks noGrp="1"/>
          </p:cNvSpPr>
          <p:nvPr>
            <p:ph type="sldNum" sz="quarter" idx="12"/>
          </p:nvPr>
        </p:nvSpPr>
        <p:spPr/>
        <p:txBody>
          <a:bodyPr/>
          <a:lstStyle/>
          <a:p>
            <a:fld id="{40E5E9BA-979F-47C8-B1E8-6B5FDE8D4D29}" type="slidenum">
              <a:rPr lang="fr-CH" smtClean="0"/>
              <a:t>18</a:t>
            </a:fld>
            <a:endParaRPr lang="fr-CH"/>
          </a:p>
        </p:txBody>
      </p:sp>
    </p:spTree>
    <p:extLst>
      <p:ext uri="{BB962C8B-B14F-4D97-AF65-F5344CB8AC3E}">
        <p14:creationId xmlns:p14="http://schemas.microsoft.com/office/powerpoint/2010/main" val="89952709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D08169F-FA79-A650-B148-42EF5102FE3D}"/>
              </a:ext>
            </a:extLst>
          </p:cNvPr>
          <p:cNvSpPr>
            <a:spLocks noGrp="1"/>
          </p:cNvSpPr>
          <p:nvPr>
            <p:ph type="title"/>
          </p:nvPr>
        </p:nvSpPr>
        <p:spPr>
          <a:xfrm>
            <a:off x="381000" y="18255"/>
            <a:ext cx="8458200" cy="1200945"/>
          </a:xfrm>
          <a:solidFill>
            <a:schemeClr val="bg1"/>
          </a:solidFill>
        </p:spPr>
        <p:txBody>
          <a:bodyPr>
            <a:normAutofit/>
          </a:bodyPr>
          <a:lstStyle/>
          <a:p>
            <a:r>
              <a:rPr lang="fr-CH" b="1">
                <a:latin typeface="Aptos Black" panose="020B0004020202020204" pitchFamily="34" charset="0"/>
              </a:rPr>
              <a:t>Les obstacles au droit à l’alimentation</a:t>
            </a:r>
          </a:p>
        </p:txBody>
      </p:sp>
      <p:sp>
        <p:nvSpPr>
          <p:cNvPr id="2" name="Espace réservé du contenu 1">
            <a:extLst>
              <a:ext uri="{FF2B5EF4-FFF2-40B4-BE49-F238E27FC236}">
                <a16:creationId xmlns:a16="http://schemas.microsoft.com/office/drawing/2014/main" id="{D5C53465-873A-4510-5066-609AE7C197DF}"/>
              </a:ext>
            </a:extLst>
          </p:cNvPr>
          <p:cNvSpPr>
            <a:spLocks noGrp="1"/>
          </p:cNvSpPr>
          <p:nvPr>
            <p:ph idx="1"/>
          </p:nvPr>
        </p:nvSpPr>
        <p:spPr/>
        <p:txBody>
          <a:bodyPr>
            <a:normAutofit lnSpcReduction="10000"/>
          </a:bodyPr>
          <a:lstStyle/>
          <a:p>
            <a:r>
              <a:rPr lang="fr-CH" b="1" dirty="0"/>
              <a:t>Changements climatiques</a:t>
            </a:r>
          </a:p>
          <a:p>
            <a:r>
              <a:rPr lang="fr-CH" b="1" dirty="0"/>
              <a:t>Conflit et instabilité politique </a:t>
            </a:r>
            <a:r>
              <a:rPr lang="fr-CH" dirty="0"/>
              <a:t>(conflit, instabilité)</a:t>
            </a:r>
          </a:p>
          <a:p>
            <a:pPr marL="0" indent="0">
              <a:buNone/>
            </a:pPr>
            <a:endParaRPr lang="fr-CH" dirty="0"/>
          </a:p>
          <a:p>
            <a:r>
              <a:rPr lang="fr-CH" b="1" dirty="0">
                <a:solidFill>
                  <a:srgbClr val="C00000"/>
                </a:solidFill>
              </a:rPr>
              <a:t>Accès économique limité</a:t>
            </a:r>
          </a:p>
          <a:p>
            <a:r>
              <a:rPr lang="fr-CH" b="1" dirty="0">
                <a:solidFill>
                  <a:srgbClr val="C00000"/>
                </a:solidFill>
              </a:rPr>
              <a:t>Système alimentaire et agricole non durable</a:t>
            </a:r>
          </a:p>
          <a:p>
            <a:r>
              <a:rPr lang="fr-CH" b="1" dirty="0">
                <a:solidFill>
                  <a:srgbClr val="C00000"/>
                </a:solidFill>
              </a:rPr>
              <a:t>Inégalité dans la chaîne alimentaire</a:t>
            </a:r>
          </a:p>
          <a:p>
            <a:endParaRPr lang="fr-CH" dirty="0"/>
          </a:p>
          <a:p>
            <a:pPr marL="0" indent="0">
              <a:buNone/>
            </a:pPr>
            <a:endParaRPr lang="fr-CH" dirty="0"/>
          </a:p>
          <a:p>
            <a:pPr marL="0" indent="0" algn="ctr">
              <a:buNone/>
            </a:pPr>
            <a:r>
              <a:rPr lang="fr-CH" i="1" dirty="0"/>
              <a:t>Les principales victimes de ces injustices et crises sont les </a:t>
            </a:r>
            <a:r>
              <a:rPr lang="fr-CH" b="1" i="1" dirty="0"/>
              <a:t>populations du Sud</a:t>
            </a:r>
            <a:r>
              <a:rPr lang="fr-CH" i="1" dirty="0"/>
              <a:t>, qui subissent cette accumulation de défis sociaux, économiques et environnementaux</a:t>
            </a:r>
            <a:br>
              <a:rPr lang="fr-CH" dirty="0"/>
            </a:br>
            <a:endParaRPr lang="fr-CH" b="1" dirty="0">
              <a:solidFill>
                <a:srgbClr val="C00000"/>
              </a:solidFill>
            </a:endParaRPr>
          </a:p>
        </p:txBody>
      </p:sp>
    </p:spTree>
    <p:extLst>
      <p:ext uri="{BB962C8B-B14F-4D97-AF65-F5344CB8AC3E}">
        <p14:creationId xmlns:p14="http://schemas.microsoft.com/office/powerpoint/2010/main" val="2308983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F0F4E97-E194-4493-885A-6C7C34A44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6075" y="-1"/>
            <a:ext cx="7817925"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4" name="Titre 3">
            <a:extLst>
              <a:ext uri="{FF2B5EF4-FFF2-40B4-BE49-F238E27FC236}">
                <a16:creationId xmlns:a16="http://schemas.microsoft.com/office/drawing/2014/main" id="{6C4363E4-3FA7-8160-A51B-B2B5C63F9226}"/>
              </a:ext>
            </a:extLst>
          </p:cNvPr>
          <p:cNvSpPr>
            <a:spLocks noGrp="1"/>
          </p:cNvSpPr>
          <p:nvPr>
            <p:ph type="title"/>
          </p:nvPr>
        </p:nvSpPr>
        <p:spPr>
          <a:xfrm>
            <a:off x="3233318" y="182197"/>
            <a:ext cx="5377132" cy="933372"/>
          </a:xfrm>
        </p:spPr>
        <p:txBody>
          <a:bodyPr anchor="b">
            <a:normAutofit/>
          </a:bodyPr>
          <a:lstStyle/>
          <a:p>
            <a:r>
              <a:rPr lang="fr-CH">
                <a:latin typeface="Aptos Black" panose="020B0004020202020204" pitchFamily="34" charset="0"/>
              </a:rPr>
              <a:t>EPER et Action de Carême</a:t>
            </a:r>
          </a:p>
        </p:txBody>
      </p:sp>
      <p:pic>
        <p:nvPicPr>
          <p:cNvPr id="6" name="Image 5">
            <a:extLst>
              <a:ext uri="{FF2B5EF4-FFF2-40B4-BE49-F238E27FC236}">
                <a16:creationId xmlns:a16="http://schemas.microsoft.com/office/drawing/2014/main" id="{A0C9A095-0450-125F-3C6B-773D80CBB1E5}"/>
              </a:ext>
            </a:extLst>
          </p:cNvPr>
          <p:cNvPicPr>
            <a:picLocks noChangeAspect="1"/>
          </p:cNvPicPr>
          <p:nvPr/>
        </p:nvPicPr>
        <p:blipFill>
          <a:blip r:embed="rId3" cstate="print">
            <a:extLst>
              <a:ext uri="{28A0092B-C50C-407E-A947-70E740481C1C}">
                <a14:useLocalDpi xmlns:a14="http://schemas.microsoft.com/office/drawing/2010/main" val="0"/>
              </a:ext>
            </a:extLst>
          </a:blip>
          <a:srcRect l="71200" t="12071" b="17523"/>
          <a:stretch/>
        </p:blipFill>
        <p:spPr>
          <a:xfrm>
            <a:off x="773232" y="680381"/>
            <a:ext cx="2301162" cy="2587752"/>
          </a:xfrm>
          <a:prstGeom prst="rect">
            <a:avLst/>
          </a:prstGeom>
        </p:spPr>
      </p:pic>
      <p:pic>
        <p:nvPicPr>
          <p:cNvPr id="8" name="Image 7">
            <a:extLst>
              <a:ext uri="{FF2B5EF4-FFF2-40B4-BE49-F238E27FC236}">
                <a16:creationId xmlns:a16="http://schemas.microsoft.com/office/drawing/2014/main" id="{891D0A06-30F3-8751-5B0E-DAEAA8750284}"/>
              </a:ext>
            </a:extLst>
          </p:cNvPr>
          <p:cNvPicPr>
            <a:picLocks noChangeAspect="1"/>
          </p:cNvPicPr>
          <p:nvPr/>
        </p:nvPicPr>
        <p:blipFill>
          <a:blip r:embed="rId3" cstate="print">
            <a:extLst>
              <a:ext uri="{28A0092B-C50C-407E-A947-70E740481C1C}">
                <a14:useLocalDpi xmlns:a14="http://schemas.microsoft.com/office/drawing/2010/main" val="0"/>
              </a:ext>
            </a:extLst>
          </a:blip>
          <a:srcRect l="44400" t="12071" r="25200" b="17523"/>
          <a:stretch/>
        </p:blipFill>
        <p:spPr>
          <a:xfrm>
            <a:off x="709409" y="3589867"/>
            <a:ext cx="2428808" cy="2587542"/>
          </a:xfrm>
          <a:prstGeom prst="rect">
            <a:avLst/>
          </a:prstGeom>
        </p:spPr>
      </p:pic>
      <p:sp>
        <p:nvSpPr>
          <p:cNvPr id="5" name="Espace réservé du contenu 4">
            <a:extLst>
              <a:ext uri="{FF2B5EF4-FFF2-40B4-BE49-F238E27FC236}">
                <a16:creationId xmlns:a16="http://schemas.microsoft.com/office/drawing/2014/main" id="{60A376CF-D369-9149-3F31-6BA1940E8FF1}"/>
              </a:ext>
            </a:extLst>
          </p:cNvPr>
          <p:cNvSpPr>
            <a:spLocks noGrp="1"/>
          </p:cNvSpPr>
          <p:nvPr>
            <p:ph idx="1"/>
          </p:nvPr>
        </p:nvSpPr>
        <p:spPr>
          <a:xfrm>
            <a:off x="3328417" y="1297767"/>
            <a:ext cx="5186934" cy="4879196"/>
          </a:xfrm>
        </p:spPr>
        <p:txBody>
          <a:bodyPr anchor="t">
            <a:normAutofit lnSpcReduction="10000"/>
          </a:bodyPr>
          <a:lstStyle/>
          <a:p>
            <a:pPr marL="0" indent="0">
              <a:buNone/>
            </a:pPr>
            <a:r>
              <a:rPr lang="fr-CH" sz="2200" b="1"/>
              <a:t>EPER et Action de Carême demandent:</a:t>
            </a:r>
            <a:br>
              <a:rPr lang="fr-CH" sz="2000"/>
            </a:br>
            <a:endParaRPr lang="fr-CH" sz="2000"/>
          </a:p>
          <a:p>
            <a:pPr>
              <a:buFont typeface="Arial" panose="020B0604020202020204" pitchFamily="34" charset="0"/>
              <a:buChar char="•"/>
            </a:pPr>
            <a:r>
              <a:rPr lang="fr-CH" sz="2000"/>
              <a:t>La garantie du droit à l'alimentation pour les populations du Sud.</a:t>
            </a:r>
            <a:br>
              <a:rPr lang="fr-CH" sz="2000"/>
            </a:br>
            <a:endParaRPr lang="fr-CH" sz="2000"/>
          </a:p>
          <a:p>
            <a:pPr>
              <a:buFont typeface="Arial" panose="020B0604020202020204" pitchFamily="34" charset="0"/>
              <a:buChar char="•"/>
            </a:pPr>
            <a:r>
              <a:rPr lang="fr-CH" sz="2000"/>
              <a:t>une vie dans la dignité sans faim ni malnutrition</a:t>
            </a:r>
            <a:br>
              <a:rPr lang="fr-CH" sz="2000"/>
            </a:br>
            <a:endParaRPr lang="fr-CH" sz="2000"/>
          </a:p>
          <a:p>
            <a:pPr>
              <a:buFont typeface="Arial" panose="020B0604020202020204" pitchFamily="34" charset="0"/>
              <a:buChar char="•"/>
            </a:pPr>
            <a:r>
              <a:rPr lang="fr-CH" sz="2000"/>
              <a:t>une alimentation saine pour tous les êtres humains</a:t>
            </a:r>
            <a:br>
              <a:rPr lang="fr-CH" sz="2000"/>
            </a:br>
            <a:endParaRPr lang="fr-CH" sz="2000"/>
          </a:p>
          <a:p>
            <a:pPr>
              <a:buFont typeface="Arial" panose="020B0604020202020204" pitchFamily="34" charset="0"/>
              <a:buChar char="•"/>
            </a:pPr>
            <a:r>
              <a:rPr lang="fr-CH" sz="2000"/>
              <a:t>le renforcement des systèmes alimentaires locaux</a:t>
            </a:r>
            <a:br>
              <a:rPr lang="fr-CH" sz="2000"/>
            </a:br>
            <a:endParaRPr lang="fr-CH" sz="2000"/>
          </a:p>
          <a:p>
            <a:pPr>
              <a:buFont typeface="Arial" panose="020B0604020202020204" pitchFamily="34" charset="0"/>
              <a:buChar char="•"/>
            </a:pPr>
            <a:r>
              <a:rPr lang="fr-CH" sz="2000"/>
              <a:t>la garantie d'un avenir pour les générations futures</a:t>
            </a:r>
          </a:p>
          <a:p>
            <a:endParaRPr lang="fr-CH" sz="1600"/>
          </a:p>
        </p:txBody>
      </p:sp>
    </p:spTree>
    <p:extLst>
      <p:ext uri="{BB962C8B-B14F-4D97-AF65-F5344CB8AC3E}">
        <p14:creationId xmlns:p14="http://schemas.microsoft.com/office/powerpoint/2010/main" val="3919334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3F29A77-0B8E-6760-B7F3-6F9FFCF401C6}"/>
              </a:ext>
            </a:extLst>
          </p:cNvPr>
          <p:cNvSpPr>
            <a:spLocks noGrp="1"/>
          </p:cNvSpPr>
          <p:nvPr>
            <p:ph type="title"/>
          </p:nvPr>
        </p:nvSpPr>
        <p:spPr>
          <a:xfrm>
            <a:off x="468312" y="160337"/>
            <a:ext cx="7886700" cy="1325563"/>
          </a:xfrm>
        </p:spPr>
        <p:txBody>
          <a:bodyPr>
            <a:normAutofit/>
          </a:bodyPr>
          <a:lstStyle/>
          <a:p>
            <a:r>
              <a:rPr lang="fr-CH" sz="2800" dirty="0">
                <a:latin typeface="Aptos Black" panose="020B0004020202020204" pitchFamily="34" charset="0"/>
              </a:rPr>
              <a:t>Un problème de distribution..</a:t>
            </a:r>
          </a:p>
        </p:txBody>
      </p:sp>
      <p:sp>
        <p:nvSpPr>
          <p:cNvPr id="2" name="Espace réservé du contenu 1">
            <a:extLst>
              <a:ext uri="{FF2B5EF4-FFF2-40B4-BE49-F238E27FC236}">
                <a16:creationId xmlns:a16="http://schemas.microsoft.com/office/drawing/2014/main" id="{F91D2B50-E983-D2F6-D74E-974329ECE1A1}"/>
              </a:ext>
            </a:extLst>
          </p:cNvPr>
          <p:cNvSpPr>
            <a:spLocks noGrp="1"/>
          </p:cNvSpPr>
          <p:nvPr>
            <p:ph sz="quarter" idx="4294967295"/>
          </p:nvPr>
        </p:nvSpPr>
        <p:spPr>
          <a:xfrm>
            <a:off x="468312" y="1485900"/>
            <a:ext cx="8207375" cy="4725988"/>
          </a:xfrm>
        </p:spPr>
        <p:txBody>
          <a:bodyPr vert="horz" lIns="91440" tIns="45720" rIns="91440" bIns="45720" rtlCol="0" anchor="t">
            <a:normAutofit/>
          </a:bodyPr>
          <a:lstStyle/>
          <a:p>
            <a:pPr marL="0" indent="0">
              <a:buNone/>
            </a:pPr>
            <a:r>
              <a:rPr lang="fr-CH" sz="2400" b="1" dirty="0"/>
              <a:t>La famine n’est pas qu’un problème de production, mais de distribution</a:t>
            </a:r>
          </a:p>
          <a:p>
            <a:pPr marL="0" indent="0">
              <a:buNone/>
            </a:pPr>
            <a:endParaRPr lang="fr-CH" dirty="0"/>
          </a:p>
          <a:p>
            <a:pPr marL="0" indent="0">
              <a:buNone/>
            </a:pPr>
            <a:r>
              <a:rPr lang="fr-CH" dirty="0"/>
              <a:t>Production alimentaire mondiale = 9700 kcal par personne/jour</a:t>
            </a:r>
          </a:p>
          <a:p>
            <a:pPr marL="711200" indent="-342900"/>
            <a:r>
              <a:rPr lang="fr-CH" dirty="0"/>
              <a:t>Aliments pour animaux (bien plus de 1/3)</a:t>
            </a:r>
          </a:p>
          <a:p>
            <a:pPr marL="711200" indent="-342900"/>
            <a:r>
              <a:rPr lang="fr-CH" dirty="0"/>
              <a:t>Agrocarburants / pertes de récoltes / déchets alimentaires / matière première industrielle (1/3)</a:t>
            </a:r>
          </a:p>
          <a:p>
            <a:pPr marL="711200" indent="-342900"/>
            <a:endParaRPr lang="fr-CH" dirty="0"/>
          </a:p>
          <a:p>
            <a:pPr marL="88900" indent="0" algn="ctr">
              <a:buNone/>
            </a:pPr>
            <a:r>
              <a:rPr lang="fr-CH" b="1" i="1" dirty="0">
                <a:solidFill>
                  <a:srgbClr val="FF0000"/>
                </a:solidFill>
              </a:rPr>
              <a:t>Il reste en moyenne 2908 kcal par personne par jour.. </a:t>
            </a:r>
          </a:p>
          <a:p>
            <a:pPr marL="88900" indent="0" algn="ctr">
              <a:buNone/>
            </a:pPr>
            <a:endParaRPr lang="fr-CH" b="1" i="1" dirty="0">
              <a:solidFill>
                <a:srgbClr val="FF0000"/>
              </a:solidFill>
            </a:endParaRPr>
          </a:p>
          <a:p>
            <a:pPr marL="431800" indent="-342900">
              <a:buFont typeface="Wingdings" panose="05000000000000000000" pitchFamily="2" charset="2"/>
              <a:buChar char="Ø"/>
            </a:pPr>
            <a:r>
              <a:rPr lang="fr-CH" dirty="0"/>
              <a:t>Europe et Amérique du Nord : plus de 3500 kcal/jour/personne</a:t>
            </a:r>
          </a:p>
          <a:p>
            <a:pPr marL="431800" indent="-342900">
              <a:buFont typeface="Wingdings" panose="05000000000000000000" pitchFamily="2" charset="2"/>
              <a:buChar char="Ø"/>
            </a:pPr>
            <a:r>
              <a:rPr lang="fr-CH" dirty="0"/>
              <a:t>Afrique : moins de 2200 kcal/jour/personne</a:t>
            </a:r>
          </a:p>
        </p:txBody>
      </p:sp>
    </p:spTree>
    <p:extLst>
      <p:ext uri="{BB962C8B-B14F-4D97-AF65-F5344CB8AC3E}">
        <p14:creationId xmlns:p14="http://schemas.microsoft.com/office/powerpoint/2010/main" val="658585604"/>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F747299-EB73-1633-311D-8E71DDCAF457}"/>
              </a:ext>
            </a:extLst>
          </p:cNvPr>
          <p:cNvSpPr>
            <a:spLocks noGrp="1"/>
          </p:cNvSpPr>
          <p:nvPr>
            <p:ph type="title" idx="4294967295"/>
          </p:nvPr>
        </p:nvSpPr>
        <p:spPr>
          <a:xfrm>
            <a:off x="255218" y="135839"/>
            <a:ext cx="7886700" cy="855663"/>
          </a:xfrm>
        </p:spPr>
        <p:txBody>
          <a:bodyPr>
            <a:normAutofit fontScale="90000"/>
          </a:bodyPr>
          <a:lstStyle/>
          <a:p>
            <a:br>
              <a:rPr lang="fr-CH">
                <a:latin typeface="Aptos Black" panose="020B0004020202020204" pitchFamily="34" charset="0"/>
              </a:rPr>
            </a:br>
            <a:r>
              <a:rPr lang="fr-CH">
                <a:latin typeface="Aptos Black" panose="020B0004020202020204" pitchFamily="34" charset="0"/>
              </a:rPr>
              <a:t>Exemple: l’utilisation du maïs</a:t>
            </a:r>
            <a:endParaRPr lang="fr-CH" dirty="0">
              <a:latin typeface="Aptos Black" panose="020B0004020202020204" pitchFamily="34" charset="0"/>
            </a:endParaRPr>
          </a:p>
        </p:txBody>
      </p:sp>
      <p:pic>
        <p:nvPicPr>
          <p:cNvPr id="6" name="Image 5">
            <a:extLst>
              <a:ext uri="{FF2B5EF4-FFF2-40B4-BE49-F238E27FC236}">
                <a16:creationId xmlns:a16="http://schemas.microsoft.com/office/drawing/2014/main" id="{C508395C-037D-1B1F-ADE1-40EB6A1A3689}"/>
              </a:ext>
            </a:extLst>
          </p:cNvPr>
          <p:cNvPicPr>
            <a:picLocks noChangeAspect="1"/>
          </p:cNvPicPr>
          <p:nvPr/>
        </p:nvPicPr>
        <p:blipFill>
          <a:blip r:embed="rId3"/>
          <a:stretch>
            <a:fillRect/>
          </a:stretch>
        </p:blipFill>
        <p:spPr>
          <a:xfrm>
            <a:off x="0" y="1391137"/>
            <a:ext cx="9250408" cy="5068084"/>
          </a:xfrm>
          <a:prstGeom prst="rect">
            <a:avLst/>
          </a:prstGeom>
        </p:spPr>
      </p:pic>
      <p:sp>
        <p:nvSpPr>
          <p:cNvPr id="4" name="ZoneTexte 3">
            <a:extLst>
              <a:ext uri="{FF2B5EF4-FFF2-40B4-BE49-F238E27FC236}">
                <a16:creationId xmlns:a16="http://schemas.microsoft.com/office/drawing/2014/main" id="{23D70EA8-3755-19D0-264E-726594C4970B}"/>
              </a:ext>
            </a:extLst>
          </p:cNvPr>
          <p:cNvSpPr txBox="1"/>
          <p:nvPr/>
        </p:nvSpPr>
        <p:spPr>
          <a:xfrm>
            <a:off x="7553195" y="3309827"/>
            <a:ext cx="957745" cy="338554"/>
          </a:xfrm>
          <a:prstGeom prst="rect">
            <a:avLst/>
          </a:prstGeom>
          <a:noFill/>
        </p:spPr>
        <p:txBody>
          <a:bodyPr wrap="square" rtlCol="0">
            <a:spAutoFit/>
          </a:bodyPr>
          <a:lstStyle/>
          <a:p>
            <a:r>
              <a:rPr lang="fr-CH" sz="1600"/>
              <a:t>animal</a:t>
            </a:r>
          </a:p>
        </p:txBody>
      </p:sp>
      <p:sp>
        <p:nvSpPr>
          <p:cNvPr id="5" name="ZoneTexte 4">
            <a:extLst>
              <a:ext uri="{FF2B5EF4-FFF2-40B4-BE49-F238E27FC236}">
                <a16:creationId xmlns:a16="http://schemas.microsoft.com/office/drawing/2014/main" id="{3998DCBB-E0FC-2879-10A7-903CE59081BB}"/>
              </a:ext>
            </a:extLst>
          </p:cNvPr>
          <p:cNvSpPr txBox="1"/>
          <p:nvPr/>
        </p:nvSpPr>
        <p:spPr>
          <a:xfrm>
            <a:off x="6515100" y="2736530"/>
            <a:ext cx="2298700" cy="369332"/>
          </a:xfrm>
          <a:prstGeom prst="rect">
            <a:avLst/>
          </a:prstGeom>
          <a:solidFill>
            <a:schemeClr val="bg1"/>
          </a:solidFill>
        </p:spPr>
        <p:txBody>
          <a:bodyPr wrap="square" rtlCol="0">
            <a:spAutoFit/>
          </a:bodyPr>
          <a:lstStyle/>
          <a:p>
            <a:r>
              <a:rPr lang="fr-CH" dirty="0"/>
              <a:t>Alimentation animal</a:t>
            </a:r>
          </a:p>
        </p:txBody>
      </p:sp>
      <p:sp>
        <p:nvSpPr>
          <p:cNvPr id="2" name="Rectangle 1">
            <a:extLst>
              <a:ext uri="{FF2B5EF4-FFF2-40B4-BE49-F238E27FC236}">
                <a16:creationId xmlns:a16="http://schemas.microsoft.com/office/drawing/2014/main" id="{0BBDB481-08B2-EE40-8E2A-02D8A88BE4AF}"/>
              </a:ext>
            </a:extLst>
          </p:cNvPr>
          <p:cNvSpPr/>
          <p:nvPr/>
        </p:nvSpPr>
        <p:spPr>
          <a:xfrm>
            <a:off x="0" y="1603948"/>
            <a:ext cx="2728210" cy="11325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178577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AD6168-1279-1F93-DEB3-3551B2A81CBB}"/>
              </a:ext>
            </a:extLst>
          </p:cNvPr>
          <p:cNvSpPr>
            <a:spLocks noGrp="1"/>
          </p:cNvSpPr>
          <p:nvPr>
            <p:ph type="title"/>
          </p:nvPr>
        </p:nvSpPr>
        <p:spPr/>
        <p:txBody>
          <a:bodyPr/>
          <a:lstStyle/>
          <a:p>
            <a:r>
              <a:rPr lang="fr-CH" dirty="0">
                <a:latin typeface="Aptos Black" panose="020B0004020202020204" pitchFamily="34" charset="0"/>
              </a:rPr>
              <a:t>Le paradoxe de la faim</a:t>
            </a:r>
          </a:p>
        </p:txBody>
      </p:sp>
      <p:sp>
        <p:nvSpPr>
          <p:cNvPr id="2" name="Espace réservé du contenu 1">
            <a:extLst>
              <a:ext uri="{FF2B5EF4-FFF2-40B4-BE49-F238E27FC236}">
                <a16:creationId xmlns:a16="http://schemas.microsoft.com/office/drawing/2014/main" id="{09AD9DF3-2F9F-CCCD-B3CB-39135374C25E}"/>
              </a:ext>
            </a:extLst>
          </p:cNvPr>
          <p:cNvSpPr>
            <a:spLocks noGrp="1"/>
          </p:cNvSpPr>
          <p:nvPr>
            <p:ph sz="quarter" idx="4294967295"/>
          </p:nvPr>
        </p:nvSpPr>
        <p:spPr>
          <a:xfrm>
            <a:off x="936625" y="1989138"/>
            <a:ext cx="8207375" cy="4464050"/>
          </a:xfrm>
        </p:spPr>
        <p:txBody>
          <a:bodyPr vert="horz" lIns="91440" tIns="45720" rIns="91440" bIns="45720" rtlCol="0" anchor="t">
            <a:normAutofit/>
          </a:bodyPr>
          <a:lstStyle/>
          <a:p>
            <a:r>
              <a:rPr lang="fr-CH" b="1" dirty="0"/>
              <a:t>Le 80% </a:t>
            </a:r>
            <a:r>
              <a:rPr lang="fr-CH" dirty="0"/>
              <a:t>des 821 millions de personnes souffrant de la faim sont ceux/elles qui produisent la nourriture et leurs familles</a:t>
            </a:r>
          </a:p>
          <a:p>
            <a:pPr marL="0" indent="0">
              <a:buNone/>
            </a:pPr>
            <a:endParaRPr lang="fr-CH" dirty="0"/>
          </a:p>
          <a:p>
            <a:pPr marL="0" indent="0">
              <a:buNone/>
            </a:pPr>
            <a:r>
              <a:rPr lang="fr-CH" dirty="0"/>
              <a:t>Les petits producteurs et productrices (paysans, pêcheurs, éleveurs, communautés indigènes...) produisent environ </a:t>
            </a:r>
          </a:p>
          <a:p>
            <a:r>
              <a:rPr lang="fr-CH" b="1" dirty="0"/>
              <a:t>2/3 des aliments </a:t>
            </a:r>
            <a:r>
              <a:rPr lang="fr-CH" dirty="0"/>
              <a:t>avec seulement </a:t>
            </a:r>
            <a:r>
              <a:rPr lang="fr-CH" b="1" dirty="0"/>
              <a:t>1/3 des ressources</a:t>
            </a:r>
          </a:p>
          <a:p>
            <a:pPr marL="0" indent="0">
              <a:buNone/>
            </a:pPr>
            <a:endParaRPr lang="fr-CH" dirty="0"/>
          </a:p>
          <a:p>
            <a:pPr marL="0" indent="0">
              <a:buNone/>
            </a:pPr>
            <a:r>
              <a:rPr lang="fr-CH" dirty="0"/>
              <a:t>L’agriculture industrielle, en revanche, produit avec </a:t>
            </a:r>
          </a:p>
          <a:p>
            <a:r>
              <a:rPr lang="fr-CH" b="1" dirty="0"/>
              <a:t>1/3 des aliments </a:t>
            </a:r>
            <a:r>
              <a:rPr lang="fr-CH" dirty="0"/>
              <a:t>avec </a:t>
            </a:r>
            <a:r>
              <a:rPr lang="fr-CH" b="1" dirty="0"/>
              <a:t>2/3 des ressources</a:t>
            </a:r>
          </a:p>
        </p:txBody>
      </p:sp>
    </p:spTree>
    <p:extLst>
      <p:ext uri="{BB962C8B-B14F-4D97-AF65-F5344CB8AC3E}">
        <p14:creationId xmlns:p14="http://schemas.microsoft.com/office/powerpoint/2010/main" val="176262475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4F291E0-14D7-A184-FDA9-B6C8D3B57A03}"/>
              </a:ext>
            </a:extLst>
          </p:cNvPr>
          <p:cNvSpPr>
            <a:spLocks noGrp="1"/>
          </p:cNvSpPr>
          <p:nvPr>
            <p:ph type="title"/>
          </p:nvPr>
        </p:nvSpPr>
        <p:spPr>
          <a:xfrm>
            <a:off x="307975" y="314793"/>
            <a:ext cx="6062845" cy="761299"/>
          </a:xfrm>
          <a:solidFill>
            <a:schemeClr val="bg1"/>
          </a:solidFill>
        </p:spPr>
        <p:txBody>
          <a:bodyPr anchor="b">
            <a:normAutofit fontScale="90000"/>
          </a:bodyPr>
          <a:lstStyle/>
          <a:p>
            <a:r>
              <a:rPr lang="fr-CH" sz="3200" b="1" dirty="0">
                <a:latin typeface="Aptos Black" panose="020B0004020202020204" pitchFamily="34" charset="0"/>
              </a:rPr>
              <a:t>La faim : un problème structurel</a:t>
            </a:r>
          </a:p>
        </p:txBody>
      </p:sp>
      <p:sp>
        <p:nvSpPr>
          <p:cNvPr id="2" name="Espace réservé du contenu 1">
            <a:extLst>
              <a:ext uri="{FF2B5EF4-FFF2-40B4-BE49-F238E27FC236}">
                <a16:creationId xmlns:a16="http://schemas.microsoft.com/office/drawing/2014/main" id="{D88B74F7-917D-6468-F63E-EED94947C0D8}"/>
              </a:ext>
            </a:extLst>
          </p:cNvPr>
          <p:cNvSpPr>
            <a:spLocks noGrp="1"/>
          </p:cNvSpPr>
          <p:nvPr>
            <p:ph sz="quarter" idx="4294967295"/>
          </p:nvPr>
        </p:nvSpPr>
        <p:spPr>
          <a:xfrm>
            <a:off x="307975" y="1690689"/>
            <a:ext cx="8207375" cy="4700588"/>
          </a:xfrm>
        </p:spPr>
        <p:txBody>
          <a:bodyPr>
            <a:normAutofit lnSpcReduction="10000"/>
          </a:bodyPr>
          <a:lstStyle/>
          <a:p>
            <a:r>
              <a:rPr lang="fr-CH" sz="2800" b="1" dirty="0"/>
              <a:t>Injustice sociale et inégalités </a:t>
            </a:r>
            <a:r>
              <a:rPr lang="fr-CH" sz="2800" dirty="0"/>
              <a:t>: inégalité d’accès aux ressources et aux moyens de production.</a:t>
            </a:r>
          </a:p>
          <a:p>
            <a:endParaRPr lang="fr-CH" sz="2800" dirty="0"/>
          </a:p>
          <a:p>
            <a:r>
              <a:rPr lang="fr-CH" sz="2800" b="1" dirty="0"/>
              <a:t>Distribution inégale </a:t>
            </a:r>
            <a:r>
              <a:rPr lang="fr-CH" sz="2800" dirty="0"/>
              <a:t>: les ressources ne sont pas équitablement réparties à cause des rapports de pouvoir </a:t>
            </a:r>
          </a:p>
          <a:p>
            <a:endParaRPr lang="fr-CH" sz="2800" dirty="0"/>
          </a:p>
          <a:p>
            <a:r>
              <a:rPr lang="fr-CH" sz="2800" b="1" dirty="0"/>
              <a:t>Conflits : </a:t>
            </a:r>
            <a:r>
              <a:rPr lang="fr-CH" sz="2800" dirty="0"/>
              <a:t>guerre, déplacement de la population</a:t>
            </a:r>
          </a:p>
          <a:p>
            <a:endParaRPr lang="fr-CH" sz="2800" b="1" dirty="0"/>
          </a:p>
          <a:p>
            <a:r>
              <a:rPr lang="fr-CH" sz="2800" b="1" dirty="0"/>
              <a:t>crises climatiques </a:t>
            </a:r>
            <a:r>
              <a:rPr lang="fr-CH" sz="2800" dirty="0"/>
              <a:t>: catastrophes naturelles et changements climatiques</a:t>
            </a:r>
          </a:p>
        </p:txBody>
      </p:sp>
    </p:spTree>
    <p:extLst>
      <p:ext uri="{BB962C8B-B14F-4D97-AF65-F5344CB8AC3E}">
        <p14:creationId xmlns:p14="http://schemas.microsoft.com/office/powerpoint/2010/main" val="237966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4587427"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itre 3">
            <a:extLst>
              <a:ext uri="{FF2B5EF4-FFF2-40B4-BE49-F238E27FC236}">
                <a16:creationId xmlns:a16="http://schemas.microsoft.com/office/drawing/2014/main" id="{959E70EC-1C54-0B28-EAA8-9139D4719B96}"/>
              </a:ext>
            </a:extLst>
          </p:cNvPr>
          <p:cNvSpPr>
            <a:spLocks noGrp="1"/>
          </p:cNvSpPr>
          <p:nvPr>
            <p:ph type="title"/>
          </p:nvPr>
        </p:nvSpPr>
        <p:spPr>
          <a:xfrm>
            <a:off x="234445" y="170657"/>
            <a:ext cx="8675112" cy="1658143"/>
          </a:xfrm>
        </p:spPr>
        <p:txBody>
          <a:bodyPr numCol="1">
            <a:normAutofit/>
          </a:bodyPr>
          <a:lstStyle/>
          <a:p>
            <a:r>
              <a:rPr lang="fr-CH">
                <a:latin typeface="Aptos Black" panose="020B0004020202020204" pitchFamily="34" charset="0"/>
              </a:rPr>
              <a:t>Les solutions proposées par la Campagne pour atteindre l’ODD «la faim zéro»</a:t>
            </a:r>
            <a:endParaRPr lang="fr-CH"/>
          </a:p>
        </p:txBody>
      </p:sp>
      <p:pic>
        <p:nvPicPr>
          <p:cNvPr id="8" name="Graphic 7" descr="Plante">
            <a:extLst>
              <a:ext uri="{FF2B5EF4-FFF2-40B4-BE49-F238E27FC236}">
                <a16:creationId xmlns:a16="http://schemas.microsoft.com/office/drawing/2014/main" id="{87F4E513-0211-0445-1C82-0553D23C78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4444" y="2217571"/>
            <a:ext cx="2756914" cy="2756914"/>
          </a:xfrm>
          <a:prstGeom prst="rect">
            <a:avLst/>
          </a:prstGeom>
        </p:spPr>
      </p:pic>
      <p:sp>
        <p:nvSpPr>
          <p:cNvPr id="3" name="Espace réservé du contenu 2">
            <a:extLst>
              <a:ext uri="{FF2B5EF4-FFF2-40B4-BE49-F238E27FC236}">
                <a16:creationId xmlns:a16="http://schemas.microsoft.com/office/drawing/2014/main" id="{22E23EBC-CEF3-42AB-A240-498BDC6ABC72}"/>
              </a:ext>
            </a:extLst>
          </p:cNvPr>
          <p:cNvSpPr>
            <a:spLocks noGrp="1"/>
          </p:cNvSpPr>
          <p:nvPr>
            <p:ph idx="1"/>
          </p:nvPr>
        </p:nvSpPr>
        <p:spPr>
          <a:xfrm>
            <a:off x="4322129" y="1828800"/>
            <a:ext cx="4587427" cy="4513943"/>
          </a:xfrm>
        </p:spPr>
        <p:txBody>
          <a:bodyPr>
            <a:normAutofit lnSpcReduction="10000"/>
          </a:bodyPr>
          <a:lstStyle/>
          <a:p>
            <a:pPr marL="457200" indent="-457200">
              <a:buFont typeface="+mj-lt"/>
              <a:buAutoNum type="arabicPeriod"/>
            </a:pPr>
            <a:r>
              <a:rPr lang="fr-FR" sz="2400"/>
              <a:t>Meilleure </a:t>
            </a:r>
            <a:r>
              <a:rPr lang="fr-FR" sz="2400" err="1"/>
              <a:t>re-distribution</a:t>
            </a:r>
            <a:r>
              <a:rPr lang="fr-FR" sz="2400"/>
              <a:t> de la nourriture</a:t>
            </a:r>
          </a:p>
          <a:p>
            <a:pPr marL="457200" indent="-457200">
              <a:buFont typeface="+mj-lt"/>
              <a:buAutoNum type="arabicPeriod"/>
            </a:pPr>
            <a:r>
              <a:rPr lang="fr-FR" sz="2400"/>
              <a:t>Faciliter l’accès aux ressources naturelles et à la terre</a:t>
            </a:r>
          </a:p>
          <a:p>
            <a:pPr marL="457200" indent="-457200">
              <a:buFont typeface="+mj-lt"/>
              <a:buAutoNum type="arabicPeriod"/>
            </a:pPr>
            <a:r>
              <a:rPr lang="fr-FR" sz="2400"/>
              <a:t>Restauration des moyens de subsistance</a:t>
            </a:r>
          </a:p>
          <a:p>
            <a:pPr marL="627063" lvl="1"/>
            <a:r>
              <a:rPr lang="fr-FR" sz="2200"/>
              <a:t>Préserver les semences paysannes</a:t>
            </a:r>
          </a:p>
          <a:p>
            <a:pPr marL="457200" indent="-457200">
              <a:buFont typeface="+mj-lt"/>
              <a:buAutoNum type="arabicPeriod"/>
            </a:pPr>
            <a:r>
              <a:rPr lang="fr-FR" sz="2400"/>
              <a:t>Prévenir la crise alimentaire</a:t>
            </a:r>
          </a:p>
          <a:p>
            <a:pPr marL="627063" lvl="1"/>
            <a:r>
              <a:rPr lang="fr-FR" sz="2200"/>
              <a:t>Sensibilisation et formation</a:t>
            </a:r>
          </a:p>
          <a:p>
            <a:pPr marL="457200" indent="-457200">
              <a:buFont typeface="+mj-lt"/>
              <a:buAutoNum type="arabicPeriod"/>
            </a:pPr>
            <a:r>
              <a:rPr lang="fr-FR" sz="2400"/>
              <a:t>Mise en place des systèmes agricoles durables et locaux </a:t>
            </a:r>
          </a:p>
        </p:txBody>
      </p:sp>
    </p:spTree>
    <p:extLst>
      <p:ext uri="{BB962C8B-B14F-4D97-AF65-F5344CB8AC3E}">
        <p14:creationId xmlns:p14="http://schemas.microsoft.com/office/powerpoint/2010/main" val="951745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974B5-DC19-D2FD-0099-00C9ECD896D0}"/>
              </a:ext>
            </a:extLst>
          </p:cNvPr>
          <p:cNvSpPr>
            <a:spLocks noGrp="1"/>
          </p:cNvSpPr>
          <p:nvPr>
            <p:ph type="title"/>
          </p:nvPr>
        </p:nvSpPr>
        <p:spPr>
          <a:xfrm>
            <a:off x="425450" y="300601"/>
            <a:ext cx="6802664" cy="966563"/>
          </a:xfrm>
        </p:spPr>
        <p:txBody>
          <a:bodyPr>
            <a:normAutofit fontScale="90000"/>
          </a:bodyPr>
          <a:lstStyle/>
          <a:p>
            <a:r>
              <a:rPr lang="fr-CH" altLang="de-DE" sz="3600" dirty="0">
                <a:latin typeface="Aptos Black"/>
              </a:rPr>
              <a:t>L’engagement de l’EPER et </a:t>
            </a:r>
            <a:br>
              <a:rPr lang="fr-CH" altLang="de-DE" sz="3600" dirty="0">
                <a:latin typeface="Aptos Black"/>
              </a:rPr>
            </a:br>
            <a:r>
              <a:rPr lang="fr-CH" altLang="de-DE" sz="3600" dirty="0">
                <a:latin typeface="Aptos Black"/>
              </a:rPr>
              <a:t>Action de Carême en Suisse</a:t>
            </a:r>
            <a:endParaRPr lang="fr-CH" dirty="0">
              <a:latin typeface="Aptos Black"/>
            </a:endParaRPr>
          </a:p>
        </p:txBody>
      </p:sp>
      <p:graphicFrame>
        <p:nvGraphicFramePr>
          <p:cNvPr id="21" name="Espace réservé du contenu 2">
            <a:extLst>
              <a:ext uri="{FF2B5EF4-FFF2-40B4-BE49-F238E27FC236}">
                <a16:creationId xmlns:a16="http://schemas.microsoft.com/office/drawing/2014/main" id="{9A7D8844-8AF2-7294-04A0-F6822B76E53A}"/>
              </a:ext>
            </a:extLst>
          </p:cNvPr>
          <p:cNvGraphicFramePr>
            <a:graphicFrameLocks noGrp="1"/>
          </p:cNvGraphicFramePr>
          <p:nvPr>
            <p:ph idx="1"/>
            <p:extLst>
              <p:ext uri="{D42A27DB-BD31-4B8C-83A1-F6EECF244321}">
                <p14:modId xmlns:p14="http://schemas.microsoft.com/office/powerpoint/2010/main" val="498794772"/>
              </p:ext>
            </p:extLst>
          </p:nvPr>
        </p:nvGraphicFramePr>
        <p:xfrm>
          <a:off x="444953" y="1308438"/>
          <a:ext cx="8254093" cy="5047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numéro de diapositive 4">
            <a:extLst>
              <a:ext uri="{FF2B5EF4-FFF2-40B4-BE49-F238E27FC236}">
                <a16:creationId xmlns:a16="http://schemas.microsoft.com/office/drawing/2014/main" id="{043EA7D8-BAFA-4D05-3199-6EA8E3A418FA}"/>
              </a:ext>
            </a:extLst>
          </p:cNvPr>
          <p:cNvSpPr>
            <a:spLocks noGrp="1"/>
          </p:cNvSpPr>
          <p:nvPr>
            <p:ph type="sldNum" sz="quarter" idx="12"/>
          </p:nvPr>
        </p:nvSpPr>
        <p:spPr/>
        <p:txBody>
          <a:bodyPr/>
          <a:lstStyle/>
          <a:p>
            <a:fld id="{40E5E9BA-979F-47C8-B1E8-6B5FDE8D4D29}" type="slidenum">
              <a:rPr lang="fr-CH" smtClean="0"/>
              <a:t>25</a:t>
            </a:fld>
            <a:endParaRPr lang="fr-CH"/>
          </a:p>
        </p:txBody>
      </p:sp>
    </p:spTree>
    <p:extLst>
      <p:ext uri="{BB962C8B-B14F-4D97-AF65-F5344CB8AC3E}">
        <p14:creationId xmlns:p14="http://schemas.microsoft.com/office/powerpoint/2010/main" val="3786214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4"/>
          <p:cNvSpPr txBox="1">
            <a:spLocks/>
          </p:cNvSpPr>
          <p:nvPr/>
        </p:nvSpPr>
        <p:spPr bwMode="auto">
          <a:xfrm>
            <a:off x="550464" y="4147706"/>
            <a:ext cx="3798728" cy="204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763" indent="0" algn="l" defTabSz="685800" rtl="0" eaLnBrk="1" latinLnBrk="0" hangingPunct="1">
              <a:lnSpc>
                <a:spcPct val="90000"/>
              </a:lnSpc>
              <a:spcBef>
                <a:spcPts val="750"/>
              </a:spcBef>
              <a:spcAft>
                <a:spcPts val="600"/>
              </a:spcAft>
              <a:buClr>
                <a:srgbClr val="E00032"/>
              </a:buClr>
              <a:buSzPct val="110000"/>
              <a:buFontTx/>
              <a:buNone/>
              <a:tabLst/>
              <a:defRPr sz="2200" kern="1400" spc="0" baseline="0">
                <a:solidFill>
                  <a:srgbClr val="5A8E22"/>
                </a:solidFill>
                <a:latin typeface="+mn-lt"/>
                <a:ea typeface="+mn-ea"/>
                <a:cs typeface="+mn-cs"/>
              </a:defRPr>
            </a:lvl1pPr>
            <a:lvl2pPr marL="325437" indent="0" algn="l" defTabSz="685800" rtl="0" eaLnBrk="1" latinLnBrk="0" hangingPunct="1">
              <a:lnSpc>
                <a:spcPct val="90000"/>
              </a:lnSpc>
              <a:spcBef>
                <a:spcPts val="375"/>
              </a:spcBef>
              <a:spcAft>
                <a:spcPts val="600"/>
              </a:spcAft>
              <a:buClr>
                <a:srgbClr val="E00032"/>
              </a:buClr>
              <a:buSzPct val="110000"/>
              <a:buFontTx/>
              <a:buNone/>
              <a:tabLst/>
              <a:defRPr sz="1800" kern="1200">
                <a:solidFill>
                  <a:schemeClr val="tx1"/>
                </a:solidFill>
                <a:latin typeface="+mn-lt"/>
                <a:ea typeface="+mn-ea"/>
                <a:cs typeface="+mn-cs"/>
              </a:defRPr>
            </a:lvl2pPr>
            <a:lvl3pPr marL="1001713" indent="0" algn="l" defTabSz="685800" rtl="0" eaLnBrk="1" latinLnBrk="0" hangingPunct="1">
              <a:lnSpc>
                <a:spcPct val="90000"/>
              </a:lnSpc>
              <a:spcBef>
                <a:spcPts val="375"/>
              </a:spcBef>
              <a:spcAft>
                <a:spcPts val="600"/>
              </a:spcAft>
              <a:buClr>
                <a:srgbClr val="E00032"/>
              </a:buClr>
              <a:buSzPct val="110000"/>
              <a:buFontTx/>
              <a:buNone/>
              <a:tabLst/>
              <a:defRPr sz="1500" kern="1200">
                <a:solidFill>
                  <a:schemeClr val="tx1"/>
                </a:solidFill>
                <a:latin typeface="+mn-lt"/>
                <a:ea typeface="+mn-ea"/>
                <a:cs typeface="+mn-cs"/>
              </a:defRPr>
            </a:lvl3pPr>
            <a:lvl4pPr marL="150018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4pPr>
            <a:lvl5pPr marL="200183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 algn="ctr">
              <a:lnSpc>
                <a:spcPct val="100000"/>
              </a:lnSpc>
            </a:pPr>
            <a:r>
              <a:rPr lang="de-CH" sz="2000" b="1" dirty="0" err="1">
                <a:solidFill>
                  <a:schemeClr val="tx1"/>
                </a:solidFill>
                <a:latin typeface="Aptos Black" panose="020B0004020202020204" pitchFamily="34" charset="0"/>
              </a:rPr>
              <a:t>Mainor</a:t>
            </a:r>
            <a:r>
              <a:rPr lang="de-CH" sz="2000" b="1" dirty="0">
                <a:solidFill>
                  <a:schemeClr val="tx1"/>
                </a:solidFill>
                <a:latin typeface="Aptos Black" panose="020B0004020202020204" pitchFamily="34" charset="0"/>
              </a:rPr>
              <a:t> </a:t>
            </a:r>
            <a:r>
              <a:rPr lang="de-CH" sz="2000" b="1" dirty="0" err="1">
                <a:solidFill>
                  <a:schemeClr val="tx1"/>
                </a:solidFill>
                <a:latin typeface="Aptos Black" panose="020B0004020202020204" pitchFamily="34" charset="0"/>
              </a:rPr>
              <a:t>Pavón</a:t>
            </a:r>
            <a:endParaRPr lang="de-CH" sz="2000" b="1" dirty="0">
              <a:solidFill>
                <a:schemeClr val="tx1"/>
              </a:solidFill>
              <a:latin typeface="Aptos Black" panose="020B0004020202020204" pitchFamily="34" charset="0"/>
            </a:endParaRPr>
          </a:p>
          <a:p>
            <a:pPr marL="4445" algn="just">
              <a:lnSpc>
                <a:spcPct val="100000"/>
              </a:lnSpc>
            </a:pPr>
            <a:r>
              <a:rPr lang="fr-CH" sz="1800" dirty="0">
                <a:solidFill>
                  <a:schemeClr val="tx1"/>
                </a:solidFill>
              </a:rPr>
              <a:t>Projets d’agroécologie visant à améliorer la résilience face aux dommages industriels et climatiques pour promouvoir des pratiques ancestrales et durables.</a:t>
            </a:r>
          </a:p>
          <a:p>
            <a:pPr marL="4445">
              <a:lnSpc>
                <a:spcPct val="100000"/>
              </a:lnSpc>
            </a:pPr>
            <a:endParaRPr lang="de-CH" sz="1200" dirty="0">
              <a:solidFill>
                <a:schemeClr val="tx1"/>
              </a:solidFill>
              <a:latin typeface="Fira Sans Light" panose="020B0403050000020004" pitchFamily="34" charset="0"/>
            </a:endParaRPr>
          </a:p>
        </p:txBody>
      </p:sp>
      <p:sp>
        <p:nvSpPr>
          <p:cNvPr id="8" name="Inhaltsplatzhalter 4"/>
          <p:cNvSpPr txBox="1">
            <a:spLocks/>
          </p:cNvSpPr>
          <p:nvPr/>
        </p:nvSpPr>
        <p:spPr bwMode="auto">
          <a:xfrm>
            <a:off x="5034651" y="4147706"/>
            <a:ext cx="3798728" cy="204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763" indent="0" algn="l" defTabSz="685800" rtl="0" eaLnBrk="1" latinLnBrk="0" hangingPunct="1">
              <a:lnSpc>
                <a:spcPct val="90000"/>
              </a:lnSpc>
              <a:spcBef>
                <a:spcPts val="750"/>
              </a:spcBef>
              <a:spcAft>
                <a:spcPts val="600"/>
              </a:spcAft>
              <a:buClr>
                <a:srgbClr val="E00032"/>
              </a:buClr>
              <a:buSzPct val="110000"/>
              <a:buFontTx/>
              <a:buNone/>
              <a:tabLst/>
              <a:defRPr sz="2200" kern="1400" spc="0" baseline="0">
                <a:solidFill>
                  <a:srgbClr val="5A8E22"/>
                </a:solidFill>
                <a:latin typeface="+mn-lt"/>
                <a:ea typeface="+mn-ea"/>
                <a:cs typeface="+mn-cs"/>
              </a:defRPr>
            </a:lvl1pPr>
            <a:lvl2pPr marL="325437" indent="0" algn="l" defTabSz="685800" rtl="0" eaLnBrk="1" latinLnBrk="0" hangingPunct="1">
              <a:lnSpc>
                <a:spcPct val="90000"/>
              </a:lnSpc>
              <a:spcBef>
                <a:spcPts val="375"/>
              </a:spcBef>
              <a:spcAft>
                <a:spcPts val="600"/>
              </a:spcAft>
              <a:buClr>
                <a:srgbClr val="E00032"/>
              </a:buClr>
              <a:buSzPct val="110000"/>
              <a:buFontTx/>
              <a:buNone/>
              <a:tabLst/>
              <a:defRPr sz="1800" kern="1200">
                <a:solidFill>
                  <a:schemeClr val="tx1"/>
                </a:solidFill>
                <a:latin typeface="+mn-lt"/>
                <a:ea typeface="+mn-ea"/>
                <a:cs typeface="+mn-cs"/>
              </a:defRPr>
            </a:lvl2pPr>
            <a:lvl3pPr marL="1001713" indent="0" algn="l" defTabSz="685800" rtl="0" eaLnBrk="1" latinLnBrk="0" hangingPunct="1">
              <a:lnSpc>
                <a:spcPct val="90000"/>
              </a:lnSpc>
              <a:spcBef>
                <a:spcPts val="375"/>
              </a:spcBef>
              <a:spcAft>
                <a:spcPts val="600"/>
              </a:spcAft>
              <a:buClr>
                <a:srgbClr val="E00032"/>
              </a:buClr>
              <a:buSzPct val="110000"/>
              <a:buFontTx/>
              <a:buNone/>
              <a:tabLst/>
              <a:defRPr sz="1500" kern="1200">
                <a:solidFill>
                  <a:schemeClr val="tx1"/>
                </a:solidFill>
                <a:latin typeface="+mn-lt"/>
                <a:ea typeface="+mn-ea"/>
                <a:cs typeface="+mn-cs"/>
              </a:defRPr>
            </a:lvl3pPr>
            <a:lvl4pPr marL="150018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4pPr>
            <a:lvl5pPr marL="200183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 algn="ctr">
              <a:lnSpc>
                <a:spcPct val="100000"/>
              </a:lnSpc>
            </a:pPr>
            <a:r>
              <a:rPr lang="de-CH" sz="2000" b="1" dirty="0">
                <a:solidFill>
                  <a:schemeClr val="tx1"/>
                </a:solidFill>
                <a:latin typeface="Aptos Black" panose="020B0004020202020204" pitchFamily="34" charset="0"/>
              </a:rPr>
              <a:t>Germain Nyembo </a:t>
            </a:r>
            <a:r>
              <a:rPr lang="de-CH" sz="2000" b="1" dirty="0" err="1">
                <a:solidFill>
                  <a:schemeClr val="tx1"/>
                </a:solidFill>
                <a:latin typeface="Aptos Black" panose="020B0004020202020204" pitchFamily="34" charset="0"/>
              </a:rPr>
              <a:t>Kasendue</a:t>
            </a:r>
            <a:endParaRPr lang="de-CH" sz="2000" b="1" dirty="0">
              <a:solidFill>
                <a:schemeClr val="tx1"/>
              </a:solidFill>
              <a:latin typeface="Aptos Black" panose="020B0004020202020204" pitchFamily="34" charset="0"/>
            </a:endParaRPr>
          </a:p>
          <a:p>
            <a:pPr marL="4445" algn="just">
              <a:lnSpc>
                <a:spcPct val="100000"/>
              </a:lnSpc>
            </a:pPr>
            <a:r>
              <a:rPr lang="fr-CH" sz="1800" dirty="0">
                <a:solidFill>
                  <a:schemeClr val="tx1"/>
                </a:solidFill>
              </a:rPr>
              <a:t>Projets d’agroécologie visant à lutter contre la famine et les inégalités structurelles, à travers la formation et la sensibilisation des jeunes.</a:t>
            </a:r>
          </a:p>
          <a:p>
            <a:pPr marL="4445">
              <a:lnSpc>
                <a:spcPct val="100000"/>
              </a:lnSpc>
            </a:pPr>
            <a:endParaRPr lang="de-CH" sz="1800" dirty="0">
              <a:solidFill>
                <a:srgbClr val="4DCD00"/>
              </a:solidFill>
              <a:latin typeface="FiraSans-Light"/>
            </a:endParaRPr>
          </a:p>
        </p:txBody>
      </p:sp>
      <p:pic>
        <p:nvPicPr>
          <p:cNvPr id="12" name="Grafik 11">
            <a:extLst>
              <a:ext uri="{FF2B5EF4-FFF2-40B4-BE49-F238E27FC236}">
                <a16:creationId xmlns:a16="http://schemas.microsoft.com/office/drawing/2014/main" id="{973F4E6D-D85E-DB9A-BFAF-12995854EF75}"/>
              </a:ext>
            </a:extLst>
          </p:cNvPr>
          <p:cNvPicPr>
            <a:picLocks noChangeAspect="1"/>
          </p:cNvPicPr>
          <p:nvPr/>
        </p:nvPicPr>
        <p:blipFill>
          <a:blip r:embed="rId3"/>
          <a:stretch>
            <a:fillRect/>
          </a:stretch>
        </p:blipFill>
        <p:spPr>
          <a:xfrm>
            <a:off x="1333438" y="2094655"/>
            <a:ext cx="2232780" cy="1888420"/>
          </a:xfrm>
          <a:prstGeom prst="rect">
            <a:avLst/>
          </a:prstGeom>
          <a:ln>
            <a:noFill/>
          </a:ln>
          <a:effectLst>
            <a:outerShdw blurRad="292100" dist="139700" dir="2700000" algn="tl" rotWithShape="0">
              <a:srgbClr val="333333">
                <a:alpha val="65000"/>
              </a:srgbClr>
            </a:outerShdw>
          </a:effectLst>
        </p:spPr>
      </p:pic>
      <p:pic>
        <p:nvPicPr>
          <p:cNvPr id="17" name="Grafik 16">
            <a:extLst>
              <a:ext uri="{FF2B5EF4-FFF2-40B4-BE49-F238E27FC236}">
                <a16:creationId xmlns:a16="http://schemas.microsoft.com/office/drawing/2014/main" id="{F248BDDC-ACE2-776C-C26A-BA734990F5D8}"/>
              </a:ext>
            </a:extLst>
          </p:cNvPr>
          <p:cNvPicPr>
            <a:picLocks noChangeAspect="1"/>
          </p:cNvPicPr>
          <p:nvPr/>
        </p:nvPicPr>
        <p:blipFill>
          <a:blip r:embed="rId4" cstate="print">
            <a:extLst>
              <a:ext uri="{28A0092B-C50C-407E-A947-70E740481C1C}">
                <a14:useLocalDpi xmlns:a14="http://schemas.microsoft.com/office/drawing/2010/main" val="0"/>
              </a:ext>
            </a:extLst>
          </a:blip>
          <a:srcRect l="8243" r="12945"/>
          <a:stretch/>
        </p:blipFill>
        <p:spPr>
          <a:xfrm>
            <a:off x="5817625" y="2094655"/>
            <a:ext cx="2232780" cy="1888420"/>
          </a:xfrm>
          <a:prstGeom prst="rect">
            <a:avLst/>
          </a:prstGeom>
          <a:ln>
            <a:noFill/>
          </a:ln>
          <a:effectLst>
            <a:outerShdw blurRad="292100" dist="139700" dir="2700000" algn="tl" rotWithShape="0">
              <a:srgbClr val="333333">
                <a:alpha val="65000"/>
              </a:srgbClr>
            </a:outerShdw>
          </a:effectLst>
        </p:spPr>
      </p:pic>
      <p:sp>
        <p:nvSpPr>
          <p:cNvPr id="5" name="Titre 1">
            <a:extLst>
              <a:ext uri="{FF2B5EF4-FFF2-40B4-BE49-F238E27FC236}">
                <a16:creationId xmlns:a16="http://schemas.microsoft.com/office/drawing/2014/main" id="{99F3AA7A-CCC3-23FE-F043-369BFA53E61E}"/>
              </a:ext>
            </a:extLst>
          </p:cNvPr>
          <p:cNvSpPr>
            <a:spLocks noGrp="1"/>
          </p:cNvSpPr>
          <p:nvPr>
            <p:ph type="title"/>
          </p:nvPr>
        </p:nvSpPr>
        <p:spPr>
          <a:xfrm>
            <a:off x="325486" y="37880"/>
            <a:ext cx="7151661" cy="1141413"/>
          </a:xfrm>
          <a:solidFill>
            <a:schemeClr val="bg1"/>
          </a:solidFill>
        </p:spPr>
        <p:txBody>
          <a:bodyPr/>
          <a:lstStyle/>
          <a:p>
            <a:r>
              <a:rPr lang="fr-CH" b="1">
                <a:latin typeface="Aptos Black" panose="020B0004020202020204" pitchFamily="34" charset="0"/>
              </a:rPr>
              <a:t>Engagement de l’EPER et d’Action de Carême au Sud</a:t>
            </a:r>
          </a:p>
        </p:txBody>
      </p:sp>
      <p:sp>
        <p:nvSpPr>
          <p:cNvPr id="10" name="ZoneTexte 9">
            <a:extLst>
              <a:ext uri="{FF2B5EF4-FFF2-40B4-BE49-F238E27FC236}">
                <a16:creationId xmlns:a16="http://schemas.microsoft.com/office/drawing/2014/main" id="{5CFF44A2-67FB-6DE5-73A5-010E9D9C240F}"/>
              </a:ext>
            </a:extLst>
          </p:cNvPr>
          <p:cNvSpPr txBox="1"/>
          <p:nvPr/>
        </p:nvSpPr>
        <p:spPr>
          <a:xfrm>
            <a:off x="1419681" y="1468359"/>
            <a:ext cx="2060294" cy="461665"/>
          </a:xfrm>
          <a:prstGeom prst="rect">
            <a:avLst/>
          </a:prstGeom>
          <a:noFill/>
        </p:spPr>
        <p:txBody>
          <a:bodyPr wrap="square">
            <a:spAutoFit/>
          </a:bodyPr>
          <a:lstStyle/>
          <a:p>
            <a:pPr marL="0" indent="0" algn="ctr">
              <a:buNone/>
            </a:pPr>
            <a:r>
              <a:rPr lang="fr-CH" sz="2400">
                <a:latin typeface="Aptos Black" panose="020B0004020202020204" pitchFamily="34" charset="0"/>
              </a:rPr>
              <a:t>HONDURAS</a:t>
            </a:r>
            <a:endParaRPr lang="fr-CH">
              <a:latin typeface="Aptos Black" panose="020B0004020202020204" pitchFamily="34" charset="0"/>
            </a:endParaRPr>
          </a:p>
        </p:txBody>
      </p:sp>
      <p:sp>
        <p:nvSpPr>
          <p:cNvPr id="13" name="ZoneTexte 12">
            <a:extLst>
              <a:ext uri="{FF2B5EF4-FFF2-40B4-BE49-F238E27FC236}">
                <a16:creationId xmlns:a16="http://schemas.microsoft.com/office/drawing/2014/main" id="{48B37C9A-B4A8-423C-8409-02A5DC8F5785}"/>
              </a:ext>
            </a:extLst>
          </p:cNvPr>
          <p:cNvSpPr txBox="1"/>
          <p:nvPr/>
        </p:nvSpPr>
        <p:spPr>
          <a:xfrm>
            <a:off x="5903868" y="1468359"/>
            <a:ext cx="2060294" cy="461665"/>
          </a:xfrm>
          <a:prstGeom prst="rect">
            <a:avLst/>
          </a:prstGeom>
          <a:noFill/>
        </p:spPr>
        <p:txBody>
          <a:bodyPr wrap="square">
            <a:spAutoFit/>
          </a:bodyPr>
          <a:lstStyle/>
          <a:p>
            <a:pPr marL="0" indent="0" algn="ctr">
              <a:buNone/>
            </a:pPr>
            <a:r>
              <a:rPr lang="fr-CH" sz="2400">
                <a:latin typeface="Aptos Black" panose="020B0004020202020204" pitchFamily="34" charset="0"/>
              </a:rPr>
              <a:t>RDC</a:t>
            </a:r>
            <a:endParaRPr lang="fr-CH">
              <a:latin typeface="Aptos Black" panose="020B0004020202020204" pitchFamily="34" charset="0"/>
            </a:endParaRPr>
          </a:p>
        </p:txBody>
      </p:sp>
    </p:spTree>
    <p:extLst>
      <p:ext uri="{BB962C8B-B14F-4D97-AF65-F5344CB8AC3E}">
        <p14:creationId xmlns:p14="http://schemas.microsoft.com/office/powerpoint/2010/main" val="297207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33C904C-1530-90BD-2C00-F366B59A979D}"/>
              </a:ext>
            </a:extLst>
          </p:cNvPr>
          <p:cNvSpPr>
            <a:spLocks noGrp="1"/>
          </p:cNvSpPr>
          <p:nvPr>
            <p:ph type="title"/>
          </p:nvPr>
        </p:nvSpPr>
        <p:spPr>
          <a:xfrm>
            <a:off x="425159" y="151999"/>
            <a:ext cx="6612317" cy="1325563"/>
          </a:xfrm>
        </p:spPr>
        <p:txBody>
          <a:bodyPr>
            <a:normAutofit/>
          </a:bodyPr>
          <a:lstStyle/>
          <a:p>
            <a:r>
              <a:rPr lang="fr-FR" b="1" dirty="0">
                <a:latin typeface="Aptos Black" panose="020B0004020202020204" pitchFamily="34" charset="0"/>
              </a:rPr>
              <a:t>M</a:t>
            </a:r>
            <a:r>
              <a:rPr lang="fr-FR" b="1" dirty="0">
                <a:solidFill>
                  <a:schemeClr val="tx1"/>
                </a:solidFill>
                <a:latin typeface="Aptos Black" panose="020B0004020202020204" pitchFamily="34" charset="0"/>
              </a:rPr>
              <a:t>on engagement personnel compte aussi !</a:t>
            </a:r>
            <a:endParaRPr lang="fr-CH" dirty="0"/>
          </a:p>
        </p:txBody>
      </p:sp>
      <p:sp>
        <p:nvSpPr>
          <p:cNvPr id="2" name="Espace réservé du contenu 1">
            <a:extLst>
              <a:ext uri="{FF2B5EF4-FFF2-40B4-BE49-F238E27FC236}">
                <a16:creationId xmlns:a16="http://schemas.microsoft.com/office/drawing/2014/main" id="{CC0A6EEB-06FA-FCB5-DF6A-BAFAC473D4D5}"/>
              </a:ext>
            </a:extLst>
          </p:cNvPr>
          <p:cNvSpPr>
            <a:spLocks noGrp="1"/>
          </p:cNvSpPr>
          <p:nvPr>
            <p:ph sz="quarter" idx="4294967295"/>
          </p:nvPr>
        </p:nvSpPr>
        <p:spPr>
          <a:xfrm>
            <a:off x="425159" y="1502562"/>
            <a:ext cx="6997700" cy="4864100"/>
          </a:xfrm>
        </p:spPr>
        <p:txBody>
          <a:bodyPr>
            <a:normAutofit fontScale="92500" lnSpcReduction="20000"/>
          </a:bodyPr>
          <a:lstStyle/>
          <a:p>
            <a:pPr marL="0" indent="0">
              <a:lnSpc>
                <a:spcPct val="120000"/>
              </a:lnSpc>
              <a:buNone/>
            </a:pPr>
            <a:r>
              <a:rPr lang="fr-CH" sz="2800" b="1" dirty="0">
                <a:ea typeface="FiraSans-Light" panose="020B0403050000020004" pitchFamily="34" charset="0"/>
              </a:rPr>
              <a:t>Des petits gestes quotidiens pour faire la différence</a:t>
            </a:r>
            <a:endParaRPr lang="fr-CH" dirty="0">
              <a:solidFill>
                <a:schemeClr val="bg1"/>
              </a:solidFill>
              <a:ea typeface="FiraSans-Light" panose="020B0403050000020004" pitchFamily="34" charset="0"/>
            </a:endParaRPr>
          </a:p>
          <a:p>
            <a:pPr marL="285750" indent="-285750">
              <a:lnSpc>
                <a:spcPct val="150000"/>
              </a:lnSpc>
              <a:buFont typeface="Arial" panose="020B0604020202020204" pitchFamily="34" charset="0"/>
              <a:buChar char="•"/>
            </a:pPr>
            <a:r>
              <a:rPr lang="fr-CH" sz="2400" dirty="0">
                <a:ea typeface="FiraSans-Light" panose="020B0403050000020004" pitchFamily="34" charset="0"/>
              </a:rPr>
              <a:t>Lutter contre le gaspillage alimentaire</a:t>
            </a:r>
          </a:p>
          <a:p>
            <a:pPr marL="285750" indent="-285750">
              <a:lnSpc>
                <a:spcPct val="150000"/>
              </a:lnSpc>
              <a:buFont typeface="Arial" panose="020B0604020202020204" pitchFamily="34" charset="0"/>
              <a:buChar char="•"/>
            </a:pPr>
            <a:r>
              <a:rPr lang="fr-CH" sz="2400" dirty="0">
                <a:ea typeface="FiraSans-Light" panose="020B0403050000020004" pitchFamily="34" charset="0"/>
              </a:rPr>
              <a:t>Réduire sa propre consommation</a:t>
            </a:r>
          </a:p>
          <a:p>
            <a:pPr marL="285750" indent="-285750">
              <a:lnSpc>
                <a:spcPct val="150000"/>
              </a:lnSpc>
              <a:buFont typeface="Arial" panose="020B0604020202020204" pitchFamily="34" charset="0"/>
              <a:buChar char="•"/>
            </a:pPr>
            <a:r>
              <a:rPr lang="fr-CH" sz="2400" dirty="0">
                <a:ea typeface="FiraSans-Light" panose="020B0403050000020004" pitchFamily="34" charset="0"/>
              </a:rPr>
              <a:t>Privilégier les produits locaux et de saison </a:t>
            </a:r>
          </a:p>
          <a:p>
            <a:pPr marL="285750" indent="-285750">
              <a:lnSpc>
                <a:spcPct val="150000"/>
              </a:lnSpc>
              <a:buFont typeface="Arial" panose="020B0604020202020204" pitchFamily="34" charset="0"/>
              <a:buChar char="•"/>
            </a:pPr>
            <a:r>
              <a:rPr lang="fr-CH" sz="2400" dirty="0">
                <a:ea typeface="FiraSans-Light" panose="020B0403050000020004" pitchFamily="34" charset="0"/>
              </a:rPr>
              <a:t>Limiter les intermédiaires</a:t>
            </a:r>
          </a:p>
          <a:p>
            <a:pPr marL="285750" indent="-285750">
              <a:lnSpc>
                <a:spcPct val="150000"/>
              </a:lnSpc>
              <a:buFont typeface="Arial" panose="020B0604020202020204" pitchFamily="34" charset="0"/>
              <a:buChar char="•"/>
            </a:pPr>
            <a:r>
              <a:rPr lang="fr-CH" sz="2400" dirty="0">
                <a:ea typeface="FiraSans-Light" panose="020B0403050000020004" pitchFamily="34" charset="0"/>
              </a:rPr>
              <a:t>Soutenir le commerce équitable</a:t>
            </a:r>
          </a:p>
          <a:p>
            <a:pPr>
              <a:lnSpc>
                <a:spcPct val="150000"/>
              </a:lnSpc>
            </a:pPr>
            <a:endParaRPr lang="fr-CH" sz="2400" dirty="0">
              <a:ea typeface="FiraSans-Light" panose="020B0403050000020004" pitchFamily="34" charset="0"/>
            </a:endParaRPr>
          </a:p>
          <a:p>
            <a:pPr marL="0" indent="0" algn="ctr">
              <a:buNone/>
            </a:pPr>
            <a:r>
              <a:rPr lang="fr-CH" sz="2600" i="1" dirty="0">
                <a:solidFill>
                  <a:srgbClr val="C00000"/>
                </a:solidFill>
                <a:latin typeface="Aptos Black" panose="020B0004020202020204" pitchFamily="34" charset="0"/>
              </a:rPr>
              <a:t>Chaque petit geste compte pour bâtir un monde sans faim</a:t>
            </a:r>
            <a:endParaRPr lang="fr-CH" sz="2600" i="1" dirty="0">
              <a:solidFill>
                <a:srgbClr val="C00000"/>
              </a:solidFill>
              <a:latin typeface="Aptos Black" panose="020B0004020202020204" pitchFamily="34" charset="0"/>
              <a:ea typeface="FiraSans-Light" panose="020B0403050000020004" pitchFamily="34" charset="0"/>
            </a:endParaRPr>
          </a:p>
          <a:p>
            <a:endParaRPr lang="fr-CH" dirty="0"/>
          </a:p>
        </p:txBody>
      </p:sp>
      <p:pic>
        <p:nvPicPr>
          <p:cNvPr id="5" name="Image 4" descr="Une image contenant texte, Police, logo, cercle&#10;&#10;Description générée automatiquement">
            <a:extLst>
              <a:ext uri="{FF2B5EF4-FFF2-40B4-BE49-F238E27FC236}">
                <a16:creationId xmlns:a16="http://schemas.microsoft.com/office/drawing/2014/main" id="{2645DC1A-2532-475C-0004-33AB82DA92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37476" y="2029612"/>
            <a:ext cx="1905000" cy="1905000"/>
          </a:xfrm>
          <a:prstGeom prst="rect">
            <a:avLst/>
          </a:prstGeom>
        </p:spPr>
      </p:pic>
      <p:pic>
        <p:nvPicPr>
          <p:cNvPr id="10" name="Image 9" descr="Une image contenant Aliments naturels, produits, Nourriture complète, Nourriture locale&#10;&#10;Description générée automatiquement">
            <a:extLst>
              <a:ext uri="{FF2B5EF4-FFF2-40B4-BE49-F238E27FC236}">
                <a16:creationId xmlns:a16="http://schemas.microsoft.com/office/drawing/2014/main" id="{8C687821-AA66-8681-0ED0-21D080D4385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42866" y="3657602"/>
            <a:ext cx="2540002" cy="1905001"/>
          </a:xfrm>
          <a:prstGeom prst="flowChartConnector">
            <a:avLst/>
          </a:prstGeom>
        </p:spPr>
      </p:pic>
    </p:spTree>
    <p:extLst>
      <p:ext uri="{BB962C8B-B14F-4D97-AF65-F5344CB8AC3E}">
        <p14:creationId xmlns:p14="http://schemas.microsoft.com/office/powerpoint/2010/main" val="3270716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5">
            <a:extLst>
              <a:ext uri="{FF2B5EF4-FFF2-40B4-BE49-F238E27FC236}">
                <a16:creationId xmlns:a16="http://schemas.microsoft.com/office/drawing/2014/main" id="{6398A5F9-1E68-BB70-90FA-6A192B24B9CA}"/>
              </a:ext>
            </a:extLst>
          </p:cNvPr>
          <p:cNvPicPr>
            <a:picLocks noChangeAspect="1"/>
          </p:cNvPicPr>
          <p:nvPr/>
        </p:nvPicPr>
        <p:blipFill>
          <a:blip r:embed="rId3">
            <a:extLst>
              <a:ext uri="{28A0092B-C50C-407E-A947-70E740481C1C}">
                <a14:useLocalDpi xmlns:a14="http://schemas.microsoft.com/office/drawing/2010/main" val="0"/>
              </a:ext>
            </a:extLst>
          </a:blip>
          <a:srcRect l="39376" r="16124" b="-1"/>
          <a:stretch/>
        </p:blipFill>
        <p:spPr>
          <a:xfrm>
            <a:off x="20" y="10"/>
            <a:ext cx="4571980" cy="6857990"/>
          </a:xfrm>
          <a:prstGeom prst="rect">
            <a:avLst/>
          </a:prstGeom>
        </p:spPr>
      </p:pic>
      <p:sp useBgFill="1">
        <p:nvSpPr>
          <p:cNvPr id="49" name="Rectangle 48">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2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05681" y="771099"/>
            <a:ext cx="3493582" cy="3630304"/>
          </a:xfrm>
        </p:spPr>
        <p:txBody>
          <a:bodyPr vert="horz" lIns="91440" tIns="45720" rIns="91440" bIns="45720" rtlCol="0" anchor="t">
            <a:normAutofit/>
          </a:bodyPr>
          <a:lstStyle/>
          <a:p>
            <a:pPr defTabSz="914400"/>
            <a:r>
              <a:rPr lang="en-US" sz="4200" b="1" i="0" err="1"/>
              <a:t>Déroulement</a:t>
            </a:r>
            <a:r>
              <a:rPr lang="en-US" sz="4200" b="1" i="0"/>
              <a:t> de la </a:t>
            </a:r>
            <a:r>
              <a:rPr lang="en-US" sz="4200" b="1" i="0" err="1"/>
              <a:t>campagne</a:t>
            </a:r>
            <a:r>
              <a:rPr lang="en-US" sz="4200" b="1" i="0"/>
              <a:t> </a:t>
            </a:r>
            <a:r>
              <a:rPr lang="en-US" sz="4200" b="1" i="0" err="1"/>
              <a:t>œcuménique</a:t>
            </a:r>
            <a:br>
              <a:rPr lang="en-US" sz="4200" b="1" i="0"/>
            </a:br>
            <a:r>
              <a:rPr lang="en-US" sz="4200" spc="130"/>
              <a:t>5 </a:t>
            </a:r>
            <a:r>
              <a:rPr lang="en-US" altLang="de-DE" sz="4200" i="0" spc="130"/>
              <a:t>mars – 20 </a:t>
            </a:r>
            <a:r>
              <a:rPr lang="en-US" altLang="de-DE" sz="4200" i="0" spc="130" err="1"/>
              <a:t>avril</a:t>
            </a:r>
            <a:r>
              <a:rPr lang="en-US" altLang="de-DE" sz="4200" i="0" spc="130"/>
              <a:t> 2025</a:t>
            </a:r>
            <a:endParaRPr lang="en-US" sz="4200" b="1" i="0"/>
          </a:p>
        </p:txBody>
      </p:sp>
      <p:sp useBgFill="1">
        <p:nvSpPr>
          <p:cNvPr id="51" name="Rectangle 5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5143500"/>
            <a:ext cx="4572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http://gallery.innov8.ch/fastenopfer/thumb/Schweiz/Schweiz%20FO%20SEKO/Schweiz%20FO%20SEKO%202020%20mra%20003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395531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E0359AA-6709-FF31-8A43-5B823C9AE94A}"/>
              </a:ext>
            </a:extLst>
          </p:cNvPr>
          <p:cNvSpPr>
            <a:spLocks noGrp="1"/>
          </p:cNvSpPr>
          <p:nvPr>
            <p:ph type="title"/>
          </p:nvPr>
        </p:nvSpPr>
        <p:spPr>
          <a:xfrm>
            <a:off x="420139" y="100537"/>
            <a:ext cx="4770438" cy="1325563"/>
          </a:xfrm>
          <a:noFill/>
        </p:spPr>
        <p:txBody>
          <a:bodyPr vert="horz" lIns="91440" tIns="45720" rIns="91440" bIns="45720" rtlCol="0" anchor="ctr">
            <a:normAutofit/>
          </a:bodyPr>
          <a:lstStyle/>
          <a:p>
            <a:pPr defTabSz="914400"/>
            <a:r>
              <a:rPr lang="en-US" sz="3500" b="1" dirty="0">
                <a:latin typeface="Aptos Black" panose="020B0004020202020204" pitchFamily="34" charset="0"/>
              </a:rPr>
              <a:t>Germain Nyembo </a:t>
            </a:r>
            <a:r>
              <a:rPr lang="en-US" sz="3500" b="1" dirty="0" err="1">
                <a:latin typeface="Aptos Black" panose="020B0004020202020204" pitchFamily="34" charset="0"/>
              </a:rPr>
              <a:t>Kasendue</a:t>
            </a:r>
            <a:r>
              <a:rPr lang="en-US" sz="3500" b="1" dirty="0">
                <a:latin typeface="Aptos Black" panose="020B0004020202020204" pitchFamily="34" charset="0"/>
              </a:rPr>
              <a:t> </a:t>
            </a:r>
          </a:p>
        </p:txBody>
      </p:sp>
      <p:sp>
        <p:nvSpPr>
          <p:cNvPr id="2" name="Espace réservé du contenu 1">
            <a:extLst>
              <a:ext uri="{FF2B5EF4-FFF2-40B4-BE49-F238E27FC236}">
                <a16:creationId xmlns:a16="http://schemas.microsoft.com/office/drawing/2014/main" id="{B0603FC2-0135-FF78-1B0B-2E5251FA3994}"/>
              </a:ext>
            </a:extLst>
          </p:cNvPr>
          <p:cNvSpPr>
            <a:spLocks noGrp="1"/>
          </p:cNvSpPr>
          <p:nvPr>
            <p:ph sz="quarter" idx="4294967295"/>
          </p:nvPr>
        </p:nvSpPr>
        <p:spPr>
          <a:xfrm>
            <a:off x="420139" y="3681326"/>
            <a:ext cx="4559300" cy="2568575"/>
          </a:xfrm>
        </p:spPr>
        <p:txBody>
          <a:bodyPr vert="horz" lIns="91440" tIns="45720" rIns="91440" bIns="45720" rtlCol="0">
            <a:normAutofit fontScale="92500"/>
          </a:bodyPr>
          <a:lstStyle/>
          <a:p>
            <a:pPr marL="114300" indent="0" defTabSz="914400">
              <a:buNone/>
            </a:pPr>
            <a:endParaRPr lang="fr-FR" sz="1700" dirty="0"/>
          </a:p>
          <a:p>
            <a:pPr marL="114300" indent="0" defTabSz="914400">
              <a:buNone/>
            </a:pPr>
            <a:r>
              <a:rPr lang="fr-FR" sz="2000" b="1" dirty="0"/>
              <a:t>Présent du 20 mars 2025 au 6 avril 2025</a:t>
            </a:r>
          </a:p>
          <a:p>
            <a:pPr marL="114300" indent="0" defTabSz="914400">
              <a:buNone/>
            </a:pPr>
            <a:r>
              <a:rPr lang="fr-FR" sz="2000" dirty="0"/>
              <a:t>Son rôle:</a:t>
            </a:r>
          </a:p>
          <a:p>
            <a:pPr marL="400050" indent="-285750" defTabSz="914400"/>
            <a:r>
              <a:rPr lang="fr-FR" sz="2000" dirty="0"/>
              <a:t>Conférences publiques au tour de l’agroécologie</a:t>
            </a:r>
          </a:p>
          <a:p>
            <a:pPr marL="400050" indent="-285750" defTabSz="914400"/>
            <a:r>
              <a:rPr lang="fr-FR" sz="2000" dirty="0"/>
              <a:t>Intervenant qui apporte son expérience e sa connaissance du contexte du Sud</a:t>
            </a:r>
          </a:p>
          <a:p>
            <a:pPr marL="342900" indent="-228600" defTabSz="914400"/>
            <a:endParaRPr lang="en-US" sz="1700" dirty="0"/>
          </a:p>
        </p:txBody>
      </p:sp>
      <p:pic>
        <p:nvPicPr>
          <p:cNvPr id="6" name="Espace réservé du contenu 5" descr="Une image contenant personne, Visage humain, habits, plein air&#10;&#10;Description générée automatiquement">
            <a:extLst>
              <a:ext uri="{FF2B5EF4-FFF2-40B4-BE49-F238E27FC236}">
                <a16:creationId xmlns:a16="http://schemas.microsoft.com/office/drawing/2014/main" id="{D47A666A-43C5-061C-47EA-0E48FA9747CB}"/>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l="14019" r="16868"/>
          <a:stretch/>
        </p:blipFill>
        <p:spPr>
          <a:xfrm>
            <a:off x="5399088" y="0"/>
            <a:ext cx="3744912" cy="6858000"/>
          </a:xfrm>
          <a:prstGeom prst="rect">
            <a:avLst/>
          </a:prstGeom>
          <a:effectLst/>
        </p:spPr>
      </p:pic>
      <p:graphicFrame>
        <p:nvGraphicFramePr>
          <p:cNvPr id="7" name="Diagramme 6">
            <a:extLst>
              <a:ext uri="{FF2B5EF4-FFF2-40B4-BE49-F238E27FC236}">
                <a16:creationId xmlns:a16="http://schemas.microsoft.com/office/drawing/2014/main" id="{F84F7BD4-E7FC-C69C-D914-9700B0401934}"/>
              </a:ext>
            </a:extLst>
          </p:cNvPr>
          <p:cNvGraphicFramePr/>
          <p:nvPr>
            <p:extLst>
              <p:ext uri="{D42A27DB-BD31-4B8C-83A1-F6EECF244321}">
                <p14:modId xmlns:p14="http://schemas.microsoft.com/office/powerpoint/2010/main" val="2321017697"/>
              </p:ext>
            </p:extLst>
          </p:nvPr>
        </p:nvGraphicFramePr>
        <p:xfrm>
          <a:off x="827579" y="1498634"/>
          <a:ext cx="3744421" cy="20548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raphique 8" descr="Repère avec un remplissage uni">
            <a:extLst>
              <a:ext uri="{FF2B5EF4-FFF2-40B4-BE49-F238E27FC236}">
                <a16:creationId xmlns:a16="http://schemas.microsoft.com/office/drawing/2014/main" id="{BD69BFDD-95D7-7AC1-08F2-B267A05E2B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5298" y="1670645"/>
            <a:ext cx="457200" cy="457200"/>
          </a:xfrm>
          <a:prstGeom prst="rect">
            <a:avLst/>
          </a:prstGeom>
        </p:spPr>
      </p:pic>
      <p:pic>
        <p:nvPicPr>
          <p:cNvPr id="12" name="Graphique 11" descr="OMG avec un remplissage uni">
            <a:extLst>
              <a:ext uri="{FF2B5EF4-FFF2-40B4-BE49-F238E27FC236}">
                <a16:creationId xmlns:a16="http://schemas.microsoft.com/office/drawing/2014/main" id="{2ACF7929-DD7C-69BC-9F09-711BD7728E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7294" y="2361050"/>
            <a:ext cx="373272" cy="373272"/>
          </a:xfrm>
          <a:prstGeom prst="rect">
            <a:avLst/>
          </a:prstGeom>
        </p:spPr>
      </p:pic>
      <p:pic>
        <p:nvPicPr>
          <p:cNvPr id="14" name="Graphique 13" descr="Porte-bloc avec un remplissage uni">
            <a:extLst>
              <a:ext uri="{FF2B5EF4-FFF2-40B4-BE49-F238E27FC236}">
                <a16:creationId xmlns:a16="http://schemas.microsoft.com/office/drawing/2014/main" id="{BD930482-36D9-835A-5F0D-0C7A6F4B72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4903" y="2935660"/>
            <a:ext cx="373272" cy="373272"/>
          </a:xfrm>
          <a:prstGeom prst="rect">
            <a:avLst/>
          </a:prstGeom>
        </p:spPr>
      </p:pic>
    </p:spTree>
    <p:extLst>
      <p:ext uri="{BB962C8B-B14F-4D97-AF65-F5344CB8AC3E}">
        <p14:creationId xmlns:p14="http://schemas.microsoft.com/office/powerpoint/2010/main" val="2761343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E336184-1995-CC46-010F-90032B2779D2}"/>
              </a:ext>
            </a:extLst>
          </p:cNvPr>
          <p:cNvSpPr>
            <a:spLocks noGrp="1"/>
          </p:cNvSpPr>
          <p:nvPr>
            <p:ph type="title"/>
          </p:nvPr>
        </p:nvSpPr>
        <p:spPr/>
        <p:txBody>
          <a:bodyPr/>
          <a:lstStyle/>
          <a:p>
            <a:r>
              <a:rPr lang="fr-CH">
                <a:latin typeface="Aptos Black" panose="020B0004020202020204" pitchFamily="34" charset="0"/>
              </a:rPr>
              <a:t>Nouveau cycle </a:t>
            </a:r>
          </a:p>
        </p:txBody>
      </p:sp>
      <p:graphicFrame>
        <p:nvGraphicFramePr>
          <p:cNvPr id="4" name="Espace réservé du contenu 3">
            <a:extLst>
              <a:ext uri="{FF2B5EF4-FFF2-40B4-BE49-F238E27FC236}">
                <a16:creationId xmlns:a16="http://schemas.microsoft.com/office/drawing/2014/main" id="{ABE610EC-5DB3-04E3-D8A2-E26399789B8D}"/>
              </a:ext>
            </a:extLst>
          </p:cNvPr>
          <p:cNvGraphicFramePr>
            <a:graphicFrameLocks noGrp="1"/>
          </p:cNvGraphicFramePr>
          <p:nvPr>
            <p:ph sz="quarter" idx="4294967295"/>
            <p:extLst>
              <p:ext uri="{D42A27DB-BD31-4B8C-83A1-F6EECF244321}">
                <p14:modId xmlns:p14="http://schemas.microsoft.com/office/powerpoint/2010/main" val="4079761063"/>
              </p:ext>
            </p:extLst>
          </p:nvPr>
        </p:nvGraphicFramePr>
        <p:xfrm>
          <a:off x="0" y="1630363"/>
          <a:ext cx="5948363"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Espace réservé du contenu 3">
            <a:extLst>
              <a:ext uri="{FF2B5EF4-FFF2-40B4-BE49-F238E27FC236}">
                <a16:creationId xmlns:a16="http://schemas.microsoft.com/office/drawing/2014/main" id="{EC426D7B-D719-B426-1725-B63345B5C7C8}"/>
              </a:ext>
            </a:extLst>
          </p:cNvPr>
          <p:cNvGraphicFramePr>
            <a:graphicFrameLocks/>
          </p:cNvGraphicFramePr>
          <p:nvPr>
            <p:extLst>
              <p:ext uri="{D42A27DB-BD31-4B8C-83A1-F6EECF244321}">
                <p14:modId xmlns:p14="http://schemas.microsoft.com/office/powerpoint/2010/main" val="4077740905"/>
              </p:ext>
            </p:extLst>
          </p:nvPr>
        </p:nvGraphicFramePr>
        <p:xfrm>
          <a:off x="3506581" y="1595468"/>
          <a:ext cx="5637419" cy="46703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195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1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455F524-7E84-FC2C-0B27-969388581DD7}"/>
              </a:ext>
            </a:extLst>
          </p:cNvPr>
          <p:cNvSpPr>
            <a:spLocks noGrp="1"/>
          </p:cNvSpPr>
          <p:nvPr>
            <p:ph sz="quarter" idx="13"/>
          </p:nvPr>
        </p:nvSpPr>
        <p:spPr>
          <a:xfrm>
            <a:off x="468314" y="1554090"/>
            <a:ext cx="8390873" cy="2255911"/>
          </a:xfrm>
        </p:spPr>
        <p:txBody>
          <a:bodyPr>
            <a:normAutofit/>
          </a:bodyPr>
          <a:lstStyle/>
          <a:p>
            <a:pPr marL="114300" indent="0" defTabSz="914400">
              <a:buNone/>
            </a:pPr>
            <a:r>
              <a:rPr lang="fr-FR" sz="2400" b="1" dirty="0"/>
              <a:t>Objectif des projets:</a:t>
            </a:r>
          </a:p>
          <a:p>
            <a:pPr marL="400050" indent="-285750" defTabSz="914400"/>
            <a:r>
              <a:rPr lang="fr-FR" dirty="0"/>
              <a:t>Droit à l’alimentation et accès aux ressources naturelle</a:t>
            </a:r>
          </a:p>
          <a:p>
            <a:pPr marL="400050" indent="-285750" defTabSz="914400"/>
            <a:r>
              <a:rPr lang="fr-FR" dirty="0"/>
              <a:t>Indépendance des communautés</a:t>
            </a:r>
          </a:p>
          <a:p>
            <a:pPr marL="400050" indent="-285750" defTabSz="914400"/>
            <a:r>
              <a:rPr lang="fr-FR" dirty="0"/>
              <a:t>Engagement des jeunes</a:t>
            </a:r>
          </a:p>
          <a:p>
            <a:pPr marL="400050" indent="-285750" defTabSz="914400"/>
            <a:r>
              <a:rPr lang="fr-FR" dirty="0"/>
              <a:t>Changement socio-culturelle</a:t>
            </a:r>
          </a:p>
          <a:p>
            <a:endParaRPr lang="fr-CH" dirty="0"/>
          </a:p>
        </p:txBody>
      </p:sp>
      <p:pic>
        <p:nvPicPr>
          <p:cNvPr id="6" name="Espace réservé du contenu 5" descr="Une image contenant habits, personne, plein air, plante&#10;&#10;Description générée automatiquement">
            <a:extLst>
              <a:ext uri="{FF2B5EF4-FFF2-40B4-BE49-F238E27FC236}">
                <a16:creationId xmlns:a16="http://schemas.microsoft.com/office/drawing/2014/main" id="{51E34D34-CE9E-A785-03A2-C08CB65F4AEF}"/>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572000" y="3810001"/>
            <a:ext cx="4571999" cy="3047999"/>
          </a:xfrm>
        </p:spPr>
      </p:pic>
      <p:sp>
        <p:nvSpPr>
          <p:cNvPr id="4" name="Titre 3">
            <a:extLst>
              <a:ext uri="{FF2B5EF4-FFF2-40B4-BE49-F238E27FC236}">
                <a16:creationId xmlns:a16="http://schemas.microsoft.com/office/drawing/2014/main" id="{65D9B572-17EB-1158-FF82-13F70A8736BF}"/>
              </a:ext>
            </a:extLst>
          </p:cNvPr>
          <p:cNvSpPr>
            <a:spLocks noGrp="1"/>
          </p:cNvSpPr>
          <p:nvPr>
            <p:ph type="title"/>
          </p:nvPr>
        </p:nvSpPr>
        <p:spPr>
          <a:xfrm>
            <a:off x="441810" y="179883"/>
            <a:ext cx="6860138" cy="1045576"/>
          </a:xfrm>
          <a:solidFill>
            <a:schemeClr val="bg1"/>
          </a:solidFill>
        </p:spPr>
        <p:txBody>
          <a:bodyPr anchor="b">
            <a:normAutofit/>
          </a:bodyPr>
          <a:lstStyle/>
          <a:p>
            <a:r>
              <a:rPr lang="fr-CH" sz="3200">
                <a:latin typeface="Aptos Black" panose="020B0004020202020204" pitchFamily="34" charset="0"/>
              </a:rPr>
              <a:t>Programme en</a:t>
            </a:r>
            <a:r>
              <a:rPr lang="fr-CH" sz="3200" dirty="0">
                <a:latin typeface="Aptos Black" panose="020B0004020202020204" pitchFamily="34" charset="0"/>
              </a:rPr>
              <a:t> République Démocratique du Congo</a:t>
            </a:r>
          </a:p>
        </p:txBody>
      </p:sp>
      <p:pic>
        <p:nvPicPr>
          <p:cNvPr id="8" name="Image 7" descr="Une image contenant personne, habits, Visage humain, mur&#10;&#10;Description générée automatiquement">
            <a:extLst>
              <a:ext uri="{FF2B5EF4-FFF2-40B4-BE49-F238E27FC236}">
                <a16:creationId xmlns:a16="http://schemas.microsoft.com/office/drawing/2014/main" id="{A20AE3D7-AF43-F645-52AD-E833677DA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10001"/>
            <a:ext cx="4571999" cy="3047999"/>
          </a:xfrm>
          <a:prstGeom prst="rect">
            <a:avLst/>
          </a:prstGeom>
        </p:spPr>
      </p:pic>
    </p:spTree>
    <p:extLst>
      <p:ext uri="{BB962C8B-B14F-4D97-AF65-F5344CB8AC3E}">
        <p14:creationId xmlns:p14="http://schemas.microsoft.com/office/powerpoint/2010/main" val="206595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D779F417-6E89-F5C7-EA31-66611A070DBA}"/>
              </a:ext>
            </a:extLst>
          </p:cNvPr>
          <p:cNvSpPr>
            <a:spLocks noGrp="1"/>
          </p:cNvSpPr>
          <p:nvPr>
            <p:ph type="pic" sz="quarter" idx="10"/>
          </p:nvPr>
        </p:nvSpPr>
        <p:spPr>
          <a:xfrm>
            <a:off x="3423927" y="2949636"/>
            <a:ext cx="2506183" cy="3334747"/>
          </a:xfrm>
        </p:spPr>
        <p:txBody>
          <a:bodyPr/>
          <a:lstStyle/>
          <a:p>
            <a:r>
              <a:rPr lang="fr-CH" sz="2000"/>
              <a:t>Durée: 1h30 -3h</a:t>
            </a:r>
          </a:p>
          <a:p>
            <a:r>
              <a:rPr lang="fr-CH" sz="2000"/>
              <a:t>Public: tous les âges</a:t>
            </a:r>
          </a:p>
          <a:p>
            <a:r>
              <a:rPr lang="fr-FR" sz="2000"/>
              <a:t>Nombre de participant·e·s </a:t>
            </a:r>
            <a:r>
              <a:rPr lang="fr-CH" sz="2000"/>
              <a:t>: de 1 à 100</a:t>
            </a:r>
          </a:p>
          <a:p>
            <a:endParaRPr lang="fr-CH"/>
          </a:p>
        </p:txBody>
      </p:sp>
      <p:sp>
        <p:nvSpPr>
          <p:cNvPr id="10" name="Espace réservé pour une image  9">
            <a:extLst>
              <a:ext uri="{FF2B5EF4-FFF2-40B4-BE49-F238E27FC236}">
                <a16:creationId xmlns:a16="http://schemas.microsoft.com/office/drawing/2014/main" id="{E03E98CC-5ED8-9051-5537-C7ED026E1BC9}"/>
              </a:ext>
            </a:extLst>
          </p:cNvPr>
          <p:cNvSpPr>
            <a:spLocks noGrp="1"/>
          </p:cNvSpPr>
          <p:nvPr>
            <p:ph type="pic" sz="quarter" idx="12"/>
          </p:nvPr>
        </p:nvSpPr>
        <p:spPr>
          <a:xfrm>
            <a:off x="6349436" y="2877670"/>
            <a:ext cx="2491328" cy="3334748"/>
          </a:xfrm>
        </p:spPr>
        <p:txBody>
          <a:bodyPr/>
          <a:lstStyle/>
          <a:p>
            <a:r>
              <a:rPr lang="fr-CH"/>
              <a:t>Durée: 2h</a:t>
            </a:r>
          </a:p>
          <a:p>
            <a:r>
              <a:rPr lang="fr-CH"/>
              <a:t>Public: </a:t>
            </a:r>
            <a:r>
              <a:rPr lang="fr-CH" sz="2000"/>
              <a:t>à partir de 15 ans</a:t>
            </a:r>
          </a:p>
          <a:p>
            <a:r>
              <a:rPr lang="fr-CH" sz="2000"/>
              <a:t>Nombre de </a:t>
            </a:r>
            <a:r>
              <a:rPr lang="fr-CH" sz="2000" err="1"/>
              <a:t>participant.e.s</a:t>
            </a:r>
            <a:r>
              <a:rPr lang="fr-CH" sz="2000"/>
              <a:t>: illimité</a:t>
            </a:r>
            <a:endParaRPr lang="fr-CH"/>
          </a:p>
        </p:txBody>
      </p:sp>
      <p:sp>
        <p:nvSpPr>
          <p:cNvPr id="11" name="Espace réservé du texte 10">
            <a:extLst>
              <a:ext uri="{FF2B5EF4-FFF2-40B4-BE49-F238E27FC236}">
                <a16:creationId xmlns:a16="http://schemas.microsoft.com/office/drawing/2014/main" id="{F4ADAB73-8C18-F6A8-C942-3335870DEED6}"/>
              </a:ext>
            </a:extLst>
          </p:cNvPr>
          <p:cNvSpPr>
            <a:spLocks noGrp="1"/>
          </p:cNvSpPr>
          <p:nvPr>
            <p:ph type="body" sz="quarter" idx="13"/>
          </p:nvPr>
        </p:nvSpPr>
        <p:spPr>
          <a:xfrm>
            <a:off x="3423926" y="1704030"/>
            <a:ext cx="2506183" cy="1012028"/>
          </a:xfrm>
          <a:ln>
            <a:solidFill>
              <a:srgbClr val="C00000"/>
            </a:solidFill>
          </a:ln>
        </p:spPr>
        <p:txBody>
          <a:bodyPr anchor="ctr"/>
          <a:lstStyle/>
          <a:p>
            <a:pPr algn="ctr"/>
            <a:r>
              <a:rPr lang="fr-CH">
                <a:solidFill>
                  <a:schemeClr val="tx1"/>
                </a:solidFill>
                <a:latin typeface="Aptos Black" panose="020B0004020202020204" pitchFamily="34" charset="0"/>
              </a:rPr>
              <a:t>Empreinte de la main</a:t>
            </a:r>
          </a:p>
        </p:txBody>
      </p:sp>
      <p:sp>
        <p:nvSpPr>
          <p:cNvPr id="9" name="Espace réservé pour une image  8">
            <a:extLst>
              <a:ext uri="{FF2B5EF4-FFF2-40B4-BE49-F238E27FC236}">
                <a16:creationId xmlns:a16="http://schemas.microsoft.com/office/drawing/2014/main" id="{A04B68C7-1D4B-A134-D8BA-521554672BAF}"/>
              </a:ext>
            </a:extLst>
          </p:cNvPr>
          <p:cNvSpPr>
            <a:spLocks noGrp="1"/>
          </p:cNvSpPr>
          <p:nvPr>
            <p:ph type="pic" sz="quarter" idx="11"/>
          </p:nvPr>
        </p:nvSpPr>
        <p:spPr>
          <a:xfrm>
            <a:off x="303236" y="2949636"/>
            <a:ext cx="2736000" cy="3334748"/>
          </a:xfrm>
        </p:spPr>
        <p:txBody>
          <a:bodyPr>
            <a:normAutofit/>
          </a:bodyPr>
          <a:lstStyle/>
          <a:p>
            <a:r>
              <a:rPr lang="fr-CH" sz="2000"/>
              <a:t>Durée : 2h-3h</a:t>
            </a:r>
          </a:p>
          <a:p>
            <a:r>
              <a:rPr lang="fr-CH" sz="2000"/>
              <a:t>Public : version enfant dès 8 ans, version adulte </a:t>
            </a:r>
            <a:r>
              <a:rPr lang="fr-FR" sz="2000"/>
              <a:t>dès 14 ans</a:t>
            </a:r>
          </a:p>
          <a:p>
            <a:r>
              <a:rPr lang="fr-CH" sz="2000"/>
              <a:t>possibilité de faire en ligne</a:t>
            </a:r>
            <a:endParaRPr lang="fr-CH" sz="2000">
              <a:highlight>
                <a:srgbClr val="FFFF00"/>
              </a:highlight>
            </a:endParaRPr>
          </a:p>
          <a:p>
            <a:endParaRPr lang="fr-CH"/>
          </a:p>
        </p:txBody>
      </p:sp>
      <p:sp>
        <p:nvSpPr>
          <p:cNvPr id="13" name="Espace réservé du texte 12">
            <a:extLst>
              <a:ext uri="{FF2B5EF4-FFF2-40B4-BE49-F238E27FC236}">
                <a16:creationId xmlns:a16="http://schemas.microsoft.com/office/drawing/2014/main" id="{EB9935C5-E198-CD06-0919-81D970130546}"/>
              </a:ext>
            </a:extLst>
          </p:cNvPr>
          <p:cNvSpPr>
            <a:spLocks noGrp="1"/>
          </p:cNvSpPr>
          <p:nvPr>
            <p:ph type="body" sz="quarter" idx="15"/>
          </p:nvPr>
        </p:nvSpPr>
        <p:spPr>
          <a:xfrm>
            <a:off x="6329082" y="1704030"/>
            <a:ext cx="2506183" cy="1012028"/>
          </a:xfrm>
          <a:ln>
            <a:solidFill>
              <a:srgbClr val="C00000"/>
            </a:solidFill>
          </a:ln>
        </p:spPr>
        <p:txBody>
          <a:bodyPr anchor="ctr"/>
          <a:lstStyle/>
          <a:p>
            <a:pPr algn="ctr"/>
            <a:r>
              <a:rPr lang="fr-CH">
                <a:solidFill>
                  <a:schemeClr val="tx1"/>
                </a:solidFill>
                <a:latin typeface="Aptos Black" panose="020B0004020202020204" pitchFamily="34" charset="0"/>
              </a:rPr>
              <a:t>Atelier cinéma</a:t>
            </a:r>
          </a:p>
        </p:txBody>
      </p:sp>
      <p:sp>
        <p:nvSpPr>
          <p:cNvPr id="7" name="Titre 6">
            <a:extLst>
              <a:ext uri="{FF2B5EF4-FFF2-40B4-BE49-F238E27FC236}">
                <a16:creationId xmlns:a16="http://schemas.microsoft.com/office/drawing/2014/main" id="{B83370E6-B8C6-4D61-4595-5B2A62AF7557}"/>
              </a:ext>
            </a:extLst>
          </p:cNvPr>
          <p:cNvSpPr>
            <a:spLocks noGrp="1"/>
          </p:cNvSpPr>
          <p:nvPr>
            <p:ph type="title"/>
          </p:nvPr>
        </p:nvSpPr>
        <p:spPr>
          <a:xfrm>
            <a:off x="356347" y="9815"/>
            <a:ext cx="5459506" cy="1140692"/>
          </a:xfrm>
          <a:solidFill>
            <a:schemeClr val="bg1"/>
          </a:solidFill>
        </p:spPr>
        <p:txBody>
          <a:bodyPr>
            <a:normAutofit/>
          </a:bodyPr>
          <a:lstStyle/>
          <a:p>
            <a:pPr algn="ctr"/>
            <a:r>
              <a:rPr lang="fr-CH" sz="3600">
                <a:latin typeface="Aptos Black" panose="020B0004020202020204" pitchFamily="34" charset="0"/>
              </a:rPr>
              <a:t>Animations proposées</a:t>
            </a:r>
          </a:p>
        </p:txBody>
      </p:sp>
      <p:sp>
        <p:nvSpPr>
          <p:cNvPr id="12" name="Espace réservé du texte 11">
            <a:extLst>
              <a:ext uri="{FF2B5EF4-FFF2-40B4-BE49-F238E27FC236}">
                <a16:creationId xmlns:a16="http://schemas.microsoft.com/office/drawing/2014/main" id="{16D907D7-5297-802D-2058-919805A9051C}"/>
              </a:ext>
            </a:extLst>
          </p:cNvPr>
          <p:cNvSpPr>
            <a:spLocks noGrp="1"/>
          </p:cNvSpPr>
          <p:nvPr>
            <p:ph type="body" sz="quarter" idx="14"/>
          </p:nvPr>
        </p:nvSpPr>
        <p:spPr>
          <a:xfrm>
            <a:off x="303236" y="1704030"/>
            <a:ext cx="2736000" cy="1012028"/>
          </a:xfrm>
          <a:ln>
            <a:solidFill>
              <a:srgbClr val="C00000"/>
            </a:solidFill>
          </a:ln>
        </p:spPr>
        <p:txBody>
          <a:bodyPr anchor="ctr"/>
          <a:lstStyle/>
          <a:p>
            <a:pPr algn="ctr"/>
            <a:r>
              <a:rPr lang="fr-CH">
                <a:solidFill>
                  <a:schemeClr val="tx1"/>
                </a:solidFill>
                <a:latin typeface="Aptos Black" panose="020B0004020202020204" pitchFamily="34" charset="0"/>
              </a:rPr>
              <a:t>La fresque du climat</a:t>
            </a:r>
          </a:p>
        </p:txBody>
      </p:sp>
      <p:sp>
        <p:nvSpPr>
          <p:cNvPr id="6" name="Espace réservé du numéro de diapositive 5">
            <a:extLst>
              <a:ext uri="{FF2B5EF4-FFF2-40B4-BE49-F238E27FC236}">
                <a16:creationId xmlns:a16="http://schemas.microsoft.com/office/drawing/2014/main" id="{35CD4A83-D802-BED4-C761-49084CD2DA9C}"/>
              </a:ext>
            </a:extLst>
          </p:cNvPr>
          <p:cNvSpPr>
            <a:spLocks noGrp="1"/>
          </p:cNvSpPr>
          <p:nvPr>
            <p:ph type="sldNum" sz="quarter" idx="4294967295"/>
          </p:nvPr>
        </p:nvSpPr>
        <p:spPr>
          <a:xfrm>
            <a:off x="7086600" y="6356350"/>
            <a:ext cx="2057400" cy="365125"/>
          </a:xfrm>
        </p:spPr>
        <p:txBody>
          <a:bodyPr/>
          <a:lstStyle/>
          <a:p>
            <a:fld id="{40E5E9BA-979F-47C8-B1E8-6B5FDE8D4D29}" type="slidenum">
              <a:rPr lang="fr-CH" smtClean="0"/>
              <a:t>31</a:t>
            </a:fld>
            <a:endParaRPr lang="fr-CH"/>
          </a:p>
        </p:txBody>
      </p:sp>
      <p:sp>
        <p:nvSpPr>
          <p:cNvPr id="14" name="Freeform 16">
            <a:extLst>
              <a:ext uri="{FF2B5EF4-FFF2-40B4-BE49-F238E27FC236}">
                <a16:creationId xmlns:a16="http://schemas.microsoft.com/office/drawing/2014/main" id="{8E640D72-9B4B-7E87-F601-A0BDBDD86222}"/>
              </a:ext>
            </a:extLst>
          </p:cNvPr>
          <p:cNvSpPr/>
          <p:nvPr/>
        </p:nvSpPr>
        <p:spPr>
          <a:xfrm>
            <a:off x="4432243" y="4728623"/>
            <a:ext cx="1656559" cy="1605056"/>
          </a:xfrm>
          <a:custGeom>
            <a:avLst/>
            <a:gdLst/>
            <a:ahLst/>
            <a:cxnLst/>
            <a:rect l="l" t="t" r="r" b="b"/>
            <a:pathLst>
              <a:path w="1453526" h="2275226">
                <a:moveTo>
                  <a:pt x="0" y="0"/>
                </a:moveTo>
                <a:lnTo>
                  <a:pt x="1453526" y="0"/>
                </a:lnTo>
                <a:lnTo>
                  <a:pt x="1453526" y="2275227"/>
                </a:lnTo>
                <a:lnTo>
                  <a:pt x="0" y="2275227"/>
                </a:lnTo>
                <a:lnTo>
                  <a:pt x="0" y="0"/>
                </a:lnTo>
                <a:close/>
              </a:path>
            </a:pathLst>
          </a:custGeom>
          <a:blipFill>
            <a:blip r:embed="rId3"/>
            <a:stretch>
              <a:fillRect/>
            </a:stretch>
          </a:blipFill>
        </p:spPr>
        <p:txBody>
          <a:bodyPr/>
          <a:lstStyle/>
          <a:p>
            <a:endParaRPr lang="fr-CH"/>
          </a:p>
        </p:txBody>
      </p:sp>
      <p:pic>
        <p:nvPicPr>
          <p:cNvPr id="3" name="Image 2">
            <a:extLst>
              <a:ext uri="{FF2B5EF4-FFF2-40B4-BE49-F238E27FC236}">
                <a16:creationId xmlns:a16="http://schemas.microsoft.com/office/drawing/2014/main" id="{5DE63D6E-5712-408A-B5A4-336106CDC9D5}"/>
              </a:ext>
            </a:extLst>
          </p:cNvPr>
          <p:cNvPicPr>
            <a:picLocks noChangeAspect="1"/>
          </p:cNvPicPr>
          <p:nvPr/>
        </p:nvPicPr>
        <p:blipFill>
          <a:blip r:embed="rId4"/>
          <a:stretch>
            <a:fillRect/>
          </a:stretch>
        </p:blipFill>
        <p:spPr>
          <a:xfrm>
            <a:off x="6508128" y="4924754"/>
            <a:ext cx="2438807" cy="1287664"/>
          </a:xfrm>
          <a:prstGeom prst="flowChartConnector">
            <a:avLst/>
          </a:prstGeom>
        </p:spPr>
      </p:pic>
      <p:pic>
        <p:nvPicPr>
          <p:cNvPr id="17" name="Image 16">
            <a:extLst>
              <a:ext uri="{FF2B5EF4-FFF2-40B4-BE49-F238E27FC236}">
                <a16:creationId xmlns:a16="http://schemas.microsoft.com/office/drawing/2014/main" id="{1B1F8366-11FD-A985-6407-4E7C982E5859}"/>
              </a:ext>
            </a:extLst>
          </p:cNvPr>
          <p:cNvPicPr>
            <a:picLocks noChangeAspect="1"/>
          </p:cNvPicPr>
          <p:nvPr/>
        </p:nvPicPr>
        <p:blipFill>
          <a:blip r:embed="rId5"/>
          <a:stretch>
            <a:fillRect/>
          </a:stretch>
        </p:blipFill>
        <p:spPr>
          <a:xfrm>
            <a:off x="967060" y="4963797"/>
            <a:ext cx="2493843" cy="1209577"/>
          </a:xfrm>
          <a:prstGeom prst="flowChartConnector">
            <a:avLst/>
          </a:prstGeom>
        </p:spPr>
      </p:pic>
    </p:spTree>
    <p:extLst>
      <p:ext uri="{BB962C8B-B14F-4D97-AF65-F5344CB8AC3E}">
        <p14:creationId xmlns:p14="http://schemas.microsoft.com/office/powerpoint/2010/main" val="1057182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9DB528-B281-B115-6902-1CDC930CD19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4587427"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itre 3">
            <a:extLst>
              <a:ext uri="{FF2B5EF4-FFF2-40B4-BE49-F238E27FC236}">
                <a16:creationId xmlns:a16="http://schemas.microsoft.com/office/drawing/2014/main" id="{1859E299-D6EE-050A-991F-70A3A8EA58CF}"/>
              </a:ext>
            </a:extLst>
          </p:cNvPr>
          <p:cNvSpPr>
            <a:spLocks noGrp="1"/>
          </p:cNvSpPr>
          <p:nvPr>
            <p:ph type="title"/>
          </p:nvPr>
        </p:nvSpPr>
        <p:spPr>
          <a:xfrm>
            <a:off x="646348" y="1321983"/>
            <a:ext cx="2501468" cy="1952744"/>
          </a:xfrm>
        </p:spPr>
        <p:txBody>
          <a:bodyPr numCol="1">
            <a:normAutofit fontScale="90000"/>
          </a:bodyPr>
          <a:lstStyle/>
          <a:p>
            <a:r>
              <a:rPr lang="fr-CH" sz="4000" dirty="0">
                <a:latin typeface="Aptos Black" panose="020B0004020202020204" pitchFamily="34" charset="0"/>
              </a:rPr>
              <a:t>Atelier Cinéma</a:t>
            </a:r>
            <a:br>
              <a:rPr lang="fr-CH" sz="3600" dirty="0">
                <a:latin typeface="Aptos Black" panose="020B0004020202020204" pitchFamily="34" charset="0"/>
              </a:rPr>
            </a:br>
            <a:br>
              <a:rPr lang="fr-CH" sz="3600" dirty="0">
                <a:latin typeface="Aptos Black" panose="020B0004020202020204" pitchFamily="34" charset="0"/>
              </a:rPr>
            </a:br>
            <a:r>
              <a:rPr lang="fr-CH" sz="2400" dirty="0">
                <a:latin typeface="Aptos Black" panose="020B0004020202020204" pitchFamily="34" charset="0"/>
              </a:rPr>
              <a:t>Eradiquer la faim</a:t>
            </a:r>
            <a:endParaRPr lang="fr-CH" sz="2600" dirty="0"/>
          </a:p>
        </p:txBody>
      </p:sp>
      <p:pic>
        <p:nvPicPr>
          <p:cNvPr id="8" name="Graphic 7" descr="Caméra vidéo avec un remplissage uni">
            <a:extLst>
              <a:ext uri="{FF2B5EF4-FFF2-40B4-BE49-F238E27FC236}">
                <a16:creationId xmlns:a16="http://schemas.microsoft.com/office/drawing/2014/main" id="{18AC2F25-B753-850B-106C-B54F6BAE05E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18180161">
            <a:off x="459299" y="3379976"/>
            <a:ext cx="2396403" cy="2396403"/>
          </a:xfrm>
          <a:prstGeom prst="rect">
            <a:avLst/>
          </a:prstGeom>
        </p:spPr>
      </p:pic>
      <p:sp>
        <p:nvSpPr>
          <p:cNvPr id="3" name="Espace réservé du contenu 2">
            <a:extLst>
              <a:ext uri="{FF2B5EF4-FFF2-40B4-BE49-F238E27FC236}">
                <a16:creationId xmlns:a16="http://schemas.microsoft.com/office/drawing/2014/main" id="{93199C53-618E-3A1A-6205-457C7B1709D9}"/>
              </a:ext>
            </a:extLst>
          </p:cNvPr>
          <p:cNvSpPr>
            <a:spLocks noGrp="1"/>
          </p:cNvSpPr>
          <p:nvPr>
            <p:ph idx="1"/>
          </p:nvPr>
        </p:nvSpPr>
        <p:spPr>
          <a:xfrm>
            <a:off x="4587429" y="420334"/>
            <a:ext cx="4209858" cy="6017332"/>
          </a:xfrm>
        </p:spPr>
        <p:txBody>
          <a:bodyPr>
            <a:normAutofit fontScale="92500"/>
          </a:bodyPr>
          <a:lstStyle/>
          <a:p>
            <a:pPr marL="0" indent="0">
              <a:buNone/>
            </a:pPr>
            <a:r>
              <a:rPr lang="fr-CH" sz="2000" b="1" dirty="0"/>
              <a:t>Objectif :</a:t>
            </a:r>
            <a:r>
              <a:rPr lang="fr-CH" sz="2000" dirty="0"/>
              <a:t> </a:t>
            </a:r>
          </a:p>
          <a:p>
            <a:r>
              <a:rPr lang="fr-CH" sz="2000" dirty="0"/>
              <a:t>Sensibiliser au droit à l'alimentation et à ses implications</a:t>
            </a:r>
          </a:p>
          <a:p>
            <a:r>
              <a:rPr lang="fr-CH" sz="2000" dirty="0"/>
              <a:t>Stimuler une réflexion personnelle et collective.</a:t>
            </a:r>
          </a:p>
          <a:p>
            <a:pPr marL="0" indent="0">
              <a:buNone/>
            </a:pPr>
            <a:endParaRPr lang="fr-CH" sz="2000" dirty="0"/>
          </a:p>
          <a:p>
            <a:pPr marL="0" indent="0">
              <a:buNone/>
            </a:pPr>
            <a:r>
              <a:rPr lang="fr-CH" sz="2000" b="1" dirty="0"/>
              <a:t>Comment : </a:t>
            </a:r>
          </a:p>
          <a:p>
            <a:r>
              <a:rPr lang="fr-CH" sz="2000" dirty="0"/>
              <a:t>Visionnage d'extraits de films sélectionnés</a:t>
            </a:r>
          </a:p>
          <a:p>
            <a:r>
              <a:rPr lang="fr-CH" sz="2000" dirty="0"/>
              <a:t>Discussion participative</a:t>
            </a:r>
          </a:p>
          <a:p>
            <a:r>
              <a:rPr lang="fr-CH" sz="2000" dirty="0"/>
              <a:t>Activités interactives</a:t>
            </a:r>
            <a:endParaRPr lang="fr-CH" sz="2000" b="1" dirty="0"/>
          </a:p>
          <a:p>
            <a:pPr marL="0" indent="0">
              <a:buNone/>
            </a:pPr>
            <a:endParaRPr lang="fr-CH" sz="2000" b="1" dirty="0"/>
          </a:p>
          <a:p>
            <a:pPr marL="0" indent="0">
              <a:buNone/>
            </a:pPr>
            <a:r>
              <a:rPr lang="fr-CH" sz="2000" b="1" dirty="0"/>
              <a:t>3 films éducatifs :</a:t>
            </a:r>
          </a:p>
          <a:p>
            <a:r>
              <a:rPr lang="fr-CH" dirty="0"/>
              <a:t>Nourrir les villes – un enjeu pour demain (</a:t>
            </a:r>
            <a:r>
              <a:rPr lang="fr-CH" b="0" i="1" u="none" strike="noStrike" baseline="0" dirty="0" err="1"/>
              <a:t>Irja</a:t>
            </a:r>
            <a:r>
              <a:rPr lang="fr-CH" b="0" i="1" u="none" strike="noStrike" baseline="0" dirty="0"/>
              <a:t> Martens</a:t>
            </a:r>
            <a:r>
              <a:rPr lang="fr-CH" i="1" dirty="0"/>
              <a:t>)</a:t>
            </a:r>
          </a:p>
          <a:p>
            <a:r>
              <a:rPr lang="fr-CH" dirty="0"/>
              <a:t>Le business de la pauvreté </a:t>
            </a:r>
            <a:r>
              <a:rPr lang="fr-CH" i="1" dirty="0"/>
              <a:t>(</a:t>
            </a:r>
            <a:r>
              <a:rPr lang="fr-CH" b="0" i="1" u="none" strike="noStrike" baseline="0" dirty="0"/>
              <a:t>Joachim Walther)</a:t>
            </a:r>
          </a:p>
          <a:p>
            <a:r>
              <a:rPr lang="fr-CH" dirty="0"/>
              <a:t>Cultures en transition </a:t>
            </a:r>
            <a:r>
              <a:rPr lang="fr-CH" i="1" dirty="0"/>
              <a:t>(</a:t>
            </a:r>
            <a:r>
              <a:rPr lang="fr-CH" b="0" i="1" u="none" strike="noStrike" baseline="0" dirty="0"/>
              <a:t>Nils Aguilar)</a:t>
            </a:r>
            <a:endParaRPr lang="fr-CH" dirty="0"/>
          </a:p>
        </p:txBody>
      </p:sp>
    </p:spTree>
    <p:extLst>
      <p:ext uri="{BB962C8B-B14F-4D97-AF65-F5344CB8AC3E}">
        <p14:creationId xmlns:p14="http://schemas.microsoft.com/office/powerpoint/2010/main" val="2322552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p:cNvSpPr>
            <a:spLocks noGrp="1"/>
          </p:cNvSpPr>
          <p:nvPr>
            <p:ph type="title"/>
          </p:nvPr>
        </p:nvSpPr>
        <p:spPr>
          <a:xfrm>
            <a:off x="374399" y="427102"/>
            <a:ext cx="5981431" cy="758317"/>
          </a:xfrm>
        </p:spPr>
        <p:txBody>
          <a:bodyPr vert="horz" lIns="91440" tIns="45720" rIns="91440" bIns="45720" rtlCol="0" anchor="b">
            <a:normAutofit fontScale="90000"/>
          </a:bodyPr>
          <a:lstStyle/>
          <a:p>
            <a:pPr defTabSz="914400"/>
            <a:r>
              <a:rPr lang="en-US" sz="2800" dirty="0" err="1">
                <a:latin typeface="Aptos Black" panose="020B0004020202020204" pitchFamily="34" charset="0"/>
              </a:rPr>
              <a:t>Catéchèse</a:t>
            </a:r>
            <a:r>
              <a:rPr lang="en-US" sz="2800" i="0" dirty="0">
                <a:latin typeface="Aptos Black" panose="020B0004020202020204" pitchFamily="34" charset="0"/>
              </a:rPr>
              <a:t> pour les enfants et les </a:t>
            </a:r>
            <a:r>
              <a:rPr lang="en-US" sz="2800" i="0" dirty="0" err="1">
                <a:latin typeface="Aptos Black" panose="020B0004020202020204" pitchFamily="34" charset="0"/>
              </a:rPr>
              <a:t>jeunes</a:t>
            </a:r>
            <a:endParaRPr lang="en-US" sz="2800" i="0" dirty="0">
              <a:latin typeface="Aptos Black" panose="020B0004020202020204" pitchFamily="34" charset="0"/>
            </a:endParaRPr>
          </a:p>
        </p:txBody>
      </p:sp>
      <p:pic>
        <p:nvPicPr>
          <p:cNvPr id="13" name="Image 12" descr="Une image contenant table, intérieur, personne, en bois&#10;&#10;Description générée automatiquement">
            <a:extLst>
              <a:ext uri="{FF2B5EF4-FFF2-40B4-BE49-F238E27FC236}">
                <a16:creationId xmlns:a16="http://schemas.microsoft.com/office/drawing/2014/main" id="{6E81D216-1D1F-54DB-840B-3F1766E6DA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43" t="-40" r="22957" b="510"/>
          <a:stretch/>
        </p:blipFill>
        <p:spPr>
          <a:xfrm>
            <a:off x="1336465" y="1495902"/>
            <a:ext cx="2244154" cy="2245378"/>
          </a:xfrm>
          <a:prstGeom prst="rect">
            <a:avLst/>
          </a:prstGeom>
        </p:spPr>
      </p:pic>
      <p:pic>
        <p:nvPicPr>
          <p:cNvPr id="3" name="Image 2" descr="Une image contenant personne, dessert, main, tenue&#10;&#10;Description générée automatiquement">
            <a:extLst>
              <a:ext uri="{FF2B5EF4-FFF2-40B4-BE49-F238E27FC236}">
                <a16:creationId xmlns:a16="http://schemas.microsoft.com/office/drawing/2014/main" id="{65F6D5DC-5CB5-2551-FC64-B88E85323CEA}"/>
              </a:ext>
            </a:extLst>
          </p:cNvPr>
          <p:cNvPicPr>
            <a:picLocks noChangeAspect="1"/>
          </p:cNvPicPr>
          <p:nvPr/>
        </p:nvPicPr>
        <p:blipFill>
          <a:blip r:embed="rId4"/>
          <a:stretch>
            <a:fillRect/>
          </a:stretch>
        </p:blipFill>
        <p:spPr>
          <a:xfrm>
            <a:off x="266515" y="3846210"/>
            <a:ext cx="2463933" cy="2457773"/>
          </a:xfrm>
          <a:prstGeom prst="rect">
            <a:avLst/>
          </a:prstGeom>
        </p:spPr>
      </p:pic>
      <p:sp>
        <p:nvSpPr>
          <p:cNvPr id="2" name="ZoneTexte 1"/>
          <p:cNvSpPr txBox="1"/>
          <p:nvPr/>
        </p:nvSpPr>
        <p:spPr>
          <a:xfrm>
            <a:off x="4187993" y="2017364"/>
            <a:ext cx="3914481" cy="3447832"/>
          </a:xfrm>
          <a:prstGeom prst="rect">
            <a:avLst/>
          </a:prstGeom>
        </p:spPr>
        <p:txBody>
          <a:bodyPr vert="horz" lIns="91440" tIns="45720" rIns="91440" bIns="45720" rtlCol="0" anchor="t">
            <a:normAutofit/>
          </a:bodyPr>
          <a:lstStyle/>
          <a:p>
            <a:pPr marL="285750" indent="-228600">
              <a:lnSpc>
                <a:spcPct val="90000"/>
              </a:lnSpc>
              <a:spcBef>
                <a:spcPts val="1000"/>
              </a:spcBef>
              <a:buFont typeface="Arial" panose="020B0604020202020204" pitchFamily="34" charset="0"/>
              <a:buChar char="•"/>
            </a:pPr>
            <a:r>
              <a:rPr lang="en-US" sz="1700" b="1" dirty="0"/>
              <a:t>Cycle 1 </a:t>
            </a:r>
            <a:r>
              <a:rPr lang="en-US" sz="1700" dirty="0"/>
              <a:t>« Et tout le monde </a:t>
            </a:r>
            <a:r>
              <a:rPr lang="en-US" sz="1700" dirty="0" err="1"/>
              <a:t>est</a:t>
            </a:r>
            <a:r>
              <a:rPr lang="en-US" sz="1700" dirty="0"/>
              <a:t> </a:t>
            </a:r>
            <a:r>
              <a:rPr lang="en-US" sz="1700" dirty="0" err="1"/>
              <a:t>rassasié</a:t>
            </a:r>
            <a:r>
              <a:rPr lang="en-US" sz="1700" dirty="0"/>
              <a:t> … </a:t>
            </a:r>
            <a:r>
              <a:rPr lang="en-US" sz="1700" dirty="0" err="1"/>
              <a:t>Partager</a:t>
            </a:r>
            <a:r>
              <a:rPr lang="en-US" sz="1700" dirty="0"/>
              <a:t> et </a:t>
            </a:r>
            <a:r>
              <a:rPr lang="en-US" sz="1700" dirty="0" err="1"/>
              <a:t>gagner</a:t>
            </a:r>
            <a:r>
              <a:rPr lang="en-US" sz="1700" dirty="0"/>
              <a:t> »</a:t>
            </a:r>
            <a:br>
              <a:rPr lang="en-US" sz="1700" dirty="0"/>
            </a:br>
            <a:endParaRPr lang="en-US" sz="1700" dirty="0"/>
          </a:p>
          <a:p>
            <a:pPr marL="285750" indent="-228600">
              <a:lnSpc>
                <a:spcPct val="90000"/>
              </a:lnSpc>
              <a:spcBef>
                <a:spcPts val="1000"/>
              </a:spcBef>
              <a:buFont typeface="Arial" panose="020B0604020202020204" pitchFamily="34" charset="0"/>
              <a:buChar char="•"/>
            </a:pPr>
            <a:r>
              <a:rPr lang="en-US" sz="1700" b="1" i="0" u="none" strike="noStrike" baseline="0" dirty="0"/>
              <a:t>Cycle 2 </a:t>
            </a:r>
            <a:r>
              <a:rPr lang="en-US" sz="1700" dirty="0"/>
              <a:t>« </a:t>
            </a:r>
            <a:r>
              <a:rPr lang="en-US" sz="1700" dirty="0" err="1"/>
              <a:t>Privé·e·s</a:t>
            </a:r>
            <a:r>
              <a:rPr lang="en-US" sz="1700" dirty="0"/>
              <a:t> </a:t>
            </a:r>
            <a:r>
              <a:rPr lang="en-US" sz="1700" dirty="0" err="1"/>
              <a:t>d’avenir</a:t>
            </a:r>
            <a:r>
              <a:rPr lang="en-US" sz="1700" dirty="0"/>
              <a:t> par la </a:t>
            </a:r>
            <a:r>
              <a:rPr lang="en-US" sz="1700" dirty="0" err="1"/>
              <a:t>faim</a:t>
            </a:r>
            <a:r>
              <a:rPr lang="en-US" sz="1700" dirty="0"/>
              <a:t> </a:t>
            </a:r>
            <a:r>
              <a:rPr lang="en-US" sz="1700" i="0" u="none" strike="noStrike" baseline="0" dirty="0"/>
              <a:t>: </a:t>
            </a:r>
            <a:r>
              <a:rPr lang="en-US" sz="1700" dirty="0"/>
              <a:t>le droit à </a:t>
            </a:r>
            <a:r>
              <a:rPr lang="en-US" sz="1700" dirty="0" err="1"/>
              <a:t>une</a:t>
            </a:r>
            <a:r>
              <a:rPr lang="en-US" sz="1700" dirty="0"/>
              <a:t> vie </a:t>
            </a:r>
            <a:r>
              <a:rPr lang="en-US" sz="1700" dirty="0" err="1"/>
              <a:t>épanouie</a:t>
            </a:r>
            <a:r>
              <a:rPr lang="en-US" sz="1700" dirty="0"/>
              <a:t> »</a:t>
            </a:r>
            <a:br>
              <a:rPr lang="en-US" sz="1700" dirty="0"/>
            </a:br>
            <a:endParaRPr lang="en-US" sz="1700" dirty="0"/>
          </a:p>
          <a:p>
            <a:pPr marL="285750" indent="-228600">
              <a:lnSpc>
                <a:spcPct val="90000"/>
              </a:lnSpc>
              <a:spcBef>
                <a:spcPts val="1000"/>
              </a:spcBef>
              <a:buFont typeface="Arial" panose="020B0604020202020204" pitchFamily="34" charset="0"/>
              <a:buChar char="•"/>
            </a:pPr>
            <a:r>
              <a:rPr lang="en-US" sz="1700" b="1" dirty="0"/>
              <a:t>Cycles 3 et 4 </a:t>
            </a:r>
            <a:r>
              <a:rPr lang="en-US" sz="1700" dirty="0"/>
              <a:t>«</a:t>
            </a:r>
            <a:r>
              <a:rPr lang="en-US" sz="1700" dirty="0" err="1"/>
              <a:t>Quand</a:t>
            </a:r>
            <a:r>
              <a:rPr lang="en-US" sz="1700" dirty="0"/>
              <a:t> la </a:t>
            </a:r>
            <a:r>
              <a:rPr lang="en-US" sz="1700" dirty="0" err="1"/>
              <a:t>faim</a:t>
            </a:r>
            <a:r>
              <a:rPr lang="en-US" sz="1700" dirty="0"/>
              <a:t> bouffe </a:t>
            </a:r>
            <a:r>
              <a:rPr lang="en-US" sz="1700" dirty="0" err="1"/>
              <a:t>l’avenir</a:t>
            </a:r>
            <a:r>
              <a:rPr lang="en-US" sz="1700" dirty="0"/>
              <a:t> »</a:t>
            </a:r>
            <a:br>
              <a:rPr lang="en-US" sz="1700" dirty="0"/>
            </a:br>
            <a:endParaRPr lang="en-US" sz="1700" i="0" u="none" strike="noStrike" baseline="0" dirty="0"/>
          </a:p>
          <a:p>
            <a:pPr marL="285750" indent="-228600">
              <a:lnSpc>
                <a:spcPct val="90000"/>
              </a:lnSpc>
              <a:spcBef>
                <a:spcPts val="1000"/>
              </a:spcBef>
              <a:buFont typeface="Arial" panose="020B0604020202020204" pitchFamily="34" charset="0"/>
              <a:buChar char="•"/>
            </a:pPr>
            <a:r>
              <a:rPr lang="en-US" sz="1700" b="1" dirty="0"/>
              <a:t>Cycles 3 et 4 </a:t>
            </a:r>
            <a:r>
              <a:rPr lang="en-US" sz="1700" dirty="0"/>
              <a:t>«« High five » pour un monde sans </a:t>
            </a:r>
            <a:r>
              <a:rPr lang="en-US" sz="1700" dirty="0" err="1"/>
              <a:t>faim</a:t>
            </a:r>
            <a:r>
              <a:rPr lang="en-US" sz="1700" dirty="0"/>
              <a:t> »</a:t>
            </a:r>
          </a:p>
        </p:txBody>
      </p:sp>
      <p:sp>
        <p:nvSpPr>
          <p:cNvPr id="4" name="ZoneTexte 3">
            <a:extLst>
              <a:ext uri="{FF2B5EF4-FFF2-40B4-BE49-F238E27FC236}">
                <a16:creationId xmlns:a16="http://schemas.microsoft.com/office/drawing/2014/main" id="{F6DA9A50-8DBF-287F-0AC5-2412170B0182}"/>
              </a:ext>
            </a:extLst>
          </p:cNvPr>
          <p:cNvSpPr txBox="1"/>
          <p:nvPr/>
        </p:nvSpPr>
        <p:spPr>
          <a:xfrm>
            <a:off x="3485034" y="5555136"/>
            <a:ext cx="4313208" cy="584775"/>
          </a:xfrm>
          <a:prstGeom prst="rect">
            <a:avLst/>
          </a:prstGeom>
          <a:noFill/>
        </p:spPr>
        <p:txBody>
          <a:bodyPr wrap="square" rtlCol="0">
            <a:spAutoFit/>
          </a:bodyPr>
          <a:lstStyle/>
          <a:p>
            <a:pPr algn="ctr"/>
            <a:r>
              <a:rPr kumimoji="0" lang="fr-FR" sz="1600" b="0" i="0" u="none" strike="noStrike" kern="1200" cap="none" spc="0" normalizeH="0" baseline="0" noProof="0" dirty="0" err="1">
                <a:ln>
                  <a:noFill/>
                </a:ln>
                <a:solidFill>
                  <a:srgbClr val="000000"/>
                </a:solidFill>
                <a:effectLst/>
                <a:uLnTx/>
                <a:uFillTx/>
              </a:rPr>
              <a:t>Intéressé.e.s</a:t>
            </a:r>
            <a:r>
              <a:rPr kumimoji="0" lang="fr-FR" sz="1600" b="0" i="0" u="none" strike="noStrike" kern="1200" cap="none" spc="0" normalizeH="0" baseline="0" noProof="0" dirty="0">
                <a:ln>
                  <a:noFill/>
                </a:ln>
                <a:solidFill>
                  <a:srgbClr val="000000"/>
                </a:solidFill>
                <a:effectLst/>
                <a:uLnTx/>
                <a:uFillTx/>
              </a:rPr>
              <a:t> ? </a:t>
            </a:r>
            <a:r>
              <a:rPr lang="fr-FR" sz="1600" dirty="0">
                <a:solidFill>
                  <a:srgbClr val="000000"/>
                </a:solidFill>
              </a:rPr>
              <a:t>Plus d’information </a:t>
            </a:r>
            <a:r>
              <a:rPr kumimoji="0" lang="fr-FR" sz="1600" b="0" i="0" u="none" strike="noStrike" kern="1200" cap="none" spc="0" normalizeH="0" baseline="0" noProof="0" dirty="0">
                <a:ln>
                  <a:noFill/>
                </a:ln>
                <a:solidFill>
                  <a:srgbClr val="000000"/>
                </a:solidFill>
                <a:effectLst/>
                <a:uLnTx/>
                <a:uFillTx/>
              </a:rPr>
              <a:t>sur </a:t>
            </a:r>
          </a:p>
          <a:p>
            <a:pPr algn="ctr"/>
            <a:r>
              <a:rPr lang="fr-CH" sz="1600" dirty="0" err="1">
                <a:solidFill>
                  <a:srgbClr val="C00000"/>
                </a:solidFill>
              </a:rPr>
              <a:t>materiel</a:t>
            </a:r>
            <a:r>
              <a:rPr lang="fr-CH" sz="1600" dirty="0">
                <a:solidFill>
                  <a:srgbClr val="C00000"/>
                </a:solidFill>
              </a:rPr>
              <a:t>-.voir-et-</a:t>
            </a:r>
            <a:r>
              <a:rPr lang="fr-CH" sz="1600" dirty="0" err="1">
                <a:solidFill>
                  <a:srgbClr val="C00000"/>
                </a:solidFill>
              </a:rPr>
              <a:t>agir,ch</a:t>
            </a:r>
            <a:r>
              <a:rPr lang="fr-CH" sz="1600" dirty="0">
                <a:solidFill>
                  <a:srgbClr val="C00000"/>
                </a:solidFill>
              </a:rPr>
              <a:t>/animer</a:t>
            </a:r>
          </a:p>
        </p:txBody>
      </p:sp>
    </p:spTree>
    <p:extLst>
      <p:ext uri="{BB962C8B-B14F-4D97-AF65-F5344CB8AC3E}">
        <p14:creationId xmlns:p14="http://schemas.microsoft.com/office/powerpoint/2010/main" val="94147200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0" y="438462"/>
            <a:ext cx="4271943" cy="858187"/>
          </a:xfrm>
        </p:spPr>
        <p:txBody>
          <a:bodyPr vert="horz" lIns="91440" tIns="45720" rIns="91440" bIns="45720" rtlCol="0" anchor="b">
            <a:normAutofit/>
          </a:bodyPr>
          <a:lstStyle/>
          <a:p>
            <a:r>
              <a:rPr lang="fr-CH" b="1" i="0" dirty="0"/>
              <a:t>Propositions de célébration</a:t>
            </a:r>
            <a:endParaRPr lang="de-CH" b="1" i="0" dirty="0"/>
          </a:p>
        </p:txBody>
      </p:sp>
      <p:pic>
        <p:nvPicPr>
          <p:cNvPr id="4" name="Image 3" descr="Une image contenant habits, personne, Visage humain, Danse&#10;&#10;Description générée automatiquement">
            <a:extLst>
              <a:ext uri="{FF2B5EF4-FFF2-40B4-BE49-F238E27FC236}">
                <a16:creationId xmlns:a16="http://schemas.microsoft.com/office/drawing/2014/main" id="{B6203415-B2F7-E75D-21D7-B1F4F3B9CF81}"/>
              </a:ext>
            </a:extLst>
          </p:cNvPr>
          <p:cNvPicPr>
            <a:picLocks noChangeAspect="1"/>
          </p:cNvPicPr>
          <p:nvPr/>
        </p:nvPicPr>
        <p:blipFill>
          <a:blip r:embed="rId3" cstate="print">
            <a:extLst>
              <a:ext uri="{28A0092B-C50C-407E-A947-70E740481C1C}">
                <a14:useLocalDpi xmlns:a14="http://schemas.microsoft.com/office/drawing/2010/main" val="0"/>
              </a:ext>
            </a:extLst>
          </a:blip>
          <a:srcRect l="18724" r="10036" b="-3"/>
          <a:stretch/>
        </p:blipFill>
        <p:spPr>
          <a:xfrm>
            <a:off x="4322106" y="1482726"/>
            <a:ext cx="4629150" cy="4873625"/>
          </a:xfrm>
          <a:prstGeom prst="rect">
            <a:avLst/>
          </a:prstGeom>
          <a:noFill/>
        </p:spPr>
      </p:pic>
      <p:sp>
        <p:nvSpPr>
          <p:cNvPr id="12" name="ZoneTexte 11">
            <a:extLst>
              <a:ext uri="{FF2B5EF4-FFF2-40B4-BE49-F238E27FC236}">
                <a16:creationId xmlns:a16="http://schemas.microsoft.com/office/drawing/2014/main" id="{2481249E-7221-DD36-CC5F-E9BD7E41F08A}"/>
              </a:ext>
            </a:extLst>
          </p:cNvPr>
          <p:cNvSpPr txBox="1"/>
          <p:nvPr/>
        </p:nvSpPr>
        <p:spPr>
          <a:xfrm>
            <a:off x="629840" y="1828462"/>
            <a:ext cx="2949178" cy="3811588"/>
          </a:xfrm>
          <a:prstGeom prst="rect">
            <a:avLst/>
          </a:prstGeom>
        </p:spPr>
        <p:txBody>
          <a:bodyPr vert="horz" lIns="91440" tIns="45720" rIns="91440" bIns="45720" rtlCol="0">
            <a:normAutofit fontScale="92500" lnSpcReduction="20000"/>
          </a:bodyPr>
          <a:lstStyle/>
          <a:p>
            <a:pPr defTabSz="685800">
              <a:lnSpc>
                <a:spcPct val="90000"/>
              </a:lnSpc>
              <a:spcBef>
                <a:spcPts val="750"/>
              </a:spcBef>
            </a:pPr>
            <a:r>
              <a:rPr lang="fr-FR" sz="2000" kern="1200" dirty="0">
                <a:latin typeface="+mn-lt"/>
                <a:ea typeface="+mn-ea"/>
                <a:cs typeface="+mn-cs"/>
              </a:rPr>
              <a:t>Célébration pour les familles </a:t>
            </a:r>
            <a:r>
              <a:rPr lang="fr-FR" sz="2000" i="1" kern="1200" dirty="0">
                <a:latin typeface="+mn-lt"/>
                <a:ea typeface="+mn-ea"/>
                <a:cs typeface="+mn-cs"/>
              </a:rPr>
              <a:t>: Une soupe et des rêves à partager</a:t>
            </a:r>
          </a:p>
          <a:p>
            <a:pPr defTabSz="685800">
              <a:lnSpc>
                <a:spcPct val="90000"/>
              </a:lnSpc>
              <a:spcBef>
                <a:spcPts val="750"/>
              </a:spcBef>
            </a:pPr>
            <a:endParaRPr lang="fr-FR" sz="2000" kern="1200" dirty="0">
              <a:latin typeface="+mn-lt"/>
              <a:ea typeface="+mn-ea"/>
              <a:cs typeface="+mn-cs"/>
            </a:endParaRPr>
          </a:p>
          <a:p>
            <a:pPr defTabSz="685800">
              <a:lnSpc>
                <a:spcPct val="90000"/>
              </a:lnSpc>
              <a:spcBef>
                <a:spcPts val="750"/>
              </a:spcBef>
            </a:pPr>
            <a:r>
              <a:rPr lang="fr-FR" sz="2000" kern="1200" dirty="0">
                <a:latin typeface="+mn-lt"/>
                <a:ea typeface="+mn-ea"/>
                <a:cs typeface="+mn-cs"/>
              </a:rPr>
              <a:t>Célébration </a:t>
            </a:r>
            <a:r>
              <a:rPr lang="fr-FR" sz="2000" dirty="0"/>
              <a:t>œcuménique</a:t>
            </a:r>
            <a:r>
              <a:rPr lang="fr-FR" sz="2000" kern="1200" dirty="0">
                <a:latin typeface="+mn-lt"/>
                <a:ea typeface="+mn-ea"/>
                <a:cs typeface="+mn-cs"/>
              </a:rPr>
              <a:t> </a:t>
            </a:r>
            <a:r>
              <a:rPr lang="fr-FR" sz="2000" i="1" kern="1200" dirty="0">
                <a:latin typeface="+mn-lt"/>
                <a:ea typeface="+mn-ea"/>
                <a:cs typeface="+mn-cs"/>
              </a:rPr>
              <a:t>: La faim bouffe l’avenir</a:t>
            </a:r>
          </a:p>
          <a:p>
            <a:pPr defTabSz="685800">
              <a:lnSpc>
                <a:spcPct val="90000"/>
              </a:lnSpc>
              <a:spcBef>
                <a:spcPts val="750"/>
              </a:spcBef>
            </a:pPr>
            <a:endParaRPr lang="fr-FR" sz="2000" i="1" kern="1200" dirty="0">
              <a:latin typeface="+mn-lt"/>
              <a:ea typeface="+mn-ea"/>
              <a:cs typeface="+mn-cs"/>
            </a:endParaRPr>
          </a:p>
          <a:p>
            <a:pPr defTabSz="685800">
              <a:lnSpc>
                <a:spcPct val="90000"/>
              </a:lnSpc>
              <a:spcBef>
                <a:spcPts val="750"/>
              </a:spcBef>
            </a:pPr>
            <a:r>
              <a:rPr lang="fr-FR" sz="2000" i="1" kern="1200" dirty="0">
                <a:latin typeface="+mn-lt"/>
                <a:ea typeface="+mn-ea"/>
                <a:cs typeface="+mn-cs"/>
              </a:rPr>
              <a:t>Suggestions de prédication : Peur réelle ou peurs irrationnelles ? </a:t>
            </a:r>
          </a:p>
          <a:p>
            <a:pPr defTabSz="685800">
              <a:lnSpc>
                <a:spcPct val="90000"/>
              </a:lnSpc>
              <a:spcBef>
                <a:spcPts val="750"/>
              </a:spcBef>
            </a:pPr>
            <a:endParaRPr lang="fr-FR" sz="2000" i="1" kern="1200" dirty="0">
              <a:latin typeface="+mn-lt"/>
              <a:ea typeface="+mn-ea"/>
              <a:cs typeface="+mn-cs"/>
            </a:endParaRPr>
          </a:p>
          <a:p>
            <a:pPr defTabSz="685800">
              <a:lnSpc>
                <a:spcPct val="90000"/>
              </a:lnSpc>
              <a:spcBef>
                <a:spcPts val="750"/>
              </a:spcBef>
            </a:pPr>
            <a:r>
              <a:rPr lang="fr-FR" sz="2000" i="1" kern="1200" dirty="0">
                <a:latin typeface="+mn-lt"/>
                <a:ea typeface="+mn-ea"/>
                <a:cs typeface="+mn-cs"/>
              </a:rPr>
              <a:t>Suggestions de prédication : La faim détruit l’avenir! Les lois néfastes aussi!</a:t>
            </a:r>
          </a:p>
          <a:p>
            <a:pPr defTabSz="685800">
              <a:lnSpc>
                <a:spcPct val="90000"/>
              </a:lnSpc>
              <a:spcBef>
                <a:spcPts val="750"/>
              </a:spcBef>
            </a:pPr>
            <a:endParaRPr lang="fr-FR" sz="2000" i="1" kern="1200" dirty="0">
              <a:latin typeface="+mn-lt"/>
              <a:ea typeface="+mn-ea"/>
              <a:cs typeface="+mn-cs"/>
            </a:endParaRPr>
          </a:p>
          <a:p>
            <a:pPr defTabSz="685800">
              <a:lnSpc>
                <a:spcPct val="90000"/>
              </a:lnSpc>
              <a:spcBef>
                <a:spcPts val="750"/>
              </a:spcBef>
            </a:pPr>
            <a:endParaRPr lang="fr-FR" sz="2000" i="1" kern="1200" dirty="0">
              <a:latin typeface="+mn-lt"/>
              <a:ea typeface="+mn-ea"/>
              <a:cs typeface="+mn-cs"/>
            </a:endParaRPr>
          </a:p>
        </p:txBody>
      </p:sp>
      <p:sp>
        <p:nvSpPr>
          <p:cNvPr id="19" name="Slide Number Placeholder 5">
            <a:extLst>
              <a:ext uri="{FF2B5EF4-FFF2-40B4-BE49-F238E27FC236}">
                <a16:creationId xmlns:a16="http://schemas.microsoft.com/office/drawing/2014/main" id="{E813B3A1-EE1C-8AEA-1D5C-5C079A1CAFFA}"/>
              </a:ext>
            </a:extLst>
          </p:cNvPr>
          <p:cNvSpPr>
            <a:spLocks noGrp="1"/>
          </p:cNvSpPr>
          <p:nvPr>
            <p:ph type="sldNum" sz="quarter" idx="12"/>
          </p:nvPr>
        </p:nvSpPr>
        <p:spPr>
          <a:xfrm>
            <a:off x="6457950" y="6356351"/>
            <a:ext cx="2057400" cy="365125"/>
          </a:xfrm>
        </p:spPr>
        <p:txBody>
          <a:bodyPr/>
          <a:lstStyle/>
          <a:p>
            <a:pPr>
              <a:spcAft>
                <a:spcPts val="600"/>
              </a:spcAft>
            </a:pPr>
            <a:fld id="{40E5E9BA-979F-47C8-B1E8-6B5FDE8D4D29}" type="slidenum">
              <a:rPr lang="fr-CH" smtClean="0"/>
              <a:pPr>
                <a:spcAft>
                  <a:spcPts val="600"/>
                </a:spcAft>
              </a:pPr>
              <a:t>34</a:t>
            </a:fld>
            <a:endParaRPr lang="fr-CH"/>
          </a:p>
        </p:txBody>
      </p:sp>
    </p:spTree>
    <p:extLst>
      <p:ext uri="{BB962C8B-B14F-4D97-AF65-F5344CB8AC3E}">
        <p14:creationId xmlns:p14="http://schemas.microsoft.com/office/powerpoint/2010/main" val="211854679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38214-4C52-C2A8-8ABF-52025EB50A7E}"/>
              </a:ext>
            </a:extLst>
          </p:cNvPr>
          <p:cNvSpPr>
            <a:spLocks noGrp="1"/>
          </p:cNvSpPr>
          <p:nvPr>
            <p:ph type="title"/>
          </p:nvPr>
        </p:nvSpPr>
        <p:spPr>
          <a:xfrm>
            <a:off x="418787" y="124864"/>
            <a:ext cx="7886700" cy="1325563"/>
          </a:xfrm>
        </p:spPr>
        <p:txBody>
          <a:bodyPr>
            <a:normAutofit/>
          </a:bodyPr>
          <a:lstStyle/>
          <a:p>
            <a:r>
              <a:rPr lang="fr-CH" dirty="0">
                <a:latin typeface="Aptos Black" panose="020B0004020202020204" pitchFamily="34" charset="0"/>
              </a:rPr>
              <a:t>Tenture de Carême</a:t>
            </a:r>
            <a:br>
              <a:rPr lang="fr-CH" dirty="0">
                <a:latin typeface="Aptos Black" panose="020B0004020202020204" pitchFamily="34" charset="0"/>
              </a:rPr>
            </a:br>
            <a:r>
              <a:rPr lang="fr-CH" sz="3600" dirty="0">
                <a:solidFill>
                  <a:srgbClr val="000000"/>
                </a:solidFill>
                <a:latin typeface="Aptos" panose="020B0004020202020204" pitchFamily="34" charset="0"/>
              </a:rPr>
              <a:t>Par </a:t>
            </a:r>
            <a:r>
              <a:rPr lang="fr-CH" sz="3600" b="0" i="0" dirty="0" err="1">
                <a:solidFill>
                  <a:srgbClr val="000000"/>
                </a:solidFill>
                <a:effectLst/>
                <a:latin typeface="Aptos" panose="020B0004020202020204" pitchFamily="34" charset="0"/>
              </a:rPr>
              <a:t>Konstanze</a:t>
            </a:r>
            <a:r>
              <a:rPr lang="fr-CH" sz="3600" b="0" i="0" dirty="0">
                <a:solidFill>
                  <a:srgbClr val="000000"/>
                </a:solidFill>
                <a:effectLst/>
                <a:latin typeface="Aptos" panose="020B0004020202020204" pitchFamily="34" charset="0"/>
              </a:rPr>
              <a:t> </a:t>
            </a:r>
            <a:r>
              <a:rPr lang="fr-CH" sz="3600" b="0" i="0" dirty="0" err="1">
                <a:solidFill>
                  <a:srgbClr val="000000"/>
                </a:solidFill>
                <a:effectLst/>
                <a:latin typeface="Aptos" panose="020B0004020202020204" pitchFamily="34" charset="0"/>
              </a:rPr>
              <a:t>Trommer</a:t>
            </a:r>
            <a:endParaRPr lang="fr-CH" dirty="0">
              <a:latin typeface="Aptos Black" panose="020B0004020202020204" pitchFamily="34" charset="0"/>
            </a:endParaRPr>
          </a:p>
        </p:txBody>
      </p:sp>
      <p:pic>
        <p:nvPicPr>
          <p:cNvPr id="4" name="Image 3">
            <a:extLst>
              <a:ext uri="{FF2B5EF4-FFF2-40B4-BE49-F238E27FC236}">
                <a16:creationId xmlns:a16="http://schemas.microsoft.com/office/drawing/2014/main" id="{369F7F5C-C4C7-988B-A562-FB9CE1492E71}"/>
              </a:ext>
            </a:extLst>
          </p:cNvPr>
          <p:cNvPicPr>
            <a:picLocks noChangeAspect="1"/>
          </p:cNvPicPr>
          <p:nvPr/>
        </p:nvPicPr>
        <p:blipFill>
          <a:blip r:embed="rId3"/>
          <a:stretch>
            <a:fillRect/>
          </a:stretch>
        </p:blipFill>
        <p:spPr>
          <a:xfrm>
            <a:off x="1143401" y="1566506"/>
            <a:ext cx="6826601" cy="4635738"/>
          </a:xfrm>
          <a:prstGeom prst="rect">
            <a:avLst/>
          </a:prstGeom>
        </p:spPr>
      </p:pic>
      <p:pic>
        <p:nvPicPr>
          <p:cNvPr id="6" name="Image 5">
            <a:extLst>
              <a:ext uri="{FF2B5EF4-FFF2-40B4-BE49-F238E27FC236}">
                <a16:creationId xmlns:a16="http://schemas.microsoft.com/office/drawing/2014/main" id="{1D46D3A1-5D83-0AA8-F2C7-24B9568CD1EA}"/>
              </a:ext>
            </a:extLst>
          </p:cNvPr>
          <p:cNvPicPr>
            <a:picLocks noChangeAspect="1"/>
          </p:cNvPicPr>
          <p:nvPr/>
        </p:nvPicPr>
        <p:blipFill>
          <a:blip r:embed="rId4"/>
          <a:stretch>
            <a:fillRect/>
          </a:stretch>
        </p:blipFill>
        <p:spPr>
          <a:xfrm>
            <a:off x="5214243" y="124864"/>
            <a:ext cx="1143059" cy="1016052"/>
          </a:xfrm>
          <a:prstGeom prst="rect">
            <a:avLst/>
          </a:prstGeom>
        </p:spPr>
      </p:pic>
    </p:spTree>
    <p:extLst>
      <p:ext uri="{BB962C8B-B14F-4D97-AF65-F5344CB8AC3E}">
        <p14:creationId xmlns:p14="http://schemas.microsoft.com/office/powerpoint/2010/main" val="694272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391507-D100-4568-FA41-D4E72CE43BE3}"/>
              </a:ext>
            </a:extLst>
          </p:cNvPr>
          <p:cNvSpPr>
            <a:spLocks noGrp="1"/>
          </p:cNvSpPr>
          <p:nvPr>
            <p:ph type="title"/>
          </p:nvPr>
        </p:nvSpPr>
        <p:spPr/>
        <p:txBody>
          <a:bodyPr/>
          <a:lstStyle/>
          <a:p>
            <a:r>
              <a:rPr lang="fr-CH" dirty="0">
                <a:latin typeface="Aptos Black" panose="020B0004020202020204" pitchFamily="34" charset="0"/>
              </a:rPr>
              <a:t>Prédication sur la Tenture</a:t>
            </a:r>
          </a:p>
        </p:txBody>
      </p:sp>
      <p:sp>
        <p:nvSpPr>
          <p:cNvPr id="5" name="ZoneTexte 4">
            <a:extLst>
              <a:ext uri="{FF2B5EF4-FFF2-40B4-BE49-F238E27FC236}">
                <a16:creationId xmlns:a16="http://schemas.microsoft.com/office/drawing/2014/main" id="{398DA450-2976-AC60-4B4C-E480379A801F}"/>
              </a:ext>
            </a:extLst>
          </p:cNvPr>
          <p:cNvSpPr txBox="1"/>
          <p:nvPr/>
        </p:nvSpPr>
        <p:spPr>
          <a:xfrm>
            <a:off x="628650" y="1902942"/>
            <a:ext cx="7886085" cy="3785652"/>
          </a:xfrm>
          <a:prstGeom prst="rect">
            <a:avLst/>
          </a:prstGeom>
          <a:noFill/>
        </p:spPr>
        <p:txBody>
          <a:bodyPr wrap="square" rtlCol="0">
            <a:spAutoFit/>
          </a:bodyPr>
          <a:lstStyle/>
          <a:p>
            <a:r>
              <a:rPr lang="fr-CH" sz="2400" i="1" dirty="0">
                <a:solidFill>
                  <a:srgbClr val="C00000"/>
                </a:solidFill>
                <a:latin typeface="Aptos Black" panose="020B0004020202020204" pitchFamily="34" charset="0"/>
              </a:rPr>
              <a:t>Partager ce que Dieu nous donne</a:t>
            </a:r>
          </a:p>
          <a:p>
            <a:r>
              <a:rPr lang="fr-CH" sz="2400" dirty="0">
                <a:latin typeface="Aptos Black" panose="020B0004020202020204" pitchFamily="34" charset="0"/>
              </a:rPr>
              <a:t>Par Barbara Brunner Roth, pasteure réformée</a:t>
            </a:r>
          </a:p>
          <a:p>
            <a:pPr marL="285750" indent="-285750">
              <a:buFont typeface="Wingdings" panose="05000000000000000000" pitchFamily="2" charset="2"/>
              <a:buChar char="Ø"/>
            </a:pPr>
            <a:endParaRPr lang="fr-CH" sz="2400" dirty="0"/>
          </a:p>
          <a:p>
            <a:pPr marL="285750" indent="-285750">
              <a:buFont typeface="Wingdings" panose="05000000000000000000" pitchFamily="2" charset="2"/>
              <a:buChar char="Ø"/>
            </a:pPr>
            <a:r>
              <a:rPr lang="fr-CH" sz="2400" dirty="0"/>
              <a:t>Importance du partage de ce que Dieu nous donne, notamment à travers le symbole du pain</a:t>
            </a:r>
          </a:p>
          <a:p>
            <a:pPr marL="285750" indent="-285750">
              <a:buFont typeface="Wingdings" panose="05000000000000000000" pitchFamily="2" charset="2"/>
              <a:buChar char="Ø"/>
            </a:pPr>
            <a:endParaRPr lang="fr-CH" sz="2400" dirty="0"/>
          </a:p>
          <a:p>
            <a:pPr marL="285750" indent="-285750">
              <a:buFont typeface="Wingdings" panose="05000000000000000000" pitchFamily="2" charset="2"/>
              <a:buChar char="Ø"/>
            </a:pPr>
            <a:r>
              <a:rPr lang="fr-CH" sz="2400" dirty="0"/>
              <a:t>Mettre en lumière la dépendance de l'humanité envers la terre et la céréale pour nourrir ses corps, elle explore à la fois la bénédiction du partage nourrissant et la lamentation face à la faim mondiale</a:t>
            </a:r>
          </a:p>
        </p:txBody>
      </p:sp>
    </p:spTree>
    <p:extLst>
      <p:ext uri="{BB962C8B-B14F-4D97-AF65-F5344CB8AC3E}">
        <p14:creationId xmlns:p14="http://schemas.microsoft.com/office/powerpoint/2010/main" val="487605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C6E4D6-9D49-A546-4F48-227ACD2EF055}"/>
              </a:ext>
            </a:extLst>
          </p:cNvPr>
          <p:cNvSpPr>
            <a:spLocks noGrp="1"/>
          </p:cNvSpPr>
          <p:nvPr>
            <p:ph type="title"/>
          </p:nvPr>
        </p:nvSpPr>
        <p:spPr/>
        <p:txBody>
          <a:bodyPr/>
          <a:lstStyle/>
          <a:p>
            <a:r>
              <a:rPr lang="fr-CH" dirty="0">
                <a:latin typeface="Aptos Black" panose="020B0004020202020204" pitchFamily="34" charset="0"/>
              </a:rPr>
              <a:t>Calendrier de Carême</a:t>
            </a:r>
          </a:p>
        </p:txBody>
      </p:sp>
      <p:pic>
        <p:nvPicPr>
          <p:cNvPr id="4" name="Image 3">
            <a:extLst>
              <a:ext uri="{FF2B5EF4-FFF2-40B4-BE49-F238E27FC236}">
                <a16:creationId xmlns:a16="http://schemas.microsoft.com/office/drawing/2014/main" id="{203ED90C-04E1-EB0B-6651-40C0150A1FA8}"/>
              </a:ext>
            </a:extLst>
          </p:cNvPr>
          <p:cNvPicPr>
            <a:picLocks noChangeAspect="1"/>
          </p:cNvPicPr>
          <p:nvPr/>
        </p:nvPicPr>
        <p:blipFill>
          <a:blip r:embed="rId3"/>
          <a:stretch>
            <a:fillRect/>
          </a:stretch>
        </p:blipFill>
        <p:spPr>
          <a:xfrm rot="10800000">
            <a:off x="1005995" y="1616801"/>
            <a:ext cx="7131393" cy="4561368"/>
          </a:xfrm>
          <a:prstGeom prst="rect">
            <a:avLst/>
          </a:prstGeom>
        </p:spPr>
      </p:pic>
    </p:spTree>
    <p:extLst>
      <p:ext uri="{BB962C8B-B14F-4D97-AF65-F5344CB8AC3E}">
        <p14:creationId xmlns:p14="http://schemas.microsoft.com/office/powerpoint/2010/main" val="2139474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9233" y="0"/>
            <a:ext cx="784767"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 name="Rectangle 21">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333" y="0"/>
            <a:ext cx="4556665"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re 4">
            <a:extLst>
              <a:ext uri="{FF2B5EF4-FFF2-40B4-BE49-F238E27FC236}">
                <a16:creationId xmlns:a16="http://schemas.microsoft.com/office/drawing/2014/main" id="{22138C52-0E53-65AB-3D99-811B6DADDEB0}"/>
              </a:ext>
            </a:extLst>
          </p:cNvPr>
          <p:cNvSpPr>
            <a:spLocks noGrp="1"/>
          </p:cNvSpPr>
          <p:nvPr>
            <p:ph type="title"/>
          </p:nvPr>
        </p:nvSpPr>
        <p:spPr>
          <a:xfrm>
            <a:off x="5145513" y="762001"/>
            <a:ext cx="3416010" cy="1708243"/>
          </a:xfrm>
          <a:ln>
            <a:solidFill>
              <a:srgbClr val="C00000"/>
            </a:solidFill>
          </a:ln>
        </p:spPr>
        <p:txBody>
          <a:bodyPr vert="horz" lIns="91440" tIns="45720" rIns="91440" bIns="45720" rtlCol="0" anchor="ctr">
            <a:normAutofit/>
          </a:bodyPr>
          <a:lstStyle/>
          <a:p>
            <a:pPr algn="ctr" defTabSz="914400"/>
            <a:r>
              <a:rPr lang="en-US" altLang="de-DE" sz="3500" i="0" kern="1200">
                <a:solidFill>
                  <a:schemeClr val="tx1"/>
                </a:solidFill>
                <a:latin typeface="Aptos Black" panose="020B0004020202020204" pitchFamily="34" charset="0"/>
              </a:rPr>
              <a:t>Matériel de </a:t>
            </a:r>
            <a:r>
              <a:rPr lang="en-US" altLang="de-DE" sz="3500" i="0" kern="1200" err="1">
                <a:solidFill>
                  <a:schemeClr val="tx1"/>
                </a:solidFill>
                <a:latin typeface="Aptos Black" panose="020B0004020202020204" pitchFamily="34" charset="0"/>
              </a:rPr>
              <a:t>campagne</a:t>
            </a:r>
            <a:endParaRPr lang="en-US" sz="3500" i="0" kern="1200">
              <a:solidFill>
                <a:schemeClr val="tx1"/>
              </a:solidFill>
              <a:latin typeface="Aptos Black" panose="020B0004020202020204" pitchFamily="34" charset="0"/>
            </a:endParaRPr>
          </a:p>
        </p:txBody>
      </p:sp>
      <p:sp>
        <p:nvSpPr>
          <p:cNvPr id="3" name="Espace réservé du contenu 2">
            <a:extLst>
              <a:ext uri="{FF2B5EF4-FFF2-40B4-BE49-F238E27FC236}">
                <a16:creationId xmlns:a16="http://schemas.microsoft.com/office/drawing/2014/main" id="{5460D85A-5337-987A-361B-22465F2FA9A1}"/>
              </a:ext>
            </a:extLst>
          </p:cNvPr>
          <p:cNvSpPr>
            <a:spLocks noGrp="1"/>
          </p:cNvSpPr>
          <p:nvPr>
            <p:ph sz="half" idx="2"/>
          </p:nvPr>
        </p:nvSpPr>
        <p:spPr>
          <a:xfrm>
            <a:off x="4975412" y="2470244"/>
            <a:ext cx="3756212" cy="3769835"/>
          </a:xfrm>
        </p:spPr>
        <p:txBody>
          <a:bodyPr vert="horz" lIns="91440" tIns="45720" rIns="91440" bIns="45720" rtlCol="0" anchor="ctr">
            <a:normAutofit/>
          </a:bodyPr>
          <a:lstStyle/>
          <a:p>
            <a:pPr indent="-228600" defTabSz="914400"/>
            <a:r>
              <a:rPr lang="en-US" sz="1700">
                <a:hlinkClick r:id="rId3">
                  <a:extLst>
                    <a:ext uri="{A12FA001-AC4F-418D-AE19-62706E023703}">
                      <ahyp:hlinkClr xmlns:ahyp="http://schemas.microsoft.com/office/drawing/2018/hyperlinkcolor" val="tx"/>
                    </a:ext>
                  </a:extLst>
                </a:hlinkClick>
              </a:rPr>
              <a:t>www.actiondecareme.ch/boutique</a:t>
            </a:r>
            <a:endParaRPr lang="en-US" sz="1700"/>
          </a:p>
          <a:p>
            <a:pPr indent="-228600" defTabSz="914400"/>
            <a:endParaRPr lang="en-US" sz="1700"/>
          </a:p>
          <a:p>
            <a:pPr indent="-228600" defTabSz="914400"/>
            <a:r>
              <a:rPr lang="en-US" sz="1700">
                <a:hlinkClick r:id="rId4">
                  <a:extLst>
                    <a:ext uri="{A12FA001-AC4F-418D-AE19-62706E023703}">
                      <ahyp:hlinkClr xmlns:ahyp="http://schemas.microsoft.com/office/drawing/2018/hyperlinkcolor" val="tx"/>
                    </a:ext>
                  </a:extLst>
                </a:hlinkClick>
              </a:rPr>
              <a:t>www.eper.ch/shop</a:t>
            </a:r>
            <a:r>
              <a:rPr lang="en-US" sz="1700"/>
              <a:t> </a:t>
            </a:r>
          </a:p>
          <a:p>
            <a:pPr indent="-228600" defTabSz="914400"/>
            <a:endParaRPr lang="en-US" sz="1700"/>
          </a:p>
        </p:txBody>
      </p:sp>
      <p:pic>
        <p:nvPicPr>
          <p:cNvPr id="7" name="Image 6">
            <a:extLst>
              <a:ext uri="{FF2B5EF4-FFF2-40B4-BE49-F238E27FC236}">
                <a16:creationId xmlns:a16="http://schemas.microsoft.com/office/drawing/2014/main" id="{3299D15C-774A-88AA-11AF-25AF69C55A14}"/>
              </a:ext>
            </a:extLst>
          </p:cNvPr>
          <p:cNvPicPr>
            <a:picLocks noChangeAspect="1"/>
          </p:cNvPicPr>
          <p:nvPr/>
        </p:nvPicPr>
        <p:blipFill>
          <a:blip r:embed="rId5"/>
          <a:stretch>
            <a:fillRect/>
          </a:stretch>
        </p:blipFill>
        <p:spPr>
          <a:xfrm>
            <a:off x="131225" y="284692"/>
            <a:ext cx="4324884" cy="6288615"/>
          </a:xfrm>
          <a:prstGeom prst="rect">
            <a:avLst/>
          </a:prstGeom>
        </p:spPr>
      </p:pic>
    </p:spTree>
    <p:extLst>
      <p:ext uri="{BB962C8B-B14F-4D97-AF65-F5344CB8AC3E}">
        <p14:creationId xmlns:p14="http://schemas.microsoft.com/office/powerpoint/2010/main" val="4175014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a:extLst>
              <a:ext uri="{FF2B5EF4-FFF2-40B4-BE49-F238E27FC236}">
                <a16:creationId xmlns:a16="http://schemas.microsoft.com/office/drawing/2014/main" id="{A97D17A7-4402-7E3E-1830-25D6422EFC81}"/>
              </a:ext>
            </a:extLst>
          </p:cNvPr>
          <p:cNvPicPr>
            <a:picLocks noChangeAspect="1"/>
          </p:cNvPicPr>
          <p:nvPr/>
        </p:nvPicPr>
        <p:blipFill>
          <a:blip r:embed="rId3"/>
          <a:srcRect t="13774" r="2" b="20802"/>
          <a:stretch/>
        </p:blipFill>
        <p:spPr>
          <a:xfrm>
            <a:off x="20" y="1282"/>
            <a:ext cx="9143980" cy="6856718"/>
          </a:xfrm>
          <a:prstGeom prst="rect">
            <a:avLst/>
          </a:prstGeom>
        </p:spPr>
      </p:pic>
      <p:sp>
        <p:nvSpPr>
          <p:cNvPr id="2" name="Espace réservé du pied de page 1">
            <a:extLst>
              <a:ext uri="{FF2B5EF4-FFF2-40B4-BE49-F238E27FC236}">
                <a16:creationId xmlns:a16="http://schemas.microsoft.com/office/drawing/2014/main" id="{5B5D8D13-E073-3A01-5D68-6174981482D8}"/>
              </a:ext>
            </a:extLst>
          </p:cNvPr>
          <p:cNvSpPr>
            <a:spLocks noGrp="1"/>
          </p:cNvSpPr>
          <p:nvPr>
            <p:ph type="ftr" sz="quarter" idx="11"/>
          </p:nvPr>
        </p:nvSpPr>
        <p:spPr>
          <a:xfrm>
            <a:off x="3028950" y="6356350"/>
            <a:ext cx="3086100" cy="365125"/>
          </a:xfrm>
        </p:spPr>
        <p:txBody>
          <a:bodyPr>
            <a:normAutofit/>
          </a:bodyPr>
          <a:lstStyle/>
          <a:p>
            <a:pPr>
              <a:spcAft>
                <a:spcPts val="600"/>
              </a:spcAft>
            </a:pPr>
            <a:r>
              <a:rPr lang="fr-CH">
                <a:solidFill>
                  <a:srgbClr val="FFFFFF"/>
                </a:solidFill>
              </a:rPr>
              <a:t>Justice climatique, maintenant ! voir-et-agir.ch</a:t>
            </a:r>
            <a:endParaRPr lang="de-CH">
              <a:solidFill>
                <a:srgbClr val="FFFFFF"/>
              </a:solidFill>
            </a:endParaRPr>
          </a:p>
        </p:txBody>
      </p:sp>
      <p:sp>
        <p:nvSpPr>
          <p:cNvPr id="3" name="Espace réservé du numéro de diapositive 2">
            <a:extLst>
              <a:ext uri="{FF2B5EF4-FFF2-40B4-BE49-F238E27FC236}">
                <a16:creationId xmlns:a16="http://schemas.microsoft.com/office/drawing/2014/main" id="{FC9A65A8-8AB6-0120-CC27-CBB5F8D8FDEA}"/>
              </a:ext>
            </a:extLst>
          </p:cNvPr>
          <p:cNvSpPr>
            <a:spLocks noGrp="1"/>
          </p:cNvSpPr>
          <p:nvPr>
            <p:ph type="sldNum" sz="quarter" idx="12"/>
          </p:nvPr>
        </p:nvSpPr>
        <p:spPr>
          <a:xfrm>
            <a:off x="6457950" y="6356350"/>
            <a:ext cx="2057400" cy="365125"/>
          </a:xfrm>
        </p:spPr>
        <p:txBody>
          <a:bodyPr>
            <a:normAutofit/>
          </a:bodyPr>
          <a:lstStyle/>
          <a:p>
            <a:pPr>
              <a:spcAft>
                <a:spcPts val="600"/>
              </a:spcAft>
            </a:pPr>
            <a:fld id="{40E5E9BA-979F-47C8-B1E8-6B5FDE8D4D29}" type="slidenum">
              <a:rPr lang="fr-CH" smtClean="0">
                <a:solidFill>
                  <a:srgbClr val="FFFFFF"/>
                </a:solidFill>
              </a:rPr>
              <a:pPr>
                <a:spcAft>
                  <a:spcPts val="600"/>
                </a:spcAft>
              </a:pPr>
              <a:t>39</a:t>
            </a:fld>
            <a:endParaRPr lang="fr-CH">
              <a:solidFill>
                <a:srgbClr val="FFFFFF"/>
              </a:solidFill>
            </a:endParaRPr>
          </a:p>
        </p:txBody>
      </p:sp>
      <p:sp>
        <p:nvSpPr>
          <p:cNvPr id="6" name="ZoneTexte 5">
            <a:extLst>
              <a:ext uri="{FF2B5EF4-FFF2-40B4-BE49-F238E27FC236}">
                <a16:creationId xmlns:a16="http://schemas.microsoft.com/office/drawing/2014/main" id="{A48CEB47-7091-3C69-BBBB-23CDD78E1037}"/>
              </a:ext>
            </a:extLst>
          </p:cNvPr>
          <p:cNvSpPr txBox="1"/>
          <p:nvPr/>
        </p:nvSpPr>
        <p:spPr>
          <a:xfrm>
            <a:off x="2686050" y="6314786"/>
            <a:ext cx="3212149" cy="646331"/>
          </a:xfrm>
          <a:prstGeom prst="rect">
            <a:avLst/>
          </a:prstGeom>
          <a:noFill/>
        </p:spPr>
        <p:txBody>
          <a:bodyPr wrap="square" rtlCol="0">
            <a:spAutoFit/>
          </a:bodyPr>
          <a:lstStyle/>
          <a:p>
            <a:r>
              <a:rPr lang="fr-CH" sz="3600" b="1">
                <a:latin typeface="Aptos Black" panose="020B0004020202020204" pitchFamily="34" charset="0"/>
              </a:rPr>
              <a:t>29 mars 2025</a:t>
            </a:r>
          </a:p>
        </p:txBody>
      </p:sp>
    </p:spTree>
    <p:extLst>
      <p:ext uri="{BB962C8B-B14F-4D97-AF65-F5344CB8AC3E}">
        <p14:creationId xmlns:p14="http://schemas.microsoft.com/office/powerpoint/2010/main" val="1319417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629B6E1-FA25-546F-1F82-D7AB3D1F2EC3}"/>
              </a:ext>
            </a:extLst>
          </p:cNvPr>
          <p:cNvSpPr>
            <a:spLocks noGrp="1"/>
          </p:cNvSpPr>
          <p:nvPr>
            <p:ph type="title"/>
          </p:nvPr>
        </p:nvSpPr>
        <p:spPr>
          <a:xfrm>
            <a:off x="553699" y="307167"/>
            <a:ext cx="5712189" cy="903315"/>
          </a:xfrm>
          <a:solidFill>
            <a:schemeClr val="bg1"/>
          </a:solidFill>
        </p:spPr>
        <p:txBody>
          <a:bodyPr>
            <a:normAutofit/>
          </a:bodyPr>
          <a:lstStyle/>
          <a:p>
            <a:r>
              <a:rPr lang="fr-CH" sz="2400" dirty="0">
                <a:latin typeface="Aptos Black" panose="020B0004020202020204" pitchFamily="34" charset="0"/>
              </a:rPr>
              <a:t>La campagne œcuménique 2025</a:t>
            </a:r>
          </a:p>
        </p:txBody>
      </p:sp>
      <p:graphicFrame>
        <p:nvGraphicFramePr>
          <p:cNvPr id="5" name="Espace réservé du contenu 1">
            <a:extLst>
              <a:ext uri="{FF2B5EF4-FFF2-40B4-BE49-F238E27FC236}">
                <a16:creationId xmlns:a16="http://schemas.microsoft.com/office/drawing/2014/main" id="{21C6FBF6-2043-BCDA-E992-F0DA85E1F659}"/>
              </a:ext>
            </a:extLst>
          </p:cNvPr>
          <p:cNvGraphicFramePr>
            <a:graphicFrameLocks noGrp="1"/>
          </p:cNvGraphicFramePr>
          <p:nvPr>
            <p:ph sz="quarter" idx="4294967295"/>
            <p:extLst>
              <p:ext uri="{D42A27DB-BD31-4B8C-83A1-F6EECF244321}">
                <p14:modId xmlns:p14="http://schemas.microsoft.com/office/powerpoint/2010/main" val="2939371219"/>
              </p:ext>
            </p:extLst>
          </p:nvPr>
        </p:nvGraphicFramePr>
        <p:xfrm>
          <a:off x="0" y="1722438"/>
          <a:ext cx="8550275" cy="4376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8036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l="-17000" r="-17000"/>
          </a:stretch>
        </a:blipFill>
        <a:effectLst/>
      </p:bgPr>
    </p:bg>
    <p:spTree>
      <p:nvGrpSpPr>
        <p:cNvPr id="1" name=""/>
        <p:cNvGrpSpPr/>
        <p:nvPr/>
      </p:nvGrpSpPr>
      <p:grpSpPr>
        <a:xfrm>
          <a:off x="0" y="0"/>
          <a:ext cx="0" cy="0"/>
          <a:chOff x="0" y="0"/>
          <a:chExt cx="0" cy="0"/>
        </a:xfrm>
      </p:grpSpPr>
      <p:sp>
        <p:nvSpPr>
          <p:cNvPr id="7" name="Titre 6"/>
          <p:cNvSpPr>
            <a:spLocks noGrp="1"/>
          </p:cNvSpPr>
          <p:nvPr>
            <p:ph type="title"/>
          </p:nvPr>
        </p:nvSpPr>
        <p:spPr>
          <a:xfrm>
            <a:off x="178945" y="245106"/>
            <a:ext cx="5997003" cy="834087"/>
          </a:xfrm>
          <a:solidFill>
            <a:schemeClr val="bg1"/>
          </a:solidFill>
        </p:spPr>
        <p:txBody>
          <a:bodyPr>
            <a:normAutofit fontScale="90000"/>
          </a:bodyPr>
          <a:lstStyle/>
          <a:p>
            <a:r>
              <a:rPr lang="fr-CH" sz="4000" i="0">
                <a:latin typeface="Aptos Black" panose="020B0004020202020204" pitchFamily="34" charset="0"/>
              </a:rPr>
              <a:t>Actions pendant la durée de toute la campagne</a:t>
            </a:r>
            <a:endParaRPr lang="de-CH" sz="4000" i="0">
              <a:latin typeface="Aptos Black" panose="020B0004020202020204" pitchFamily="34" charset="0"/>
            </a:endParaRPr>
          </a:p>
        </p:txBody>
      </p:sp>
      <p:sp>
        <p:nvSpPr>
          <p:cNvPr id="13" name="ZoneTexte 12">
            <a:extLst>
              <a:ext uri="{FF2B5EF4-FFF2-40B4-BE49-F238E27FC236}">
                <a16:creationId xmlns:a16="http://schemas.microsoft.com/office/drawing/2014/main" id="{5D1C1182-B103-1051-210E-8EB458EC9F62}"/>
              </a:ext>
            </a:extLst>
          </p:cNvPr>
          <p:cNvSpPr txBox="1"/>
          <p:nvPr/>
        </p:nvSpPr>
        <p:spPr>
          <a:xfrm>
            <a:off x="883699" y="5160223"/>
            <a:ext cx="72215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0000"/>
                </a:solidFill>
                <a:effectLst/>
                <a:uLnTx/>
                <a:uFillTx/>
                <a:latin typeface="Fira Sans" panose="020B0503050000020004" pitchFamily="34" charset="0"/>
              </a:rPr>
              <a:t>Intéressé.e.s</a:t>
            </a:r>
            <a:r>
              <a:rPr kumimoji="0" lang="fr-FR" sz="2800" b="0" i="0" u="none" strike="noStrike" kern="1200" cap="none" spc="0" normalizeH="0" baseline="0" noProof="0" dirty="0">
                <a:ln>
                  <a:noFill/>
                </a:ln>
                <a:solidFill>
                  <a:srgbClr val="000000"/>
                </a:solidFill>
                <a:effectLst/>
                <a:uLnTx/>
                <a:uFillTx/>
                <a:latin typeface="Fira Sans" panose="020B0503050000020004" pitchFamily="34" charset="0"/>
              </a:rPr>
              <a:t> ? Possibilité de s’inscrire sur </a:t>
            </a:r>
            <a:r>
              <a:rPr kumimoji="0" lang="fr-FR" sz="2800" b="0" i="0" u="none" strike="noStrike" kern="1200" cap="none" spc="0" normalizeH="0" baseline="0" noProof="0" dirty="0">
                <a:ln>
                  <a:noFill/>
                </a:ln>
                <a:solidFill>
                  <a:srgbClr val="FF0000"/>
                </a:solidFill>
                <a:effectLst/>
                <a:uLnTx/>
                <a:uFillTx/>
                <a:latin typeface="Fira Sans" panose="020B0503050000020004" pitchFamily="34" charset="0"/>
              </a:rPr>
              <a:t>materiel.voir-et-agir</a:t>
            </a:r>
            <a:r>
              <a:rPr kumimoji="0" lang="fr-FR" sz="2800" b="0" i="0" u="none" strike="noStrike" kern="1200" cap="none" spc="0" normalizeH="0" baseline="0" noProof="0" dirty="0">
                <a:ln>
                  <a:noFill/>
                </a:ln>
                <a:solidFill>
                  <a:srgbClr val="E20004"/>
                </a:solidFill>
                <a:effectLst/>
                <a:uLnTx/>
                <a:uFillTx/>
                <a:latin typeface="Fira Sans" panose="020B0503050000020004" pitchFamily="34" charset="0"/>
              </a:rPr>
              <a:t>.ch</a:t>
            </a:r>
            <a:r>
              <a:rPr kumimoji="0" lang="fr-FR" sz="2800" b="0" i="0" u="none" strike="noStrike" kern="1200" cap="none" spc="0" normalizeH="0" baseline="0" noProof="0" dirty="0">
                <a:ln>
                  <a:noFill/>
                </a:ln>
                <a:solidFill>
                  <a:srgbClr val="000000"/>
                </a:solidFill>
                <a:effectLst/>
                <a:uLnTx/>
                <a:uFillTx/>
                <a:latin typeface="Fira Sans" panose="020B0503050000020004" pitchFamily="34" charset="0"/>
              </a:rPr>
              <a:t> </a:t>
            </a:r>
          </a:p>
        </p:txBody>
      </p:sp>
      <p:pic>
        <p:nvPicPr>
          <p:cNvPr id="21" name="Image 20">
            <a:extLst>
              <a:ext uri="{FF2B5EF4-FFF2-40B4-BE49-F238E27FC236}">
                <a16:creationId xmlns:a16="http://schemas.microsoft.com/office/drawing/2014/main" id="{4BC4B7A2-7D48-0537-145F-7CEC5EEDB8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374" y="2083139"/>
            <a:ext cx="1757899" cy="2699164"/>
          </a:xfrm>
          <a:prstGeom prst="rect">
            <a:avLst/>
          </a:prstGeom>
        </p:spPr>
      </p:pic>
      <p:pic>
        <p:nvPicPr>
          <p:cNvPr id="23" name="Image 22">
            <a:extLst>
              <a:ext uri="{FF2B5EF4-FFF2-40B4-BE49-F238E27FC236}">
                <a16:creationId xmlns:a16="http://schemas.microsoft.com/office/drawing/2014/main" id="{6B60D55A-548B-0DDB-E41F-BE55500E94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699" y="2075696"/>
            <a:ext cx="1757899" cy="2706607"/>
          </a:xfrm>
          <a:prstGeom prst="rect">
            <a:avLst/>
          </a:prstGeom>
        </p:spPr>
      </p:pic>
      <p:pic>
        <p:nvPicPr>
          <p:cNvPr id="27" name="Image 26">
            <a:extLst>
              <a:ext uri="{FF2B5EF4-FFF2-40B4-BE49-F238E27FC236}">
                <a16:creationId xmlns:a16="http://schemas.microsoft.com/office/drawing/2014/main" id="{B53A9FC8-6B5A-4181-0FE3-1A0BE34FE8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96" r="7498"/>
          <a:stretch/>
        </p:blipFill>
        <p:spPr>
          <a:xfrm>
            <a:off x="6502404" y="2083139"/>
            <a:ext cx="1757899" cy="2706607"/>
          </a:xfrm>
          <a:prstGeom prst="rect">
            <a:avLst/>
          </a:prstGeom>
        </p:spPr>
      </p:pic>
    </p:spTree>
    <p:extLst>
      <p:ext uri="{BB962C8B-B14F-4D97-AF65-F5344CB8AC3E}">
        <p14:creationId xmlns:p14="http://schemas.microsoft.com/office/powerpoint/2010/main" val="1055868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AD816A2-C064-8771-6EF8-6E848C6DD4A1}"/>
              </a:ext>
            </a:extLst>
          </p:cNvPr>
          <p:cNvSpPr txBox="1"/>
          <p:nvPr/>
        </p:nvSpPr>
        <p:spPr>
          <a:xfrm>
            <a:off x="582341" y="2071594"/>
            <a:ext cx="7979318" cy="3925947"/>
          </a:xfrm>
          <a:prstGeom prst="rect">
            <a:avLst/>
          </a:prstGeom>
          <a:noFill/>
        </p:spPr>
        <p:txBody>
          <a:bodyPr wrap="square" rtlCol="0">
            <a:spAutoFit/>
          </a:bodyPr>
          <a:lstStyle/>
          <a:p>
            <a:pPr algn="ctr"/>
            <a:r>
              <a:rPr lang="fr-CH" sz="2800" dirty="0">
                <a:latin typeface="Aptos Black" panose="020B0004020202020204" pitchFamily="34" charset="0"/>
              </a:rPr>
              <a:t>CONFÉRENCES ET TABLES RONDES</a:t>
            </a:r>
          </a:p>
          <a:p>
            <a:pPr algn="ctr"/>
            <a:endParaRPr lang="fr-CH" sz="1400" b="1" dirty="0">
              <a:solidFill>
                <a:srgbClr val="FAFCF6"/>
              </a:solidFill>
            </a:endParaRPr>
          </a:p>
          <a:p>
            <a:pPr algn="ctr">
              <a:lnSpc>
                <a:spcPct val="150000"/>
              </a:lnSpc>
            </a:pPr>
            <a:r>
              <a:rPr lang="fr-CH" sz="2000" b="1" i="0" dirty="0">
                <a:effectLst/>
                <a:cs typeface="Times New Roman" panose="02020603050405020304" pitchFamily="18" charset="0"/>
              </a:rPr>
              <a:t>Mardi </a:t>
            </a:r>
            <a:r>
              <a:rPr lang="fr-CH" sz="2000" b="1" dirty="0">
                <a:cs typeface="Times New Roman" panose="02020603050405020304" pitchFamily="18" charset="0"/>
              </a:rPr>
              <a:t>25</a:t>
            </a:r>
            <a:r>
              <a:rPr lang="fr-CH" sz="2000" b="1" i="0" dirty="0">
                <a:effectLst/>
                <a:cs typeface="Times New Roman" panose="02020603050405020304" pitchFamily="18" charset="0"/>
              </a:rPr>
              <a:t> mars </a:t>
            </a:r>
            <a:r>
              <a:rPr lang="fr-CH" sz="2000" b="1" dirty="0">
                <a:cs typeface="Times New Roman" panose="02020603050405020304" pitchFamily="18" charset="0"/>
              </a:rPr>
              <a:t>– </a:t>
            </a:r>
            <a:r>
              <a:rPr lang="fr-CH" sz="2000" dirty="0">
                <a:cs typeface="Times New Roman" panose="02020603050405020304" pitchFamily="18" charset="0"/>
              </a:rPr>
              <a:t>Table ronde au </a:t>
            </a:r>
            <a:r>
              <a:rPr lang="fr-CH" sz="2000" b="0" i="0" dirty="0">
                <a:effectLst/>
                <a:cs typeface="Times New Roman" panose="02020603050405020304" pitchFamily="18" charset="0"/>
              </a:rPr>
              <a:t>Club 44 (NE)</a:t>
            </a:r>
          </a:p>
          <a:p>
            <a:pPr algn="ctr">
              <a:lnSpc>
                <a:spcPct val="150000"/>
              </a:lnSpc>
            </a:pPr>
            <a:r>
              <a:rPr lang="fr-CH" sz="2000" b="1" dirty="0">
                <a:cs typeface="Times New Roman" panose="02020603050405020304" pitchFamily="18" charset="0"/>
              </a:rPr>
              <a:t>Mercredi 26 mars </a:t>
            </a:r>
            <a:r>
              <a:rPr lang="fr-CH" sz="2000" dirty="0">
                <a:cs typeface="Times New Roman" panose="02020603050405020304" pitchFamily="18" charset="0"/>
              </a:rPr>
              <a:t>– Table ronde à l’UNIL (VD)</a:t>
            </a:r>
          </a:p>
          <a:p>
            <a:pPr algn="ctr">
              <a:lnSpc>
                <a:spcPct val="150000"/>
              </a:lnSpc>
            </a:pPr>
            <a:r>
              <a:rPr lang="fr-CH" sz="2000" b="1" dirty="0">
                <a:cs typeface="Times New Roman" panose="02020603050405020304" pitchFamily="18" charset="0"/>
              </a:rPr>
              <a:t>Jeudi 27 mars </a:t>
            </a:r>
            <a:r>
              <a:rPr lang="fr-CH" sz="2000" dirty="0">
                <a:cs typeface="Times New Roman" panose="02020603050405020304" pitchFamily="18" charset="0"/>
              </a:rPr>
              <a:t>– Conférence à Neuchâtel (NE)</a:t>
            </a:r>
          </a:p>
          <a:p>
            <a:pPr algn="ctr">
              <a:lnSpc>
                <a:spcPct val="150000"/>
              </a:lnSpc>
            </a:pPr>
            <a:r>
              <a:rPr lang="fr-CH" sz="2000" b="1" dirty="0">
                <a:cs typeface="Times New Roman" panose="02020603050405020304" pitchFamily="18" charset="0"/>
              </a:rPr>
              <a:t>Samedi 29 mars</a:t>
            </a:r>
            <a:r>
              <a:rPr lang="fr-CH" sz="2000" i="1" dirty="0">
                <a:cs typeface="Times New Roman" panose="02020603050405020304" pitchFamily="18" charset="0"/>
              </a:rPr>
              <a:t> – Atelier prospectif </a:t>
            </a:r>
            <a:r>
              <a:rPr lang="fr-CH" sz="2000" dirty="0">
                <a:cs typeface="Times New Roman" panose="02020603050405020304" pitchFamily="18" charset="0"/>
              </a:rPr>
              <a:t>avec le HUB des possibles (VD) </a:t>
            </a:r>
          </a:p>
          <a:p>
            <a:pPr algn="ctr">
              <a:lnSpc>
                <a:spcPct val="150000"/>
              </a:lnSpc>
            </a:pPr>
            <a:r>
              <a:rPr lang="fr-CH" sz="2000" b="1" dirty="0">
                <a:cs typeface="Times New Roman" panose="02020603050405020304" pitchFamily="18" charset="0"/>
              </a:rPr>
              <a:t>Lundi 31</a:t>
            </a:r>
            <a:r>
              <a:rPr lang="fr-CH" sz="2000" b="1" i="0" dirty="0">
                <a:effectLst/>
                <a:cs typeface="Times New Roman" panose="02020603050405020304" pitchFamily="18" charset="0"/>
              </a:rPr>
              <a:t> mars </a:t>
            </a:r>
            <a:r>
              <a:rPr lang="fr-CH" sz="2000" dirty="0">
                <a:cs typeface="Times New Roman" panose="02020603050405020304" pitchFamily="18" charset="0"/>
              </a:rPr>
              <a:t> - </a:t>
            </a:r>
            <a:r>
              <a:rPr lang="fr-CH" sz="2000" b="0" i="0" dirty="0">
                <a:effectLst/>
                <a:cs typeface="Times New Roman" panose="02020603050405020304" pitchFamily="18" charset="0"/>
              </a:rPr>
              <a:t>Conférence à Nyon (VD) </a:t>
            </a:r>
            <a:r>
              <a:rPr lang="fr-CH" sz="2000" dirty="0">
                <a:cs typeface="Times New Roman" panose="02020603050405020304" pitchFamily="18" charset="0"/>
              </a:rPr>
              <a:t>: </a:t>
            </a:r>
            <a:r>
              <a:rPr lang="fr-CH" sz="2000" i="1" dirty="0">
                <a:cs typeface="Times New Roman" panose="02020603050405020304" pitchFamily="18" charset="0"/>
              </a:rPr>
              <a:t>« la faim bouffe l’avenir » </a:t>
            </a:r>
          </a:p>
          <a:p>
            <a:pPr algn="ctr">
              <a:lnSpc>
                <a:spcPct val="150000"/>
              </a:lnSpc>
            </a:pPr>
            <a:r>
              <a:rPr lang="fr-CH" sz="2000" b="1" dirty="0">
                <a:cs typeface="Times New Roman" panose="02020603050405020304" pitchFamily="18" charset="0"/>
              </a:rPr>
              <a:t>Mardi 1 er avril </a:t>
            </a:r>
            <a:r>
              <a:rPr lang="fr-CH" sz="2000" dirty="0">
                <a:cs typeface="Times New Roman" panose="02020603050405020304" pitchFamily="18" charset="0"/>
              </a:rPr>
              <a:t>– Projection au cinéma Grain D’Sel à Bex (VD)</a:t>
            </a:r>
          </a:p>
          <a:p>
            <a:pPr algn="ctr">
              <a:lnSpc>
                <a:spcPct val="150000"/>
              </a:lnSpc>
            </a:pPr>
            <a:r>
              <a:rPr lang="fr-CH" sz="2000" b="1" dirty="0">
                <a:effectLst/>
                <a:cs typeface="Times New Roman" panose="02020603050405020304" pitchFamily="18" charset="0"/>
              </a:rPr>
              <a:t>Mercredi 2 avril </a:t>
            </a:r>
            <a:r>
              <a:rPr lang="fr-CH" sz="2000" dirty="0">
                <a:effectLst/>
                <a:cs typeface="Times New Roman" panose="02020603050405020304" pitchFamily="18" charset="0"/>
              </a:rPr>
              <a:t>– Table ronde UNIGE (GE)</a:t>
            </a:r>
          </a:p>
        </p:txBody>
      </p:sp>
      <p:pic>
        <p:nvPicPr>
          <p:cNvPr id="8" name="Graphique 7" descr="Réunion contour">
            <a:extLst>
              <a:ext uri="{FF2B5EF4-FFF2-40B4-BE49-F238E27FC236}">
                <a16:creationId xmlns:a16="http://schemas.microsoft.com/office/drawing/2014/main" id="{C6D8AFC3-7EDF-FDA3-D94A-8C8B32BBBA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4185" y="1371845"/>
            <a:ext cx="775630" cy="775630"/>
          </a:xfrm>
          <a:prstGeom prst="rect">
            <a:avLst/>
          </a:prstGeom>
        </p:spPr>
      </p:pic>
      <p:sp>
        <p:nvSpPr>
          <p:cNvPr id="6" name="ZoneTexte 5">
            <a:extLst>
              <a:ext uri="{FF2B5EF4-FFF2-40B4-BE49-F238E27FC236}">
                <a16:creationId xmlns:a16="http://schemas.microsoft.com/office/drawing/2014/main" id="{69758A98-E651-2CB7-55EF-9292C51432EF}"/>
              </a:ext>
            </a:extLst>
          </p:cNvPr>
          <p:cNvSpPr txBox="1"/>
          <p:nvPr/>
        </p:nvSpPr>
        <p:spPr>
          <a:xfrm>
            <a:off x="2426515" y="6082755"/>
            <a:ext cx="506659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000000"/>
                </a:solidFill>
                <a:effectLst/>
                <a:uLnTx/>
                <a:uFillTx/>
                <a:latin typeface="Fira Sans" panose="020B0503050000020004" pitchFamily="34" charset="0"/>
              </a:rPr>
              <a:t>Intéressé.e.s</a:t>
            </a:r>
            <a:r>
              <a:rPr kumimoji="0" lang="fr-FR" sz="1400" b="0" i="0" u="none" strike="noStrike" kern="1200" cap="none" spc="0" normalizeH="0" baseline="0" noProof="0" dirty="0">
                <a:ln>
                  <a:noFill/>
                </a:ln>
                <a:solidFill>
                  <a:srgbClr val="000000"/>
                </a:solidFill>
                <a:effectLst/>
                <a:uLnTx/>
                <a:uFillTx/>
                <a:latin typeface="Fira Sans" panose="020B0503050000020004" pitchFamily="34" charset="0"/>
              </a:rPr>
              <a:t> ? </a:t>
            </a:r>
            <a:r>
              <a:rPr lang="fr-FR" sz="1400" dirty="0">
                <a:solidFill>
                  <a:srgbClr val="000000"/>
                </a:solidFill>
                <a:latin typeface="Fira Sans" panose="020B0503050000020004" pitchFamily="34" charset="0"/>
              </a:rPr>
              <a:t>Plus d’information </a:t>
            </a:r>
            <a:r>
              <a:rPr kumimoji="0" lang="fr-FR" sz="1400" b="0" i="0" u="none" strike="noStrike" kern="1200" cap="none" spc="0" normalizeH="0" baseline="0" noProof="0" dirty="0">
                <a:ln>
                  <a:noFill/>
                </a:ln>
                <a:solidFill>
                  <a:srgbClr val="000000"/>
                </a:solidFill>
                <a:effectLst/>
                <a:uLnTx/>
                <a:uFillTx/>
                <a:latin typeface="Fira Sans" panose="020B0503050000020004" pitchFamily="34" charset="0"/>
              </a:rPr>
              <a:t>sur </a:t>
            </a:r>
            <a:r>
              <a:rPr kumimoji="0" lang="fr-FR" sz="1400" b="0" i="0" u="none" strike="noStrike" kern="1200" cap="none" spc="0" normalizeH="0" baseline="0" noProof="0" dirty="0">
                <a:ln>
                  <a:noFill/>
                </a:ln>
                <a:solidFill>
                  <a:srgbClr val="E20004"/>
                </a:solidFill>
                <a:effectLst/>
                <a:uLnTx/>
                <a:uFillTx/>
                <a:latin typeface="Fira Sans" panose="020B0503050000020004" pitchFamily="34" charset="0"/>
              </a:rPr>
              <a:t>voir-et-agir.ch/</a:t>
            </a:r>
            <a:r>
              <a:rPr kumimoji="0" lang="fr-FR" sz="1400" b="0" i="0" u="none" strike="noStrike" kern="1200" cap="none" spc="0" normalizeH="0" baseline="0" noProof="0" dirty="0" err="1">
                <a:ln>
                  <a:noFill/>
                </a:ln>
                <a:solidFill>
                  <a:srgbClr val="E20004"/>
                </a:solidFill>
                <a:effectLst/>
                <a:uLnTx/>
                <a:uFillTx/>
                <a:latin typeface="Fira Sans" panose="020B0503050000020004" pitchFamily="34" charset="0"/>
              </a:rPr>
              <a:t>event</a:t>
            </a:r>
            <a:r>
              <a:rPr kumimoji="0" lang="fr-FR" sz="1400" b="0" i="0" u="none" strike="noStrike" kern="1200" cap="none" spc="0" normalizeH="0" baseline="0" noProof="0" dirty="0">
                <a:ln>
                  <a:noFill/>
                </a:ln>
                <a:solidFill>
                  <a:srgbClr val="000000"/>
                </a:solidFill>
                <a:effectLst/>
                <a:uLnTx/>
                <a:uFillTx/>
                <a:latin typeface="Fira Sans" panose="020B0503050000020004" pitchFamily="34" charset="0"/>
              </a:rPr>
              <a:t> !</a:t>
            </a:r>
          </a:p>
        </p:txBody>
      </p:sp>
      <p:pic>
        <p:nvPicPr>
          <p:cNvPr id="9" name="Graphique 8" descr="Calendrier journalier contour">
            <a:extLst>
              <a:ext uri="{FF2B5EF4-FFF2-40B4-BE49-F238E27FC236}">
                <a16:creationId xmlns:a16="http://schemas.microsoft.com/office/drawing/2014/main" id="{D9193628-F600-6F99-39D2-3976864931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8328" y="5934066"/>
            <a:ext cx="528187" cy="528187"/>
          </a:xfrm>
          <a:prstGeom prst="rect">
            <a:avLst/>
          </a:prstGeom>
        </p:spPr>
      </p:pic>
      <p:sp>
        <p:nvSpPr>
          <p:cNvPr id="5" name="Titre 4">
            <a:extLst>
              <a:ext uri="{FF2B5EF4-FFF2-40B4-BE49-F238E27FC236}">
                <a16:creationId xmlns:a16="http://schemas.microsoft.com/office/drawing/2014/main" id="{DC2A0C40-09CB-5B2A-F55C-3F36DA97A2DA}"/>
              </a:ext>
            </a:extLst>
          </p:cNvPr>
          <p:cNvSpPr txBox="1">
            <a:spLocks/>
          </p:cNvSpPr>
          <p:nvPr/>
        </p:nvSpPr>
        <p:spPr>
          <a:xfrm>
            <a:off x="416537" y="433007"/>
            <a:ext cx="5871247" cy="855663"/>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fr-FR" altLang="de-DE" sz="3600" i="0" dirty="0">
                <a:solidFill>
                  <a:schemeClr val="tx1"/>
                </a:solidFill>
                <a:latin typeface="Aptos Black" panose="020B0004020202020204" pitchFamily="34" charset="0"/>
              </a:rPr>
              <a:t>Événements Grand Public</a:t>
            </a:r>
            <a:endParaRPr lang="fr-FR" sz="3600" i="0" dirty="0">
              <a:solidFill>
                <a:schemeClr val="tx1"/>
              </a:solidFill>
              <a:latin typeface="Aptos Black" panose="020B0004020202020204" pitchFamily="34" charset="0"/>
            </a:endParaRPr>
          </a:p>
        </p:txBody>
      </p:sp>
    </p:spTree>
    <p:extLst>
      <p:ext uri="{BB962C8B-B14F-4D97-AF65-F5344CB8AC3E}">
        <p14:creationId xmlns:p14="http://schemas.microsoft.com/office/powerpoint/2010/main" val="3251064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AD816A2-C064-8771-6EF8-6E848C6DD4A1}"/>
              </a:ext>
            </a:extLst>
          </p:cNvPr>
          <p:cNvSpPr txBox="1"/>
          <p:nvPr/>
        </p:nvSpPr>
        <p:spPr>
          <a:xfrm>
            <a:off x="392654" y="1321746"/>
            <a:ext cx="5448589" cy="4939814"/>
          </a:xfrm>
          <a:prstGeom prst="rect">
            <a:avLst/>
          </a:prstGeom>
          <a:noFill/>
        </p:spPr>
        <p:txBody>
          <a:bodyPr wrap="square" rtlCol="0">
            <a:spAutoFit/>
          </a:bodyPr>
          <a:lstStyle/>
          <a:p>
            <a:r>
              <a:rPr lang="fr-CH" b="1" i="0" dirty="0">
                <a:solidFill>
                  <a:srgbClr val="000000"/>
                </a:solidFill>
                <a:effectLst/>
                <a:latin typeface="Aptos Black" panose="020B0004020202020204" pitchFamily="34" charset="0"/>
              </a:rPr>
              <a:t>Le Droit à l'Alimentation : Un Défi Global entre Solidarité et Responsabilité</a:t>
            </a:r>
            <a:r>
              <a:rPr lang="fr-CH" b="0" i="0" dirty="0">
                <a:solidFill>
                  <a:srgbClr val="000000"/>
                </a:solidFill>
                <a:effectLst/>
                <a:latin typeface="Aptos Black" panose="020B0004020202020204" pitchFamily="34" charset="0"/>
              </a:rPr>
              <a:t> </a:t>
            </a:r>
            <a:endParaRPr lang="fr-CH" b="1" dirty="0">
              <a:latin typeface="Aptos Black" panose="020B0004020202020204" pitchFamily="34" charset="0"/>
            </a:endParaRPr>
          </a:p>
          <a:p>
            <a:endParaRPr lang="fr-CH" b="1" dirty="0"/>
          </a:p>
          <a:p>
            <a:pPr marL="285750" indent="-285750">
              <a:lnSpc>
                <a:spcPct val="150000"/>
              </a:lnSpc>
              <a:buFont typeface="Aptos" panose="020B0004020202020204" pitchFamily="34" charset="0"/>
              <a:buChar char=" "/>
            </a:pPr>
            <a:r>
              <a:rPr lang="fr-CH" b="1" dirty="0"/>
              <a:t>📍 Lieu :</a:t>
            </a:r>
            <a:r>
              <a:rPr lang="fr-CH" dirty="0"/>
              <a:t> Club 44, 2300 La Chaux-de-Fonds</a:t>
            </a:r>
            <a:br>
              <a:rPr lang="fr-CH" dirty="0"/>
            </a:br>
            <a:r>
              <a:rPr lang="fr-CH" b="1" dirty="0"/>
              <a:t>📅 Date :</a:t>
            </a:r>
            <a:r>
              <a:rPr lang="fr-CH" dirty="0"/>
              <a:t> mardi 25 mars</a:t>
            </a:r>
            <a:br>
              <a:rPr lang="fr-CH" dirty="0"/>
            </a:br>
            <a:r>
              <a:rPr lang="fr-CH" b="1" dirty="0"/>
              <a:t>🕖 Horaire :</a:t>
            </a:r>
            <a:r>
              <a:rPr lang="fr-CH" dirty="0"/>
              <a:t> 19h-21h</a:t>
            </a:r>
          </a:p>
          <a:p>
            <a:endParaRPr lang="fr-CH" dirty="0"/>
          </a:p>
          <a:p>
            <a:pPr marL="285750" indent="-285750">
              <a:buFont typeface="Arial" panose="020B0604020202020204" pitchFamily="34" charset="0"/>
              <a:buChar char="•"/>
            </a:pPr>
            <a:r>
              <a:rPr lang="fr-CH" dirty="0"/>
              <a:t>Discussion autour de la table ronde sur le droit à l’alimentation</a:t>
            </a:r>
          </a:p>
          <a:p>
            <a:pPr marL="285750" indent="-285750">
              <a:buFont typeface="Arial" panose="020B0604020202020204" pitchFamily="34" charset="0"/>
              <a:buChar char="•"/>
            </a:pPr>
            <a:endParaRPr lang="fr-CH" b="1" dirty="0">
              <a:latin typeface="Aptos Black" panose="020B0004020202020204" pitchFamily="34" charset="0"/>
            </a:endParaRPr>
          </a:p>
          <a:p>
            <a:pPr marL="285750" indent="-285750">
              <a:buFont typeface="Arial" panose="020B0604020202020204" pitchFamily="34" charset="0"/>
              <a:buChar char="•"/>
            </a:pPr>
            <a:r>
              <a:rPr lang="fr-CH" dirty="0"/>
              <a:t>Quels conséquences de la coupure budgétaire de la Confédération pour les projets du développement de la coopération internationale?</a:t>
            </a:r>
          </a:p>
          <a:p>
            <a:pPr marL="285750" indent="-285750">
              <a:buFont typeface="Arial" panose="020B0604020202020204" pitchFamily="34" charset="0"/>
              <a:buChar char="•"/>
            </a:pPr>
            <a:endParaRPr lang="fr-CH" dirty="0"/>
          </a:p>
          <a:p>
            <a:pPr marL="285750" indent="-285750">
              <a:buFont typeface="Arial" panose="020B0604020202020204" pitchFamily="34" charset="0"/>
              <a:buChar char="•"/>
            </a:pPr>
            <a:r>
              <a:rPr lang="fr-CH" dirty="0"/>
              <a:t>Avec la présence de : Germain Nyembo, Christophe Golay et </a:t>
            </a:r>
            <a:r>
              <a:rPr lang="fr-CH" dirty="0" err="1"/>
              <a:t>Isolda</a:t>
            </a:r>
            <a:r>
              <a:rPr lang="fr-CH" dirty="0"/>
              <a:t> </a:t>
            </a:r>
            <a:r>
              <a:rPr lang="fr-CH" dirty="0" err="1"/>
              <a:t>Regazzi</a:t>
            </a:r>
            <a:endParaRPr lang="fr-CH" dirty="0"/>
          </a:p>
        </p:txBody>
      </p:sp>
      <p:sp>
        <p:nvSpPr>
          <p:cNvPr id="5" name="ZoneTexte 4">
            <a:extLst>
              <a:ext uri="{FF2B5EF4-FFF2-40B4-BE49-F238E27FC236}">
                <a16:creationId xmlns:a16="http://schemas.microsoft.com/office/drawing/2014/main" id="{3A244E0A-F039-3550-3E44-ACEF2EE53743}"/>
              </a:ext>
            </a:extLst>
          </p:cNvPr>
          <p:cNvSpPr txBox="1"/>
          <p:nvPr/>
        </p:nvSpPr>
        <p:spPr>
          <a:xfrm>
            <a:off x="416537" y="6496952"/>
            <a:ext cx="5082088" cy="292388"/>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err="1">
                <a:ln>
                  <a:noFill/>
                </a:ln>
                <a:solidFill>
                  <a:srgbClr val="000000"/>
                </a:solidFill>
                <a:effectLst/>
                <a:uLnTx/>
                <a:uFillTx/>
                <a:latin typeface="Fira Sans" panose="020B0503050000020004" pitchFamily="34" charset="0"/>
              </a:rPr>
              <a:t>Intéressé.e.s</a:t>
            </a:r>
            <a:r>
              <a:rPr kumimoji="0" lang="fr-FR" sz="1300" b="0" i="0" u="none" strike="noStrike" kern="1200" cap="none" spc="0" normalizeH="0" baseline="0" noProof="0" dirty="0">
                <a:ln>
                  <a:noFill/>
                </a:ln>
                <a:solidFill>
                  <a:srgbClr val="000000"/>
                </a:solidFill>
                <a:effectLst/>
                <a:uLnTx/>
                <a:uFillTx/>
                <a:latin typeface="Fira Sans" panose="020B0503050000020004" pitchFamily="34" charset="0"/>
              </a:rPr>
              <a:t> ? </a:t>
            </a:r>
            <a:r>
              <a:rPr lang="fr-FR" sz="1300" dirty="0">
                <a:solidFill>
                  <a:srgbClr val="000000"/>
                </a:solidFill>
                <a:latin typeface="Fira Sans" panose="020B0503050000020004" pitchFamily="34" charset="0"/>
              </a:rPr>
              <a:t>Plus d’information </a:t>
            </a:r>
            <a:r>
              <a:rPr kumimoji="0" lang="fr-FR" sz="1300" b="0" i="0" u="none" strike="noStrike" kern="1200" cap="none" spc="0" normalizeH="0" baseline="0" noProof="0" dirty="0">
                <a:ln>
                  <a:noFill/>
                </a:ln>
                <a:solidFill>
                  <a:srgbClr val="000000"/>
                </a:solidFill>
                <a:effectLst/>
                <a:uLnTx/>
                <a:uFillTx/>
                <a:latin typeface="Fira Sans" panose="020B0503050000020004" pitchFamily="34" charset="0"/>
              </a:rPr>
              <a:t>sur </a:t>
            </a:r>
            <a:r>
              <a:rPr kumimoji="0" lang="fr-FR" sz="1300" b="0" i="0" u="none" strike="noStrike" kern="1200" cap="none" spc="0" normalizeH="0" baseline="0" noProof="0" dirty="0">
                <a:ln>
                  <a:noFill/>
                </a:ln>
                <a:solidFill>
                  <a:srgbClr val="E20004"/>
                </a:solidFill>
                <a:effectLst/>
                <a:uLnTx/>
                <a:uFillTx/>
                <a:latin typeface="Fira Sans" panose="020B0503050000020004" pitchFamily="34" charset="0"/>
              </a:rPr>
              <a:t>voir-et-agir.ch/</a:t>
            </a:r>
            <a:r>
              <a:rPr kumimoji="0" lang="fr-FR" sz="1300" b="0" i="0" u="none" strike="noStrike" kern="1200" cap="none" spc="0" normalizeH="0" baseline="0" noProof="0" dirty="0" err="1">
                <a:ln>
                  <a:noFill/>
                </a:ln>
                <a:solidFill>
                  <a:srgbClr val="E20004"/>
                </a:solidFill>
                <a:effectLst/>
                <a:uLnTx/>
                <a:uFillTx/>
                <a:latin typeface="Fira Sans" panose="020B0503050000020004" pitchFamily="34" charset="0"/>
              </a:rPr>
              <a:t>event</a:t>
            </a:r>
            <a:r>
              <a:rPr kumimoji="0" lang="fr-FR" sz="1300" b="0" i="0" u="none" strike="noStrike" kern="1200" cap="none" spc="0" normalizeH="0" baseline="0" noProof="0" dirty="0">
                <a:ln>
                  <a:noFill/>
                </a:ln>
                <a:solidFill>
                  <a:srgbClr val="000000"/>
                </a:solidFill>
                <a:effectLst/>
                <a:uLnTx/>
                <a:uFillTx/>
                <a:latin typeface="Fira Sans" panose="020B0503050000020004" pitchFamily="34" charset="0"/>
              </a:rPr>
              <a:t> !</a:t>
            </a:r>
          </a:p>
        </p:txBody>
      </p:sp>
      <p:sp>
        <p:nvSpPr>
          <p:cNvPr id="9" name="Titre 4">
            <a:extLst>
              <a:ext uri="{FF2B5EF4-FFF2-40B4-BE49-F238E27FC236}">
                <a16:creationId xmlns:a16="http://schemas.microsoft.com/office/drawing/2014/main" id="{F759A9CF-64F3-CB1A-B7C6-ACE4DAD7D0B7}"/>
              </a:ext>
            </a:extLst>
          </p:cNvPr>
          <p:cNvSpPr txBox="1">
            <a:spLocks/>
          </p:cNvSpPr>
          <p:nvPr/>
        </p:nvSpPr>
        <p:spPr>
          <a:xfrm>
            <a:off x="416537" y="433007"/>
            <a:ext cx="5132069" cy="855663"/>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de-CH" altLang="de-DE" sz="3200" i="0" dirty="0">
                <a:solidFill>
                  <a:schemeClr val="tx1"/>
                </a:solidFill>
                <a:latin typeface="Aptos Black" panose="020B0004020202020204" pitchFamily="34" charset="0"/>
              </a:rPr>
              <a:t>Table Ronde Club 44</a:t>
            </a:r>
            <a:endParaRPr lang="de-CH" sz="3200" i="0" dirty="0">
              <a:solidFill>
                <a:schemeClr val="tx1"/>
              </a:solidFill>
              <a:latin typeface="Aptos Black" panose="020B0004020202020204" pitchFamily="34" charset="0"/>
            </a:endParaRPr>
          </a:p>
        </p:txBody>
      </p:sp>
      <p:pic>
        <p:nvPicPr>
          <p:cNvPr id="3" name="Image 2" descr="Une image contenant personne, Visage humain, habits, plein air&#10;&#10;Description générée automatiquement">
            <a:extLst>
              <a:ext uri="{FF2B5EF4-FFF2-40B4-BE49-F238E27FC236}">
                <a16:creationId xmlns:a16="http://schemas.microsoft.com/office/drawing/2014/main" id="{0409CC59-4C4F-2FAE-D744-B564696FCA3C}"/>
              </a:ext>
            </a:extLst>
          </p:cNvPr>
          <p:cNvPicPr>
            <a:picLocks noChangeAspect="1"/>
          </p:cNvPicPr>
          <p:nvPr/>
        </p:nvPicPr>
        <p:blipFill>
          <a:blip r:embed="rId3" cstate="print">
            <a:extLst>
              <a:ext uri="{28A0092B-C50C-407E-A947-70E740481C1C}">
                <a14:useLocalDpi xmlns:a14="http://schemas.microsoft.com/office/drawing/2010/main" val="0"/>
              </a:ext>
            </a:extLst>
          </a:blip>
          <a:srcRect b="44015"/>
          <a:stretch/>
        </p:blipFill>
        <p:spPr>
          <a:xfrm>
            <a:off x="5899244" y="1"/>
            <a:ext cx="3244755" cy="2298699"/>
          </a:xfrm>
          <a:prstGeom prst="rect">
            <a:avLst/>
          </a:prstGeom>
        </p:spPr>
      </p:pic>
      <p:pic>
        <p:nvPicPr>
          <p:cNvPr id="4" name="Image 3" descr="Une image contenant Visage humain, personne, habits, intérieur&#10;&#10;Description générée automatiquement">
            <a:extLst>
              <a:ext uri="{FF2B5EF4-FFF2-40B4-BE49-F238E27FC236}">
                <a16:creationId xmlns:a16="http://schemas.microsoft.com/office/drawing/2014/main" id="{404633B8-387B-5546-827D-270A5464C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244" y="4694830"/>
            <a:ext cx="3244755" cy="2163170"/>
          </a:xfrm>
          <a:prstGeom prst="rect">
            <a:avLst/>
          </a:prstGeom>
        </p:spPr>
      </p:pic>
      <p:pic>
        <p:nvPicPr>
          <p:cNvPr id="6" name="Picture 2" descr="Résultat d’images pour isolda regazzi">
            <a:extLst>
              <a:ext uri="{FF2B5EF4-FFF2-40B4-BE49-F238E27FC236}">
                <a16:creationId xmlns:a16="http://schemas.microsoft.com/office/drawing/2014/main" id="{DCC82D41-DF24-ADA0-1115-6175F9F51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9244" y="2597751"/>
            <a:ext cx="3244754" cy="180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486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2BEF8-83CA-CA45-267C-D594FE3AAD3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AE56154E-D366-1A04-CF93-829A27B979EC}"/>
              </a:ext>
            </a:extLst>
          </p:cNvPr>
          <p:cNvSpPr txBox="1"/>
          <p:nvPr/>
        </p:nvSpPr>
        <p:spPr>
          <a:xfrm>
            <a:off x="597441" y="1699903"/>
            <a:ext cx="4567684" cy="4385816"/>
          </a:xfrm>
          <a:prstGeom prst="rect">
            <a:avLst/>
          </a:prstGeom>
          <a:noFill/>
        </p:spPr>
        <p:txBody>
          <a:bodyPr wrap="square" rtlCol="0">
            <a:spAutoFit/>
          </a:bodyPr>
          <a:lstStyle/>
          <a:p>
            <a:r>
              <a:rPr lang="fr-CH" dirty="0">
                <a:latin typeface="Aptos Black" panose="020B0004020202020204" pitchFamily="34" charset="0"/>
              </a:rPr>
              <a:t>Sécurité alimentaire : l’agroécologie, une solution durable du nord au sud</a:t>
            </a:r>
          </a:p>
          <a:p>
            <a:endParaRPr lang="fr-CH" b="1" dirty="0"/>
          </a:p>
          <a:p>
            <a:pPr marL="285750" indent="-285750">
              <a:lnSpc>
                <a:spcPct val="150000"/>
              </a:lnSpc>
              <a:buFont typeface="Aptos" panose="020B0004020202020204" pitchFamily="34" charset="0"/>
              <a:buChar char=" "/>
            </a:pPr>
            <a:r>
              <a:rPr lang="fr-CH" b="1" dirty="0"/>
              <a:t>📍 Lieu :</a:t>
            </a:r>
            <a:r>
              <a:rPr lang="fr-CH" dirty="0"/>
              <a:t> </a:t>
            </a:r>
            <a:r>
              <a:rPr lang="fr-CH" dirty="0" err="1"/>
              <a:t>Géopolis</a:t>
            </a:r>
            <a:r>
              <a:rPr lang="fr-CH" dirty="0"/>
              <a:t>, UNIL</a:t>
            </a:r>
            <a:br>
              <a:rPr lang="fr-CH" dirty="0"/>
            </a:br>
            <a:r>
              <a:rPr lang="fr-CH" b="1" dirty="0"/>
              <a:t>📅 Date :</a:t>
            </a:r>
            <a:r>
              <a:rPr lang="fr-CH" dirty="0"/>
              <a:t> mercredi 26 mars</a:t>
            </a:r>
            <a:br>
              <a:rPr lang="fr-CH" dirty="0"/>
            </a:br>
            <a:r>
              <a:rPr lang="fr-CH" b="1" dirty="0"/>
              <a:t>🕖 Horaire :</a:t>
            </a:r>
            <a:r>
              <a:rPr lang="fr-CH" dirty="0"/>
              <a:t> 18h-20h</a:t>
            </a:r>
          </a:p>
          <a:p>
            <a:endParaRPr lang="fr-CH" dirty="0"/>
          </a:p>
          <a:p>
            <a:pPr marL="285750" indent="-285750">
              <a:buFont typeface="Arial" panose="020B0604020202020204" pitchFamily="34" charset="0"/>
              <a:buChar char="•"/>
            </a:pPr>
            <a:r>
              <a:rPr lang="fr-CH" dirty="0"/>
              <a:t>Discussion autour des solutions durables à l’insécurité alimentaire, explorées à travers les perspectives des pays du Sud et du Nord. </a:t>
            </a:r>
          </a:p>
          <a:p>
            <a:endParaRPr lang="fr-CH" dirty="0"/>
          </a:p>
          <a:p>
            <a:pPr marL="285750" indent="-285750">
              <a:buFont typeface="Arial" panose="020B0604020202020204" pitchFamily="34" charset="0"/>
              <a:buChar char="•"/>
            </a:pPr>
            <a:r>
              <a:rPr lang="fr-CH" dirty="0"/>
              <a:t>Avec la présence de : Germain Nyembo et Gaëtan Morard</a:t>
            </a:r>
          </a:p>
        </p:txBody>
      </p:sp>
      <p:sp>
        <p:nvSpPr>
          <p:cNvPr id="5" name="ZoneTexte 4">
            <a:extLst>
              <a:ext uri="{FF2B5EF4-FFF2-40B4-BE49-F238E27FC236}">
                <a16:creationId xmlns:a16="http://schemas.microsoft.com/office/drawing/2014/main" id="{69E98429-BDA7-AC2F-9392-8520DEEA3BC4}"/>
              </a:ext>
            </a:extLst>
          </p:cNvPr>
          <p:cNvSpPr txBox="1"/>
          <p:nvPr/>
        </p:nvSpPr>
        <p:spPr>
          <a:xfrm>
            <a:off x="416537" y="6496952"/>
            <a:ext cx="5082088" cy="292388"/>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err="1">
                <a:ln>
                  <a:noFill/>
                </a:ln>
                <a:solidFill>
                  <a:srgbClr val="000000"/>
                </a:solidFill>
                <a:effectLst/>
                <a:uLnTx/>
                <a:uFillTx/>
                <a:latin typeface="Fira Sans" panose="020B0503050000020004" pitchFamily="34" charset="0"/>
              </a:rPr>
              <a:t>Intéressé.e.s</a:t>
            </a:r>
            <a:r>
              <a:rPr kumimoji="0" lang="fr-FR" sz="1300" b="0" i="0" u="none" strike="noStrike" kern="1200" cap="none" spc="0" normalizeH="0" baseline="0" noProof="0" dirty="0">
                <a:ln>
                  <a:noFill/>
                </a:ln>
                <a:solidFill>
                  <a:srgbClr val="000000"/>
                </a:solidFill>
                <a:effectLst/>
                <a:uLnTx/>
                <a:uFillTx/>
                <a:latin typeface="Fira Sans" panose="020B0503050000020004" pitchFamily="34" charset="0"/>
              </a:rPr>
              <a:t> ? </a:t>
            </a:r>
            <a:r>
              <a:rPr lang="fr-FR" sz="1300" dirty="0">
                <a:solidFill>
                  <a:srgbClr val="000000"/>
                </a:solidFill>
                <a:latin typeface="Fira Sans" panose="020B0503050000020004" pitchFamily="34" charset="0"/>
              </a:rPr>
              <a:t>Plus d’information </a:t>
            </a:r>
            <a:r>
              <a:rPr kumimoji="0" lang="fr-FR" sz="1300" b="0" i="0" u="none" strike="noStrike" kern="1200" cap="none" spc="0" normalizeH="0" baseline="0" noProof="0" dirty="0">
                <a:ln>
                  <a:noFill/>
                </a:ln>
                <a:solidFill>
                  <a:srgbClr val="000000"/>
                </a:solidFill>
                <a:effectLst/>
                <a:uLnTx/>
                <a:uFillTx/>
                <a:latin typeface="Fira Sans" panose="020B0503050000020004" pitchFamily="34" charset="0"/>
              </a:rPr>
              <a:t>sur </a:t>
            </a:r>
            <a:r>
              <a:rPr kumimoji="0" lang="fr-FR" sz="1300" b="0" i="0" u="none" strike="noStrike" kern="1200" cap="none" spc="0" normalizeH="0" baseline="0" noProof="0" dirty="0">
                <a:ln>
                  <a:noFill/>
                </a:ln>
                <a:solidFill>
                  <a:srgbClr val="E20004"/>
                </a:solidFill>
                <a:effectLst/>
                <a:uLnTx/>
                <a:uFillTx/>
                <a:latin typeface="Fira Sans" panose="020B0503050000020004" pitchFamily="34" charset="0"/>
              </a:rPr>
              <a:t>voir-et-agir.ch/</a:t>
            </a:r>
            <a:r>
              <a:rPr kumimoji="0" lang="fr-FR" sz="1300" b="0" i="0" u="none" strike="noStrike" kern="1200" cap="none" spc="0" normalizeH="0" baseline="0" noProof="0" dirty="0" err="1">
                <a:ln>
                  <a:noFill/>
                </a:ln>
                <a:solidFill>
                  <a:srgbClr val="E20004"/>
                </a:solidFill>
                <a:effectLst/>
                <a:uLnTx/>
                <a:uFillTx/>
                <a:latin typeface="Fira Sans" panose="020B0503050000020004" pitchFamily="34" charset="0"/>
              </a:rPr>
              <a:t>event</a:t>
            </a:r>
            <a:r>
              <a:rPr kumimoji="0" lang="fr-FR" sz="1300" b="0" i="0" u="none" strike="noStrike" kern="1200" cap="none" spc="0" normalizeH="0" baseline="0" noProof="0" dirty="0">
                <a:ln>
                  <a:noFill/>
                </a:ln>
                <a:solidFill>
                  <a:srgbClr val="000000"/>
                </a:solidFill>
                <a:effectLst/>
                <a:uLnTx/>
                <a:uFillTx/>
                <a:latin typeface="Fira Sans" panose="020B0503050000020004" pitchFamily="34" charset="0"/>
              </a:rPr>
              <a:t> !</a:t>
            </a:r>
          </a:p>
        </p:txBody>
      </p:sp>
      <p:sp>
        <p:nvSpPr>
          <p:cNvPr id="9" name="Titre 4">
            <a:extLst>
              <a:ext uri="{FF2B5EF4-FFF2-40B4-BE49-F238E27FC236}">
                <a16:creationId xmlns:a16="http://schemas.microsoft.com/office/drawing/2014/main" id="{A920F0DE-764C-4E31-39BF-53EA5BAA9EFA}"/>
              </a:ext>
            </a:extLst>
          </p:cNvPr>
          <p:cNvSpPr txBox="1">
            <a:spLocks/>
          </p:cNvSpPr>
          <p:nvPr/>
        </p:nvSpPr>
        <p:spPr>
          <a:xfrm>
            <a:off x="416537" y="433007"/>
            <a:ext cx="5132069" cy="855663"/>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fr-CH" sz="3200" dirty="0">
                <a:solidFill>
                  <a:schemeClr val="tx1"/>
                </a:solidFill>
                <a:latin typeface="Aptos Black" panose="020B0004020202020204" pitchFamily="34" charset="0"/>
              </a:rPr>
              <a:t>Table Ronde à l’UNIL</a:t>
            </a:r>
            <a:endParaRPr lang="de-CH" sz="3200" i="0" dirty="0">
              <a:solidFill>
                <a:schemeClr val="tx1"/>
              </a:solidFill>
              <a:latin typeface="Aptos Black" panose="020B0004020202020204" pitchFamily="34" charset="0"/>
            </a:endParaRPr>
          </a:p>
        </p:txBody>
      </p:sp>
      <p:pic>
        <p:nvPicPr>
          <p:cNvPr id="4" name="Image 3" descr="Une image contenant herbe, plein air, plante, barrière&#10;&#10;Description générée automatiquement">
            <a:extLst>
              <a:ext uri="{FF2B5EF4-FFF2-40B4-BE49-F238E27FC236}">
                <a16:creationId xmlns:a16="http://schemas.microsoft.com/office/drawing/2014/main" id="{E199F3CD-A2B4-B9DF-756A-57E3E1E7159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57432"/>
          <a:stretch/>
        </p:blipFill>
        <p:spPr>
          <a:xfrm>
            <a:off x="5548606" y="0"/>
            <a:ext cx="3737708" cy="6858000"/>
          </a:xfrm>
          <a:prstGeom prst="rect">
            <a:avLst/>
          </a:prstGeom>
        </p:spPr>
      </p:pic>
    </p:spTree>
    <p:extLst>
      <p:ext uri="{BB962C8B-B14F-4D97-AF65-F5344CB8AC3E}">
        <p14:creationId xmlns:p14="http://schemas.microsoft.com/office/powerpoint/2010/main" val="2708924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B3A740-F873-76E8-DC46-7D84015BDD99}"/>
              </a:ext>
            </a:extLst>
          </p:cNvPr>
          <p:cNvSpPr>
            <a:spLocks noGrp="1"/>
          </p:cNvSpPr>
          <p:nvPr>
            <p:ph type="title"/>
          </p:nvPr>
        </p:nvSpPr>
        <p:spPr>
          <a:xfrm>
            <a:off x="538816" y="22217"/>
            <a:ext cx="4527966" cy="1325563"/>
          </a:xfrm>
        </p:spPr>
        <p:txBody>
          <a:bodyPr/>
          <a:lstStyle/>
          <a:p>
            <a:r>
              <a:rPr lang="fr-CH" dirty="0">
                <a:latin typeface="Aptos Black" panose="020B0004020202020204" pitchFamily="34" charset="0"/>
              </a:rPr>
              <a:t>Conférence à Neuchâtel</a:t>
            </a:r>
          </a:p>
        </p:txBody>
      </p:sp>
      <p:sp>
        <p:nvSpPr>
          <p:cNvPr id="3" name="ZoneTexte 2">
            <a:extLst>
              <a:ext uri="{FF2B5EF4-FFF2-40B4-BE49-F238E27FC236}">
                <a16:creationId xmlns:a16="http://schemas.microsoft.com/office/drawing/2014/main" id="{8EF427E4-46C0-EC15-1798-7A57FC336815}"/>
              </a:ext>
            </a:extLst>
          </p:cNvPr>
          <p:cNvSpPr txBox="1"/>
          <p:nvPr/>
        </p:nvSpPr>
        <p:spPr>
          <a:xfrm>
            <a:off x="628650" y="1479035"/>
            <a:ext cx="4348299" cy="4832092"/>
          </a:xfrm>
          <a:prstGeom prst="rect">
            <a:avLst/>
          </a:prstGeom>
          <a:noFill/>
        </p:spPr>
        <p:txBody>
          <a:bodyPr wrap="square">
            <a:spAutoFit/>
          </a:bodyPr>
          <a:lstStyle/>
          <a:p>
            <a:r>
              <a:rPr lang="fr-CH" sz="1900" b="1" dirty="0">
                <a:latin typeface="Aptos Black" panose="020B0004020202020204" pitchFamily="34" charset="0"/>
              </a:rPr>
              <a:t>Conférence sur l’agroécologie et le développement durable</a:t>
            </a:r>
          </a:p>
          <a:p>
            <a:endParaRPr lang="fr-CH" b="1" dirty="0"/>
          </a:p>
          <a:p>
            <a:pPr marL="285750" indent="-285750">
              <a:lnSpc>
                <a:spcPct val="150000"/>
              </a:lnSpc>
              <a:buFont typeface="Aptos" panose="020B0004020202020204" pitchFamily="34" charset="0"/>
              <a:buChar char=" "/>
            </a:pPr>
            <a:r>
              <a:rPr lang="fr-CH" b="1" dirty="0"/>
              <a:t>📍 Lieu :</a:t>
            </a:r>
            <a:r>
              <a:rPr lang="fr-CH" dirty="0"/>
              <a:t> Maison de Paroisse de la Côte, Peseux</a:t>
            </a:r>
            <a:br>
              <a:rPr lang="fr-CH" dirty="0"/>
            </a:br>
            <a:r>
              <a:rPr lang="fr-CH" b="1" dirty="0"/>
              <a:t>📅 Date :</a:t>
            </a:r>
            <a:r>
              <a:rPr lang="fr-CH" dirty="0"/>
              <a:t> jeudi 27 mars</a:t>
            </a:r>
            <a:br>
              <a:rPr lang="fr-CH" dirty="0"/>
            </a:br>
            <a:r>
              <a:rPr lang="fr-CH" b="1" dirty="0"/>
              <a:t>🕖 Horaire :</a:t>
            </a:r>
            <a:r>
              <a:rPr lang="fr-CH" dirty="0"/>
              <a:t> 17h30 - 19h</a:t>
            </a:r>
          </a:p>
          <a:p>
            <a:endParaRPr lang="fr-CH" dirty="0"/>
          </a:p>
          <a:p>
            <a:pPr marL="285750" indent="-285750">
              <a:buFont typeface="Arial" panose="020B0604020202020204" pitchFamily="34" charset="0"/>
              <a:buChar char="•"/>
            </a:pPr>
            <a:r>
              <a:rPr lang="fr-CH" dirty="0"/>
              <a:t>Conférence autour d</a:t>
            </a:r>
            <a:r>
              <a:rPr lang="fr-CH" b="0" i="0" dirty="0">
                <a:solidFill>
                  <a:srgbClr val="000000"/>
                </a:solidFill>
                <a:effectLst/>
              </a:rPr>
              <a:t>es solutions locales pour une alimentation durable et une agriculture respectueuse de l’environnement</a:t>
            </a:r>
          </a:p>
          <a:p>
            <a:pPr marL="285750" indent="-285750">
              <a:buFont typeface="Arial" panose="020B0604020202020204" pitchFamily="34" charset="0"/>
              <a:buChar char="•"/>
            </a:pPr>
            <a:endParaRPr lang="fr-CH" dirty="0"/>
          </a:p>
          <a:p>
            <a:pPr marL="285750" indent="-285750">
              <a:buFont typeface="Arial" panose="020B0604020202020204" pitchFamily="34" charset="0"/>
              <a:buChar char="•"/>
            </a:pPr>
            <a:r>
              <a:rPr lang="fr-CH" dirty="0"/>
              <a:t>Conférence animé par Germain Nyembo et Mark </a:t>
            </a:r>
            <a:r>
              <a:rPr lang="fr-CH" dirty="0" err="1"/>
              <a:t>Haltmeier</a:t>
            </a:r>
            <a:endParaRPr lang="fr-CH" dirty="0"/>
          </a:p>
        </p:txBody>
      </p:sp>
      <p:pic>
        <p:nvPicPr>
          <p:cNvPr id="5" name="Image 4" descr="Une image contenant Aliments naturels, produits, Groupe d’aliments, fruit&#10;&#10;Description générée automatiquement">
            <a:extLst>
              <a:ext uri="{FF2B5EF4-FFF2-40B4-BE49-F238E27FC236}">
                <a16:creationId xmlns:a16="http://schemas.microsoft.com/office/drawing/2014/main" id="{1ACE06C9-D168-61BD-72E3-A02AD229D27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9438"/>
          <a:stretch/>
        </p:blipFill>
        <p:spPr>
          <a:xfrm>
            <a:off x="5452997" y="0"/>
            <a:ext cx="3691003" cy="6858000"/>
          </a:xfrm>
          <a:prstGeom prst="rect">
            <a:avLst/>
          </a:prstGeom>
        </p:spPr>
      </p:pic>
      <p:sp>
        <p:nvSpPr>
          <p:cNvPr id="4" name="ZoneTexte 3">
            <a:extLst>
              <a:ext uri="{FF2B5EF4-FFF2-40B4-BE49-F238E27FC236}">
                <a16:creationId xmlns:a16="http://schemas.microsoft.com/office/drawing/2014/main" id="{4217BF66-A50F-4127-D640-D82BDB9AD582}"/>
              </a:ext>
            </a:extLst>
          </p:cNvPr>
          <p:cNvSpPr txBox="1"/>
          <p:nvPr/>
        </p:nvSpPr>
        <p:spPr>
          <a:xfrm>
            <a:off x="416537" y="6496952"/>
            <a:ext cx="3825263" cy="253916"/>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srgbClr val="000000"/>
                </a:solidFill>
                <a:effectLst/>
                <a:uLnTx/>
                <a:uFillTx/>
                <a:latin typeface="Fira Sans" panose="020B0503050000020004" pitchFamily="34" charset="0"/>
              </a:rPr>
              <a:t>Intéressé.e.s</a:t>
            </a:r>
            <a:r>
              <a:rPr kumimoji="0" lang="fr-FR" sz="1050" b="0" i="0" u="none" strike="noStrike" kern="1200" cap="none" spc="0" normalizeH="0" baseline="0" noProof="0" dirty="0">
                <a:ln>
                  <a:noFill/>
                </a:ln>
                <a:solidFill>
                  <a:srgbClr val="000000"/>
                </a:solidFill>
                <a:effectLst/>
                <a:uLnTx/>
                <a:uFillTx/>
                <a:latin typeface="Fira Sans" panose="020B0503050000020004" pitchFamily="34" charset="0"/>
              </a:rPr>
              <a:t> ? </a:t>
            </a:r>
            <a:r>
              <a:rPr lang="fr-FR" sz="1050" dirty="0">
                <a:solidFill>
                  <a:srgbClr val="000000"/>
                </a:solidFill>
                <a:latin typeface="Fira Sans" panose="020B0503050000020004" pitchFamily="34" charset="0"/>
              </a:rPr>
              <a:t>Plus d’information </a:t>
            </a:r>
            <a:r>
              <a:rPr kumimoji="0" lang="fr-FR" sz="1050" b="0" i="0" u="none" strike="noStrike" kern="1200" cap="none" spc="0" normalizeH="0" baseline="0" noProof="0" dirty="0">
                <a:ln>
                  <a:noFill/>
                </a:ln>
                <a:solidFill>
                  <a:srgbClr val="000000"/>
                </a:solidFill>
                <a:effectLst/>
                <a:uLnTx/>
                <a:uFillTx/>
                <a:latin typeface="Fira Sans" panose="020B0503050000020004" pitchFamily="34" charset="0"/>
              </a:rPr>
              <a:t>sur </a:t>
            </a:r>
            <a:r>
              <a:rPr kumimoji="0" lang="fr-FR" sz="1050" b="0" i="0" u="none" strike="noStrike" kern="1200" cap="none" spc="0" normalizeH="0" baseline="0" noProof="0" dirty="0">
                <a:ln>
                  <a:noFill/>
                </a:ln>
                <a:solidFill>
                  <a:srgbClr val="E20004"/>
                </a:solidFill>
                <a:effectLst/>
                <a:uLnTx/>
                <a:uFillTx/>
                <a:latin typeface="Fira Sans" panose="020B0503050000020004" pitchFamily="34" charset="0"/>
              </a:rPr>
              <a:t>voir-et-agir.ch/</a:t>
            </a:r>
            <a:r>
              <a:rPr kumimoji="0" lang="fr-FR" sz="1050" b="0" i="0" u="none" strike="noStrike" kern="1200" cap="none" spc="0" normalizeH="0" baseline="0" noProof="0" dirty="0" err="1">
                <a:ln>
                  <a:noFill/>
                </a:ln>
                <a:solidFill>
                  <a:srgbClr val="E20004"/>
                </a:solidFill>
                <a:effectLst/>
                <a:uLnTx/>
                <a:uFillTx/>
                <a:latin typeface="Fira Sans" panose="020B0503050000020004" pitchFamily="34" charset="0"/>
              </a:rPr>
              <a:t>event</a:t>
            </a:r>
            <a:r>
              <a:rPr kumimoji="0" lang="fr-FR" sz="1050" b="0" i="0" u="none" strike="noStrike" kern="1200" cap="none" spc="0" normalizeH="0" baseline="0" noProof="0" dirty="0">
                <a:ln>
                  <a:noFill/>
                </a:ln>
                <a:solidFill>
                  <a:srgbClr val="000000"/>
                </a:solidFill>
                <a:effectLst/>
                <a:uLnTx/>
                <a:uFillTx/>
                <a:latin typeface="Fira Sans" panose="020B0503050000020004" pitchFamily="34" charset="0"/>
              </a:rPr>
              <a:t> !</a:t>
            </a:r>
          </a:p>
        </p:txBody>
      </p:sp>
    </p:spTree>
    <p:extLst>
      <p:ext uri="{BB962C8B-B14F-4D97-AF65-F5344CB8AC3E}">
        <p14:creationId xmlns:p14="http://schemas.microsoft.com/office/powerpoint/2010/main" val="2036699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E4A81-5C63-F11E-0A1D-78E9562EDA0A}"/>
              </a:ext>
            </a:extLst>
          </p:cNvPr>
          <p:cNvSpPr>
            <a:spLocks noGrp="1"/>
          </p:cNvSpPr>
          <p:nvPr>
            <p:ph type="title"/>
          </p:nvPr>
        </p:nvSpPr>
        <p:spPr>
          <a:xfrm>
            <a:off x="420552" y="142198"/>
            <a:ext cx="4934628" cy="1077679"/>
          </a:xfrm>
          <a:solidFill>
            <a:schemeClr val="bg1"/>
          </a:solidFill>
        </p:spPr>
        <p:txBody>
          <a:bodyPr anchor="b">
            <a:normAutofit fontScale="90000"/>
          </a:bodyPr>
          <a:lstStyle/>
          <a:p>
            <a:r>
              <a:rPr lang="fr-CH" sz="3600" dirty="0">
                <a:latin typeface="Aptos Black" panose="020B0004020202020204" pitchFamily="34" charset="0"/>
              </a:rPr>
              <a:t>Atelier Participatif avec le HUB des possibles</a:t>
            </a:r>
          </a:p>
        </p:txBody>
      </p:sp>
      <p:sp>
        <p:nvSpPr>
          <p:cNvPr id="3" name="Espace réservé du contenu 2">
            <a:extLst>
              <a:ext uri="{FF2B5EF4-FFF2-40B4-BE49-F238E27FC236}">
                <a16:creationId xmlns:a16="http://schemas.microsoft.com/office/drawing/2014/main" id="{15C67288-D817-6047-E75F-E23F4C392F8E}"/>
              </a:ext>
            </a:extLst>
          </p:cNvPr>
          <p:cNvSpPr>
            <a:spLocks noGrp="1"/>
          </p:cNvSpPr>
          <p:nvPr>
            <p:ph sz="half" idx="1"/>
          </p:nvPr>
        </p:nvSpPr>
        <p:spPr>
          <a:xfrm>
            <a:off x="538709" y="1802654"/>
            <a:ext cx="4698314" cy="4111521"/>
          </a:xfrm>
        </p:spPr>
        <p:txBody>
          <a:bodyPr>
            <a:normAutofit fontScale="92500" lnSpcReduction="10000"/>
          </a:bodyPr>
          <a:lstStyle/>
          <a:p>
            <a:pPr marL="0" indent="0">
              <a:buNone/>
            </a:pPr>
            <a:r>
              <a:rPr lang="fr-CH" dirty="0">
                <a:latin typeface="Aptos Black" panose="020B0004020202020204" pitchFamily="34" charset="0"/>
              </a:rPr>
              <a:t>Atelier prospectif et participatif</a:t>
            </a:r>
          </a:p>
          <a:p>
            <a:pPr marL="342900" lvl="1" indent="0">
              <a:buNone/>
            </a:pPr>
            <a:endParaRPr lang="fr-CH" b="1" dirty="0"/>
          </a:p>
          <a:p>
            <a:pPr marL="342900" lvl="1" indent="0">
              <a:lnSpc>
                <a:spcPct val="160000"/>
              </a:lnSpc>
              <a:buNone/>
            </a:pPr>
            <a:r>
              <a:rPr lang="fr-CH" sz="1900" b="1" dirty="0"/>
              <a:t>📍 Lieu : </a:t>
            </a:r>
            <a:r>
              <a:rPr lang="fr-CH" sz="1900" i="1" dirty="0"/>
              <a:t>Pôle Sud</a:t>
            </a:r>
            <a:r>
              <a:rPr lang="fr-CH" sz="1900" dirty="0"/>
              <a:t>, Lausanne</a:t>
            </a:r>
            <a:br>
              <a:rPr lang="fr-CH" sz="1900" dirty="0"/>
            </a:br>
            <a:r>
              <a:rPr lang="fr-CH" sz="1900" b="1" dirty="0"/>
              <a:t>📅 Date :</a:t>
            </a:r>
            <a:r>
              <a:rPr lang="fr-CH" sz="1900" dirty="0"/>
              <a:t> samedi 29 mars</a:t>
            </a:r>
            <a:br>
              <a:rPr lang="fr-CH" sz="1900" dirty="0"/>
            </a:br>
            <a:r>
              <a:rPr lang="fr-CH" sz="1900" b="1" dirty="0"/>
              <a:t>🕖 Horaire :</a:t>
            </a:r>
            <a:r>
              <a:rPr lang="fr-CH" sz="1900" dirty="0"/>
              <a:t> 16h-18h</a:t>
            </a:r>
            <a:endParaRPr lang="fr-CH" sz="1900" b="1" dirty="0"/>
          </a:p>
          <a:p>
            <a:pPr marL="342900" lvl="1" indent="0">
              <a:buNone/>
            </a:pPr>
            <a:endParaRPr lang="fr-CH" sz="1900" dirty="0"/>
          </a:p>
          <a:p>
            <a:pPr lvl="1"/>
            <a:r>
              <a:rPr lang="fr-CH" sz="1900" dirty="0"/>
              <a:t>Scenarios sur le futur de l’agriculture entre Sud et Nord: Élaborer des solutions durables pour notre monde</a:t>
            </a:r>
          </a:p>
          <a:p>
            <a:pPr marL="342900" lvl="1" indent="0">
              <a:buNone/>
            </a:pPr>
            <a:endParaRPr lang="fr-CH" sz="1900" dirty="0"/>
          </a:p>
          <a:p>
            <a:pPr lvl="1"/>
            <a:r>
              <a:rPr lang="fr-CH" sz="1900" i="1" dirty="0"/>
              <a:t>Quel est l l'impact de notre système agricole-politique sur le droit à l’alimentation?</a:t>
            </a:r>
          </a:p>
        </p:txBody>
      </p:sp>
      <p:pic>
        <p:nvPicPr>
          <p:cNvPr id="8" name="Espace réservé du contenu 7" descr="Vue aérienne d’une route de campagne">
            <a:extLst>
              <a:ext uri="{FF2B5EF4-FFF2-40B4-BE49-F238E27FC236}">
                <a16:creationId xmlns:a16="http://schemas.microsoft.com/office/drawing/2014/main" id="{F11231B7-2243-85EF-CC1B-F7EB3C6CA38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5579"/>
          <a:stretch/>
        </p:blipFill>
        <p:spPr>
          <a:xfrm>
            <a:off x="5318736" y="0"/>
            <a:ext cx="3825263" cy="6858000"/>
          </a:xfrm>
        </p:spPr>
      </p:pic>
      <p:sp>
        <p:nvSpPr>
          <p:cNvPr id="5" name="Espace réservé du numéro de diapositive 4">
            <a:extLst>
              <a:ext uri="{FF2B5EF4-FFF2-40B4-BE49-F238E27FC236}">
                <a16:creationId xmlns:a16="http://schemas.microsoft.com/office/drawing/2014/main" id="{2158D6B9-6246-8174-5670-41C4DD0EBB05}"/>
              </a:ext>
            </a:extLst>
          </p:cNvPr>
          <p:cNvSpPr>
            <a:spLocks noGrp="1"/>
          </p:cNvSpPr>
          <p:nvPr>
            <p:ph type="sldNum" sz="quarter" idx="12"/>
          </p:nvPr>
        </p:nvSpPr>
        <p:spPr/>
        <p:txBody>
          <a:bodyPr/>
          <a:lstStyle/>
          <a:p>
            <a:fld id="{40E5E9BA-979F-47C8-B1E8-6B5FDE8D4D29}" type="slidenum">
              <a:rPr lang="fr-CH" smtClean="0"/>
              <a:t>45</a:t>
            </a:fld>
            <a:endParaRPr lang="fr-CH"/>
          </a:p>
        </p:txBody>
      </p:sp>
      <p:sp>
        <p:nvSpPr>
          <p:cNvPr id="12" name="ZoneTexte 11">
            <a:extLst>
              <a:ext uri="{FF2B5EF4-FFF2-40B4-BE49-F238E27FC236}">
                <a16:creationId xmlns:a16="http://schemas.microsoft.com/office/drawing/2014/main" id="{413BA110-0BF8-756D-0A11-90385120DCA7}"/>
              </a:ext>
            </a:extLst>
          </p:cNvPr>
          <p:cNvSpPr txBox="1"/>
          <p:nvPr/>
        </p:nvSpPr>
        <p:spPr>
          <a:xfrm>
            <a:off x="416537" y="6496952"/>
            <a:ext cx="3825263" cy="253916"/>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srgbClr val="000000"/>
                </a:solidFill>
                <a:effectLst/>
                <a:uLnTx/>
                <a:uFillTx/>
                <a:latin typeface="Fira Sans" panose="020B0503050000020004" pitchFamily="34" charset="0"/>
              </a:rPr>
              <a:t>Intéressé.e.s</a:t>
            </a:r>
            <a:r>
              <a:rPr kumimoji="0" lang="fr-FR" sz="1050" b="0" i="0" u="none" strike="noStrike" kern="1200" cap="none" spc="0" normalizeH="0" baseline="0" noProof="0" dirty="0">
                <a:ln>
                  <a:noFill/>
                </a:ln>
                <a:solidFill>
                  <a:srgbClr val="000000"/>
                </a:solidFill>
                <a:effectLst/>
                <a:uLnTx/>
                <a:uFillTx/>
                <a:latin typeface="Fira Sans" panose="020B0503050000020004" pitchFamily="34" charset="0"/>
              </a:rPr>
              <a:t> ? </a:t>
            </a:r>
            <a:r>
              <a:rPr lang="fr-FR" sz="1050" dirty="0">
                <a:solidFill>
                  <a:srgbClr val="000000"/>
                </a:solidFill>
                <a:latin typeface="Fira Sans" panose="020B0503050000020004" pitchFamily="34" charset="0"/>
              </a:rPr>
              <a:t>Plus d’information </a:t>
            </a:r>
            <a:r>
              <a:rPr kumimoji="0" lang="fr-FR" sz="1050" b="0" i="0" u="none" strike="noStrike" kern="1200" cap="none" spc="0" normalizeH="0" baseline="0" noProof="0" dirty="0">
                <a:ln>
                  <a:noFill/>
                </a:ln>
                <a:solidFill>
                  <a:srgbClr val="000000"/>
                </a:solidFill>
                <a:effectLst/>
                <a:uLnTx/>
                <a:uFillTx/>
                <a:latin typeface="Fira Sans" panose="020B0503050000020004" pitchFamily="34" charset="0"/>
              </a:rPr>
              <a:t>sur </a:t>
            </a:r>
            <a:r>
              <a:rPr kumimoji="0" lang="fr-FR" sz="1050" b="0" i="0" u="none" strike="noStrike" kern="1200" cap="none" spc="0" normalizeH="0" baseline="0" noProof="0" dirty="0">
                <a:ln>
                  <a:noFill/>
                </a:ln>
                <a:solidFill>
                  <a:srgbClr val="E20004"/>
                </a:solidFill>
                <a:effectLst/>
                <a:uLnTx/>
                <a:uFillTx/>
                <a:latin typeface="Fira Sans" panose="020B0503050000020004" pitchFamily="34" charset="0"/>
              </a:rPr>
              <a:t>voir-et-agir.ch/</a:t>
            </a:r>
            <a:r>
              <a:rPr kumimoji="0" lang="fr-FR" sz="1050" b="0" i="0" u="none" strike="noStrike" kern="1200" cap="none" spc="0" normalizeH="0" baseline="0" noProof="0" dirty="0" err="1">
                <a:ln>
                  <a:noFill/>
                </a:ln>
                <a:solidFill>
                  <a:srgbClr val="E20004"/>
                </a:solidFill>
                <a:effectLst/>
                <a:uLnTx/>
                <a:uFillTx/>
                <a:latin typeface="Fira Sans" panose="020B0503050000020004" pitchFamily="34" charset="0"/>
              </a:rPr>
              <a:t>event</a:t>
            </a:r>
            <a:r>
              <a:rPr kumimoji="0" lang="fr-FR" sz="1050" b="0" i="0" u="none" strike="noStrike" kern="1200" cap="none" spc="0" normalizeH="0" baseline="0" noProof="0" dirty="0">
                <a:ln>
                  <a:noFill/>
                </a:ln>
                <a:solidFill>
                  <a:srgbClr val="000000"/>
                </a:solidFill>
                <a:effectLst/>
                <a:uLnTx/>
                <a:uFillTx/>
                <a:latin typeface="Fira Sans" panose="020B0503050000020004" pitchFamily="34" charset="0"/>
              </a:rPr>
              <a:t> !</a:t>
            </a:r>
          </a:p>
        </p:txBody>
      </p:sp>
    </p:spTree>
    <p:extLst>
      <p:ext uri="{BB962C8B-B14F-4D97-AF65-F5344CB8AC3E}">
        <p14:creationId xmlns:p14="http://schemas.microsoft.com/office/powerpoint/2010/main" val="2297671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5404-F60E-D966-5BA7-D97CA836DB97}"/>
            </a:ext>
          </a:extLst>
        </p:cNvPr>
        <p:cNvGrpSpPr/>
        <p:nvPr/>
      </p:nvGrpSpPr>
      <p:grpSpPr>
        <a:xfrm>
          <a:off x="0" y="0"/>
          <a:ext cx="0" cy="0"/>
          <a:chOff x="0" y="0"/>
          <a:chExt cx="0" cy="0"/>
        </a:xfrm>
      </p:grpSpPr>
      <p:sp>
        <p:nvSpPr>
          <p:cNvPr id="3" name="Titre 4">
            <a:extLst>
              <a:ext uri="{FF2B5EF4-FFF2-40B4-BE49-F238E27FC236}">
                <a16:creationId xmlns:a16="http://schemas.microsoft.com/office/drawing/2014/main" id="{1EF05FB9-FCC4-8928-D07C-06FC369C2793}"/>
              </a:ext>
            </a:extLst>
          </p:cNvPr>
          <p:cNvSpPr txBox="1">
            <a:spLocks noGrp="1"/>
          </p:cNvSpPr>
          <p:nvPr>
            <p:ph type="title"/>
          </p:nvPr>
        </p:nvSpPr>
        <p:spPr>
          <a:prstGeom prst="rect">
            <a:avLst/>
          </a:prstGeom>
        </p:spPr>
        <p:txBody>
          <a:bodyPr vert="horz" lIns="91440" tIns="45720" rIns="91440" bIns="45720" rtlCol="0" anchor="ctr">
            <a:no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de-CH" altLang="de-DE" sz="3200" i="0" dirty="0">
                <a:solidFill>
                  <a:schemeClr val="tx1"/>
                </a:solidFill>
                <a:latin typeface="Aptos Black" panose="020B0004020202020204" pitchFamily="34" charset="0"/>
              </a:rPr>
              <a:t>Conférence à Nyon</a:t>
            </a:r>
            <a:endParaRPr lang="de-CH" sz="3200" i="0" dirty="0">
              <a:solidFill>
                <a:schemeClr val="tx1"/>
              </a:solidFill>
              <a:latin typeface="Aptos Black" panose="020B0004020202020204" pitchFamily="34" charset="0"/>
            </a:endParaRPr>
          </a:p>
        </p:txBody>
      </p:sp>
      <p:sp>
        <p:nvSpPr>
          <p:cNvPr id="4" name="ZoneTexte 3">
            <a:extLst>
              <a:ext uri="{FF2B5EF4-FFF2-40B4-BE49-F238E27FC236}">
                <a16:creationId xmlns:a16="http://schemas.microsoft.com/office/drawing/2014/main" id="{52B456A2-7806-9457-BCB5-CAA9D512873C}"/>
              </a:ext>
            </a:extLst>
          </p:cNvPr>
          <p:cNvSpPr txBox="1"/>
          <p:nvPr/>
        </p:nvSpPr>
        <p:spPr>
          <a:xfrm>
            <a:off x="628650" y="1413721"/>
            <a:ext cx="4348299" cy="4416594"/>
          </a:xfrm>
          <a:prstGeom prst="rect">
            <a:avLst/>
          </a:prstGeom>
          <a:noFill/>
        </p:spPr>
        <p:txBody>
          <a:bodyPr wrap="square">
            <a:spAutoFit/>
          </a:bodyPr>
          <a:lstStyle/>
          <a:p>
            <a:r>
              <a:rPr lang="fr-CH" sz="1900" b="1" dirty="0">
                <a:latin typeface="Aptos Black" panose="020B0004020202020204" pitchFamily="34" charset="0"/>
              </a:rPr>
              <a:t>Conférence publique «</a:t>
            </a:r>
            <a:r>
              <a:rPr lang="fr-CH" sz="1900" b="1" i="1" dirty="0">
                <a:latin typeface="Aptos Black" panose="020B0004020202020204" pitchFamily="34" charset="0"/>
              </a:rPr>
              <a:t>La faim bouffe l’avenir</a:t>
            </a:r>
            <a:r>
              <a:rPr lang="fr-CH" sz="1900" b="1" dirty="0">
                <a:latin typeface="Aptos Black" panose="020B0004020202020204" pitchFamily="34" charset="0"/>
              </a:rPr>
              <a:t>»</a:t>
            </a:r>
          </a:p>
          <a:p>
            <a:endParaRPr lang="fr-CH" b="1" dirty="0"/>
          </a:p>
          <a:p>
            <a:pPr marL="285750" indent="-285750">
              <a:lnSpc>
                <a:spcPct val="150000"/>
              </a:lnSpc>
              <a:buFont typeface="Aptos" panose="020B0004020202020204" pitchFamily="34" charset="0"/>
              <a:buChar char=" "/>
            </a:pPr>
            <a:r>
              <a:rPr lang="fr-CH" b="1" dirty="0"/>
              <a:t>📍 Lieu :</a:t>
            </a:r>
            <a:r>
              <a:rPr lang="fr-CH" dirty="0"/>
              <a:t> La Fraternelle, Nyon</a:t>
            </a:r>
            <a:br>
              <a:rPr lang="fr-CH" dirty="0"/>
            </a:br>
            <a:r>
              <a:rPr lang="fr-CH" b="1" dirty="0"/>
              <a:t>📅 Date :</a:t>
            </a:r>
            <a:r>
              <a:rPr lang="fr-CH" dirty="0"/>
              <a:t> lundi 31 mars</a:t>
            </a:r>
            <a:br>
              <a:rPr lang="fr-CH" dirty="0"/>
            </a:br>
            <a:r>
              <a:rPr lang="fr-CH" b="1" dirty="0"/>
              <a:t>🕖 Horaire :</a:t>
            </a:r>
            <a:r>
              <a:rPr lang="fr-CH" dirty="0"/>
              <a:t> 19h-21h</a:t>
            </a:r>
          </a:p>
          <a:p>
            <a:endParaRPr lang="fr-CH" dirty="0"/>
          </a:p>
          <a:p>
            <a:pPr marL="285750" indent="-285750">
              <a:buFont typeface="Arial" panose="020B0604020202020204" pitchFamily="34" charset="0"/>
              <a:buChar char="•"/>
            </a:pPr>
            <a:r>
              <a:rPr lang="fr-CH" dirty="0"/>
              <a:t>Conférence autour du droit à l’alimentation pour comprendre les dynamiques de la faim et les enjeux socio-économiques liées </a:t>
            </a:r>
          </a:p>
          <a:p>
            <a:pPr marL="285750" indent="-285750">
              <a:buFont typeface="Arial" panose="020B0604020202020204" pitchFamily="34" charset="0"/>
              <a:buChar char="•"/>
            </a:pPr>
            <a:endParaRPr lang="fr-CH" dirty="0"/>
          </a:p>
          <a:p>
            <a:pPr marL="285750" indent="-285750">
              <a:buFont typeface="Arial" panose="020B0604020202020204" pitchFamily="34" charset="0"/>
              <a:buChar char="•"/>
            </a:pPr>
            <a:r>
              <a:rPr lang="fr-CH" dirty="0"/>
              <a:t>Témoignage de Germain Nyembo et présentation des projets en RDC</a:t>
            </a:r>
          </a:p>
        </p:txBody>
      </p:sp>
      <p:pic>
        <p:nvPicPr>
          <p:cNvPr id="2054" name="Picture 6" descr="Pane a piccioni, anatre e cigni: non farlo mai più. Rischiano la vita">
            <a:extLst>
              <a:ext uri="{FF2B5EF4-FFF2-40B4-BE49-F238E27FC236}">
                <a16:creationId xmlns:a16="http://schemas.microsoft.com/office/drawing/2014/main" id="{EE086F7D-0BD0-1D49-D010-E36BC7641D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8" b="2251"/>
          <a:stretch/>
        </p:blipFill>
        <p:spPr bwMode="auto">
          <a:xfrm rot="16200000">
            <a:off x="3709851" y="1423851"/>
            <a:ext cx="6858000" cy="401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150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4">
            <a:extLst>
              <a:ext uri="{FF2B5EF4-FFF2-40B4-BE49-F238E27FC236}">
                <a16:creationId xmlns:a16="http://schemas.microsoft.com/office/drawing/2014/main" id="{A26600BB-7F5B-A5F1-B43D-7605D4395F80}"/>
              </a:ext>
            </a:extLst>
          </p:cNvPr>
          <p:cNvSpPr txBox="1">
            <a:spLocks noGrp="1"/>
          </p:cNvSpPr>
          <p:nvPr>
            <p:ph type="title"/>
          </p:nvPr>
        </p:nvSpPr>
        <p:spPr>
          <a:xfrm>
            <a:off x="628650" y="365127"/>
            <a:ext cx="5232504" cy="774126"/>
          </a:xfrm>
          <a:prstGeom prst="rect">
            <a:avLst/>
          </a:prstGeom>
          <a:solidFill>
            <a:schemeClr val="bg1"/>
          </a:solidFill>
        </p:spPr>
        <p:txBody>
          <a:bodyPr vert="horz" lIns="91440" tIns="45720" rIns="91440" bIns="45720" rtlCol="0" anchor="ctr">
            <a:no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de-CH" sz="3200" i="0" dirty="0" err="1">
                <a:solidFill>
                  <a:schemeClr val="tx1"/>
                </a:solidFill>
                <a:latin typeface="Aptos Black" panose="020B0004020202020204" pitchFamily="34" charset="0"/>
              </a:rPr>
              <a:t>Projection</a:t>
            </a:r>
            <a:r>
              <a:rPr lang="de-CH" sz="3200" i="0" dirty="0">
                <a:solidFill>
                  <a:schemeClr val="tx1"/>
                </a:solidFill>
                <a:latin typeface="Aptos Black" panose="020B0004020202020204" pitchFamily="34" charset="0"/>
              </a:rPr>
              <a:t> au Cinema </a:t>
            </a:r>
            <a:r>
              <a:rPr lang="de-CH" sz="3200" i="0" dirty="0" err="1">
                <a:solidFill>
                  <a:schemeClr val="tx1"/>
                </a:solidFill>
                <a:latin typeface="Aptos Black" panose="020B0004020202020204" pitchFamily="34" charset="0"/>
              </a:rPr>
              <a:t>Grain</a:t>
            </a:r>
            <a:r>
              <a:rPr lang="de-CH" sz="3200" i="0" dirty="0">
                <a:solidFill>
                  <a:schemeClr val="tx1"/>
                </a:solidFill>
                <a:latin typeface="Aptos Black" panose="020B0004020202020204" pitchFamily="34" charset="0"/>
              </a:rPr>
              <a:t> </a:t>
            </a:r>
            <a:r>
              <a:rPr lang="de-CH" sz="3200" i="0" dirty="0" err="1">
                <a:solidFill>
                  <a:schemeClr val="tx1"/>
                </a:solidFill>
                <a:latin typeface="Aptos Black" panose="020B0004020202020204" pitchFamily="34" charset="0"/>
              </a:rPr>
              <a:t>d’Sel</a:t>
            </a:r>
            <a:endParaRPr lang="de-CH" sz="3200" i="0" dirty="0">
              <a:solidFill>
                <a:schemeClr val="tx1"/>
              </a:solidFill>
              <a:latin typeface="Aptos Black" panose="020B0004020202020204" pitchFamily="34" charset="0"/>
            </a:endParaRPr>
          </a:p>
        </p:txBody>
      </p:sp>
      <p:sp>
        <p:nvSpPr>
          <p:cNvPr id="2" name="ZoneTexte 1">
            <a:extLst>
              <a:ext uri="{FF2B5EF4-FFF2-40B4-BE49-F238E27FC236}">
                <a16:creationId xmlns:a16="http://schemas.microsoft.com/office/drawing/2014/main" id="{71362CA4-F50B-EE05-1522-F0125B1A7148}"/>
              </a:ext>
            </a:extLst>
          </p:cNvPr>
          <p:cNvSpPr txBox="1"/>
          <p:nvPr/>
        </p:nvSpPr>
        <p:spPr>
          <a:xfrm>
            <a:off x="628650" y="1967318"/>
            <a:ext cx="4210050" cy="4385816"/>
          </a:xfrm>
          <a:prstGeom prst="rect">
            <a:avLst/>
          </a:prstGeom>
          <a:noFill/>
        </p:spPr>
        <p:txBody>
          <a:bodyPr wrap="square">
            <a:spAutoFit/>
          </a:bodyPr>
          <a:lstStyle/>
          <a:p>
            <a:endParaRPr lang="fr-CH" b="1" dirty="0"/>
          </a:p>
          <a:p>
            <a:pPr marL="285750" indent="-285750">
              <a:lnSpc>
                <a:spcPct val="150000"/>
              </a:lnSpc>
              <a:buFont typeface="Aptos" panose="020B0004020202020204" pitchFamily="34" charset="0"/>
              <a:buChar char=" "/>
            </a:pPr>
            <a:r>
              <a:rPr lang="fr-CH" b="1" dirty="0"/>
              <a:t>📍 Lieu :</a:t>
            </a:r>
            <a:r>
              <a:rPr lang="fr-CH" dirty="0"/>
              <a:t> Cinéma Grain d’Sel, Bex</a:t>
            </a:r>
            <a:br>
              <a:rPr lang="fr-CH" dirty="0"/>
            </a:br>
            <a:r>
              <a:rPr lang="fr-CH" b="1" dirty="0"/>
              <a:t>📅 Date :</a:t>
            </a:r>
            <a:r>
              <a:rPr lang="fr-CH" dirty="0"/>
              <a:t> mardi 01 avril</a:t>
            </a:r>
            <a:br>
              <a:rPr lang="fr-CH" dirty="0"/>
            </a:br>
            <a:r>
              <a:rPr lang="fr-CH" b="1" dirty="0"/>
              <a:t>🕖 Horaire :</a:t>
            </a:r>
            <a:r>
              <a:rPr lang="fr-CH" dirty="0"/>
              <a:t> 20h-22h</a:t>
            </a:r>
          </a:p>
          <a:p>
            <a:endParaRPr lang="fr-CH" dirty="0"/>
          </a:p>
          <a:p>
            <a:pPr marL="285750" indent="-285750">
              <a:buFont typeface="Arial" panose="020B0604020202020204" pitchFamily="34" charset="0"/>
              <a:buChar char="•"/>
            </a:pPr>
            <a:r>
              <a:rPr lang="fr-CH" dirty="0"/>
              <a:t>Visionnage du reportage «</a:t>
            </a:r>
            <a:r>
              <a:rPr lang="fr-CH" b="0" i="1" dirty="0">
                <a:solidFill>
                  <a:srgbClr val="000000"/>
                </a:solidFill>
                <a:effectLst/>
                <a:latin typeface="WordVisi_MSFontService"/>
              </a:rPr>
              <a:t>Agriculteurs sous pression de la grande distribution</a:t>
            </a:r>
            <a:r>
              <a:rPr lang="fr-CH" dirty="0"/>
              <a:t>» dans lequel on explore le lien entre marché équitable et droit à l’alimentation </a:t>
            </a:r>
          </a:p>
          <a:p>
            <a:endParaRPr lang="fr-CH" dirty="0"/>
          </a:p>
          <a:p>
            <a:pPr marL="285750" indent="-285750">
              <a:buFont typeface="Arial" panose="020B0604020202020204" pitchFamily="34" charset="0"/>
              <a:buChar char="•"/>
            </a:pPr>
            <a:r>
              <a:rPr lang="fr-CH" dirty="0"/>
              <a:t>Suivi par une table ronde avec Germain Nyembo, </a:t>
            </a:r>
            <a:r>
              <a:rPr lang="fr-CH" b="0" i="0" dirty="0">
                <a:solidFill>
                  <a:srgbClr val="000000"/>
                </a:solidFill>
                <a:effectLst/>
                <a:latin typeface="Aptos" panose="020B0004020202020204" pitchFamily="34" charset="0"/>
              </a:rPr>
              <a:t>Anne </a:t>
            </a:r>
            <a:r>
              <a:rPr lang="fr-CH" b="0" i="0" dirty="0" err="1">
                <a:solidFill>
                  <a:srgbClr val="000000"/>
                </a:solidFill>
                <a:effectLst/>
                <a:latin typeface="Aptos" panose="020B0004020202020204" pitchFamily="34" charset="0"/>
              </a:rPr>
              <a:t>Chenevard</a:t>
            </a:r>
            <a:r>
              <a:rPr lang="fr-CH" dirty="0">
                <a:solidFill>
                  <a:srgbClr val="000000"/>
                </a:solidFill>
                <a:latin typeface="Aptos" panose="020B0004020202020204" pitchFamily="34" charset="0"/>
              </a:rPr>
              <a:t> et</a:t>
            </a:r>
            <a:r>
              <a:rPr lang="fr-CH" b="0" i="0" dirty="0">
                <a:solidFill>
                  <a:srgbClr val="000000"/>
                </a:solidFill>
                <a:effectLst/>
                <a:latin typeface="Aptos" panose="020B0004020202020204" pitchFamily="34" charset="0"/>
              </a:rPr>
              <a:t> Max </a:t>
            </a:r>
            <a:r>
              <a:rPr lang="fr-CH" b="0" i="0" dirty="0" err="1">
                <a:solidFill>
                  <a:srgbClr val="000000"/>
                </a:solidFill>
                <a:effectLst/>
                <a:latin typeface="Aptos" panose="020B0004020202020204" pitchFamily="34" charset="0"/>
              </a:rPr>
              <a:t>Knetch</a:t>
            </a:r>
            <a:endParaRPr lang="fr-CH" dirty="0"/>
          </a:p>
        </p:txBody>
      </p:sp>
      <p:pic>
        <p:nvPicPr>
          <p:cNvPr id="5" name="Image 4" descr="Une image contenant chaise, croquis, dessin, art&#10;&#10;Description générée automatiquement">
            <a:extLst>
              <a:ext uri="{FF2B5EF4-FFF2-40B4-BE49-F238E27FC236}">
                <a16:creationId xmlns:a16="http://schemas.microsoft.com/office/drawing/2014/main" id="{671715A1-443D-D3A9-F6AF-F634818C596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38700" y="1773428"/>
            <a:ext cx="4135159" cy="4393360"/>
          </a:xfrm>
          <a:prstGeom prst="rect">
            <a:avLst/>
          </a:prstGeom>
        </p:spPr>
      </p:pic>
      <p:sp>
        <p:nvSpPr>
          <p:cNvPr id="7" name="ZoneTexte 6">
            <a:extLst>
              <a:ext uri="{FF2B5EF4-FFF2-40B4-BE49-F238E27FC236}">
                <a16:creationId xmlns:a16="http://schemas.microsoft.com/office/drawing/2014/main" id="{125CDCFA-5672-9D07-ABD5-06F479DBCBA8}"/>
              </a:ext>
            </a:extLst>
          </p:cNvPr>
          <p:cNvSpPr txBox="1"/>
          <p:nvPr/>
        </p:nvSpPr>
        <p:spPr>
          <a:xfrm>
            <a:off x="628650" y="1630291"/>
            <a:ext cx="6665768" cy="463551"/>
          </a:xfrm>
          <a:prstGeom prst="rect">
            <a:avLst/>
          </a:prstGeom>
          <a:noFill/>
        </p:spPr>
        <p:txBody>
          <a:bodyPr wrap="square">
            <a:spAutoFit/>
          </a:bodyPr>
          <a:lstStyle/>
          <a:p>
            <a:r>
              <a:rPr lang="fr-CH" sz="2400" b="1" dirty="0">
                <a:latin typeface="Aptos Black" panose="020B0004020202020204" pitchFamily="34" charset="0"/>
              </a:rPr>
              <a:t>Atelier Cinéma sur le droit à l’alimentation</a:t>
            </a:r>
          </a:p>
        </p:txBody>
      </p:sp>
    </p:spTree>
    <p:extLst>
      <p:ext uri="{BB962C8B-B14F-4D97-AF65-F5344CB8AC3E}">
        <p14:creationId xmlns:p14="http://schemas.microsoft.com/office/powerpoint/2010/main" val="596537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93B30F-4B7D-CA9B-839F-C86C331AADED}"/>
              </a:ext>
            </a:extLst>
          </p:cNvPr>
          <p:cNvSpPr>
            <a:spLocks noGrp="1"/>
          </p:cNvSpPr>
          <p:nvPr>
            <p:ph type="title"/>
          </p:nvPr>
        </p:nvSpPr>
        <p:spPr>
          <a:xfrm>
            <a:off x="430942" y="155263"/>
            <a:ext cx="4374292" cy="1325563"/>
          </a:xfrm>
        </p:spPr>
        <p:txBody>
          <a:bodyPr/>
          <a:lstStyle/>
          <a:p>
            <a:r>
              <a:rPr lang="fr-CH" dirty="0">
                <a:latin typeface="Aptos Black" panose="020B0004020202020204" pitchFamily="34" charset="0"/>
              </a:rPr>
              <a:t>Table Ronde à l’UNIGE</a:t>
            </a:r>
          </a:p>
        </p:txBody>
      </p:sp>
      <p:sp>
        <p:nvSpPr>
          <p:cNvPr id="4" name="ZoneTexte 3">
            <a:extLst>
              <a:ext uri="{FF2B5EF4-FFF2-40B4-BE49-F238E27FC236}">
                <a16:creationId xmlns:a16="http://schemas.microsoft.com/office/drawing/2014/main" id="{6075EF67-9CC9-C76E-7D94-A0349063C7D8}"/>
              </a:ext>
            </a:extLst>
          </p:cNvPr>
          <p:cNvSpPr txBox="1"/>
          <p:nvPr/>
        </p:nvSpPr>
        <p:spPr>
          <a:xfrm>
            <a:off x="430942" y="1680101"/>
            <a:ext cx="4572000" cy="4108817"/>
          </a:xfrm>
          <a:prstGeom prst="rect">
            <a:avLst/>
          </a:prstGeom>
          <a:noFill/>
        </p:spPr>
        <p:txBody>
          <a:bodyPr wrap="square">
            <a:spAutoFit/>
          </a:bodyPr>
          <a:lstStyle/>
          <a:p>
            <a:r>
              <a:rPr lang="fr-CH" b="0" i="0" dirty="0">
                <a:effectLst/>
                <a:latin typeface="Aptos Black" panose="020B0004020202020204" pitchFamily="34" charset="0"/>
              </a:rPr>
              <a:t>Le droit à l’alimentation : un combat pour l’avenir des enfants et de la planète </a:t>
            </a:r>
          </a:p>
          <a:p>
            <a:endParaRPr lang="fr-CH" b="1" dirty="0">
              <a:latin typeface="Aptos Black" panose="020B0004020202020204" pitchFamily="34" charset="0"/>
            </a:endParaRPr>
          </a:p>
          <a:p>
            <a:pPr marL="285750" indent="-285750">
              <a:lnSpc>
                <a:spcPct val="150000"/>
              </a:lnSpc>
              <a:buFont typeface="Aptos" panose="020B0004020202020204" pitchFamily="34" charset="0"/>
              <a:buChar char=" "/>
            </a:pPr>
            <a:r>
              <a:rPr lang="fr-CH" b="1" dirty="0"/>
              <a:t>📍 Lieu :</a:t>
            </a:r>
            <a:r>
              <a:rPr lang="fr-CH" dirty="0"/>
              <a:t> </a:t>
            </a:r>
            <a:r>
              <a:rPr lang="fr-CH" dirty="0" err="1"/>
              <a:t>Unimail</a:t>
            </a:r>
            <a:r>
              <a:rPr lang="fr-CH" dirty="0"/>
              <a:t>, UNIGE</a:t>
            </a:r>
            <a:br>
              <a:rPr lang="fr-CH" dirty="0"/>
            </a:br>
            <a:r>
              <a:rPr lang="fr-CH" b="1" dirty="0"/>
              <a:t>📅 Date :</a:t>
            </a:r>
            <a:r>
              <a:rPr lang="fr-CH" dirty="0"/>
              <a:t> mercredi 2 avril</a:t>
            </a:r>
            <a:br>
              <a:rPr lang="fr-CH" dirty="0"/>
            </a:br>
            <a:r>
              <a:rPr lang="fr-CH" b="1" dirty="0"/>
              <a:t>🕖 Horaire :</a:t>
            </a:r>
            <a:r>
              <a:rPr lang="fr-CH" dirty="0"/>
              <a:t> 18h30-20h</a:t>
            </a:r>
          </a:p>
          <a:p>
            <a:endParaRPr lang="fr-CH" dirty="0"/>
          </a:p>
          <a:p>
            <a:pPr marL="285750" indent="-285750">
              <a:buFont typeface="Arial" panose="020B0604020202020204" pitchFamily="34" charset="0"/>
              <a:buChar char="•"/>
            </a:pPr>
            <a:r>
              <a:rPr lang="fr-CH" dirty="0"/>
              <a:t>Discussion autour des enjeux du droit  l’alimentations, ainsi que l’impact de la faim sur les droits des enfants</a:t>
            </a:r>
          </a:p>
          <a:p>
            <a:endParaRPr lang="fr-CH" dirty="0"/>
          </a:p>
          <a:p>
            <a:pPr marL="285750" indent="-285750">
              <a:buFont typeface="Arial" panose="020B0604020202020204" pitchFamily="34" charset="0"/>
              <a:buChar char="•"/>
            </a:pPr>
            <a:r>
              <a:rPr lang="fr-CH" dirty="0"/>
              <a:t>Avec la présence de : Germain Nyembo, Christophe Golay et </a:t>
            </a:r>
            <a:r>
              <a:rPr lang="fr-CH" i="1" dirty="0"/>
              <a:t>Terre des Hommes</a:t>
            </a:r>
          </a:p>
        </p:txBody>
      </p:sp>
      <p:pic>
        <p:nvPicPr>
          <p:cNvPr id="6" name="Image 5" descr="Une image contenant Visage humain, personne, sourire, habits&#10;&#10;Description générée automatiquement">
            <a:extLst>
              <a:ext uri="{FF2B5EF4-FFF2-40B4-BE49-F238E27FC236}">
                <a16:creationId xmlns:a16="http://schemas.microsoft.com/office/drawing/2014/main" id="{131F15D7-1CD3-1056-3793-005164C8C24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807" b="7564"/>
          <a:stretch/>
        </p:blipFill>
        <p:spPr>
          <a:xfrm rot="16200000">
            <a:off x="3688490" y="1402490"/>
            <a:ext cx="6858000" cy="4053020"/>
          </a:xfrm>
          <a:prstGeom prst="rect">
            <a:avLst/>
          </a:prstGeom>
        </p:spPr>
      </p:pic>
    </p:spTree>
    <p:extLst>
      <p:ext uri="{BB962C8B-B14F-4D97-AF65-F5344CB8AC3E}">
        <p14:creationId xmlns:p14="http://schemas.microsoft.com/office/powerpoint/2010/main" val="2033959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1" name="Rectangle 3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90"/>
            <a:ext cx="9143999"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re 4">
            <a:extLst>
              <a:ext uri="{FF2B5EF4-FFF2-40B4-BE49-F238E27FC236}">
                <a16:creationId xmlns:a16="http://schemas.microsoft.com/office/drawing/2014/main" id="{FE3A7957-6E80-0F98-757B-29991147170C}"/>
              </a:ext>
            </a:extLst>
          </p:cNvPr>
          <p:cNvSpPr txBox="1">
            <a:spLocks/>
          </p:cNvSpPr>
          <p:nvPr/>
        </p:nvSpPr>
        <p:spPr>
          <a:xfrm>
            <a:off x="571496" y="307447"/>
            <a:ext cx="8020413" cy="1109932"/>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pPr eaLnBrk="1" hangingPunct="1">
              <a:lnSpc>
                <a:spcPct val="90000"/>
              </a:lnSpc>
              <a:spcAft>
                <a:spcPts val="600"/>
              </a:spcAft>
            </a:pPr>
            <a:r>
              <a:rPr lang="en-US" sz="3500" i="0" kern="1200">
                <a:solidFill>
                  <a:schemeClr val="tx1"/>
                </a:solidFill>
                <a:latin typeface="+mj-lt"/>
                <a:ea typeface="+mj-ea"/>
                <a:cs typeface="+mj-cs"/>
              </a:rPr>
              <a:t>Pour plus d’information, retrouvez-nous sur nos sites !</a:t>
            </a:r>
          </a:p>
        </p:txBody>
      </p:sp>
      <p:pic>
        <p:nvPicPr>
          <p:cNvPr id="3" name="Image 2" descr="Une image contenant texte, Police, logo, capture d’écran&#10;&#10;Description générée automatiquement">
            <a:extLst>
              <a:ext uri="{FF2B5EF4-FFF2-40B4-BE49-F238E27FC236}">
                <a16:creationId xmlns:a16="http://schemas.microsoft.com/office/drawing/2014/main" id="{A7F4BFC7-B3E7-15C2-75B2-FB6570FCABFC}"/>
              </a:ext>
            </a:extLst>
          </p:cNvPr>
          <p:cNvPicPr>
            <a:picLocks noChangeAspect="1"/>
          </p:cNvPicPr>
          <p:nvPr/>
        </p:nvPicPr>
        <p:blipFill>
          <a:blip r:embed="rId3" cstate="print">
            <a:extLst>
              <a:ext uri="{28A0092B-C50C-407E-A947-70E740481C1C}">
                <a14:useLocalDpi xmlns:a14="http://schemas.microsoft.com/office/drawing/2010/main" val="0"/>
              </a:ext>
            </a:extLst>
          </a:blip>
          <a:srcRect t="12071" b="17523"/>
          <a:stretch/>
        </p:blipFill>
        <p:spPr>
          <a:xfrm>
            <a:off x="1614771" y="2036564"/>
            <a:ext cx="5914458" cy="1915502"/>
          </a:xfrm>
          <a:prstGeom prst="rect">
            <a:avLst/>
          </a:prstGeom>
        </p:spPr>
      </p:pic>
      <p:sp>
        <p:nvSpPr>
          <p:cNvPr id="5" name="ZoneTexte 4">
            <a:extLst>
              <a:ext uri="{FF2B5EF4-FFF2-40B4-BE49-F238E27FC236}">
                <a16:creationId xmlns:a16="http://schemas.microsoft.com/office/drawing/2014/main" id="{25043D5B-BA74-C462-12D8-1C6225CC1F42}"/>
              </a:ext>
            </a:extLst>
          </p:cNvPr>
          <p:cNvSpPr txBox="1"/>
          <p:nvPr/>
        </p:nvSpPr>
        <p:spPr>
          <a:xfrm>
            <a:off x="258403" y="4505636"/>
            <a:ext cx="8333506" cy="2044917"/>
          </a:xfrm>
          <a:prstGeom prst="rect">
            <a:avLst/>
          </a:prstGeom>
        </p:spPr>
        <p:txBody>
          <a:bodyPr vert="horz" lIns="91440" tIns="45720" rIns="91440" bIns="45720" rtlCol="0" anchor="ctr">
            <a:normAutofit/>
          </a:bodyPr>
          <a:lstStyle/>
          <a:p>
            <a:pPr algn="ctr">
              <a:lnSpc>
                <a:spcPct val="90000"/>
              </a:lnSpc>
              <a:spcAft>
                <a:spcPts val="600"/>
              </a:spcAft>
            </a:pPr>
            <a:r>
              <a:rPr lang="en-US" sz="2800" b="1" u="sng">
                <a:effectLst/>
                <a:hlinkClick r:id="rId4">
                  <a:extLst>
                    <a:ext uri="{A12FA001-AC4F-418D-AE19-62706E023703}">
                      <ahyp:hlinkClr xmlns:ahyp="http://schemas.microsoft.com/office/drawing/2018/hyperlinkcolor" val="tx"/>
                    </a:ext>
                  </a:extLst>
                </a:hlinkClick>
              </a:rPr>
              <a:t>www.voir-et-agir.ch</a:t>
            </a:r>
            <a:r>
              <a:rPr lang="en-US" sz="2800" b="1">
                <a:effectLst/>
              </a:rPr>
              <a:t> </a:t>
            </a:r>
          </a:p>
          <a:p>
            <a:pPr indent="-228600" algn="ctr">
              <a:lnSpc>
                <a:spcPct val="90000"/>
              </a:lnSpc>
              <a:spcAft>
                <a:spcPts val="600"/>
              </a:spcAft>
              <a:buFont typeface="Arial" panose="020B0604020202020204" pitchFamily="34" charset="0"/>
              <a:buChar char="•"/>
            </a:pPr>
            <a:endParaRPr lang="en-US" sz="2800" b="1">
              <a:effectLst/>
            </a:endParaRPr>
          </a:p>
          <a:p>
            <a:pPr algn="ctr">
              <a:lnSpc>
                <a:spcPct val="90000"/>
              </a:lnSpc>
              <a:spcAft>
                <a:spcPts val="600"/>
              </a:spcAft>
            </a:pPr>
            <a:r>
              <a:rPr lang="en-US" sz="2800" b="1" u="sng">
                <a:effectLst/>
                <a:hlinkClick r:id="rId5">
                  <a:extLst>
                    <a:ext uri="{A12FA001-AC4F-418D-AE19-62706E023703}">
                      <ahyp:hlinkClr xmlns:ahyp="http://schemas.microsoft.com/office/drawing/2018/hyperlinkcolor" val="tx"/>
                    </a:ext>
                  </a:extLst>
                </a:hlinkClick>
              </a:rPr>
              <a:t>www.</a:t>
            </a:r>
            <a:r>
              <a:rPr lang="en-US" sz="2800" b="1" u="sng">
                <a:effectLst/>
              </a:rPr>
              <a:t>materiel.voir-et-agir.ch</a:t>
            </a:r>
            <a:endParaRPr lang="en-US" sz="2800" b="1">
              <a:effectLst/>
            </a:endParaRPr>
          </a:p>
        </p:txBody>
      </p:sp>
    </p:spTree>
    <p:extLst>
      <p:ext uri="{BB962C8B-B14F-4D97-AF65-F5344CB8AC3E}">
        <p14:creationId xmlns:p14="http://schemas.microsoft.com/office/powerpoint/2010/main" val="348583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C78DD-FF6E-F29F-3C05-45789E811C7E}"/>
              </a:ext>
            </a:extLst>
          </p:cNvPr>
          <p:cNvSpPr>
            <a:spLocks noGrp="1"/>
          </p:cNvSpPr>
          <p:nvPr>
            <p:ph type="title"/>
          </p:nvPr>
        </p:nvSpPr>
        <p:spPr>
          <a:xfrm>
            <a:off x="371063" y="175591"/>
            <a:ext cx="4433680" cy="1325563"/>
          </a:xfrm>
        </p:spPr>
        <p:txBody>
          <a:bodyPr>
            <a:normAutofit fontScale="90000"/>
          </a:bodyPr>
          <a:lstStyle/>
          <a:p>
            <a:r>
              <a:rPr lang="fr-CH" sz="3200">
                <a:latin typeface="Aptos Black" panose="020B0004020202020204" pitchFamily="34" charset="0"/>
              </a:rPr>
              <a:t>Droit à une alimentation adéquate</a:t>
            </a:r>
            <a:endParaRPr lang="fr-CH"/>
          </a:p>
        </p:txBody>
      </p:sp>
      <p:sp>
        <p:nvSpPr>
          <p:cNvPr id="5" name="Espace réservé du numéro de diapositive 4">
            <a:extLst>
              <a:ext uri="{FF2B5EF4-FFF2-40B4-BE49-F238E27FC236}">
                <a16:creationId xmlns:a16="http://schemas.microsoft.com/office/drawing/2014/main" id="{6605821F-4091-E5EC-D732-B622516EA27D}"/>
              </a:ext>
            </a:extLst>
          </p:cNvPr>
          <p:cNvSpPr>
            <a:spLocks noGrp="1"/>
          </p:cNvSpPr>
          <p:nvPr>
            <p:ph type="sldNum" sz="quarter" idx="12"/>
          </p:nvPr>
        </p:nvSpPr>
        <p:spPr/>
        <p:txBody>
          <a:bodyPr/>
          <a:lstStyle/>
          <a:p>
            <a:fld id="{40E5E9BA-979F-47C8-B1E8-6B5FDE8D4D29}" type="slidenum">
              <a:rPr lang="fr-CH" smtClean="0"/>
              <a:t>5</a:t>
            </a:fld>
            <a:endParaRPr lang="fr-CH"/>
          </a:p>
        </p:txBody>
      </p:sp>
      <p:sp>
        <p:nvSpPr>
          <p:cNvPr id="6" name="Espace réservé du contenu 2">
            <a:extLst>
              <a:ext uri="{FF2B5EF4-FFF2-40B4-BE49-F238E27FC236}">
                <a16:creationId xmlns:a16="http://schemas.microsoft.com/office/drawing/2014/main" id="{8B14DE69-42C5-A191-19B9-AABF6BCDB266}"/>
              </a:ext>
            </a:extLst>
          </p:cNvPr>
          <p:cNvSpPr>
            <a:spLocks noGrp="1"/>
          </p:cNvSpPr>
          <p:nvPr>
            <p:ph idx="1"/>
          </p:nvPr>
        </p:nvSpPr>
        <p:spPr>
          <a:xfrm>
            <a:off x="509381" y="1501154"/>
            <a:ext cx="4129996" cy="4675809"/>
          </a:xfrm>
        </p:spPr>
        <p:txBody>
          <a:bodyPr anchor="ctr">
            <a:normAutofit/>
          </a:bodyPr>
          <a:lstStyle/>
          <a:p>
            <a:r>
              <a:rPr lang="fr-CH" sz="2000" b="1"/>
              <a:t>Accès régulier et libre </a:t>
            </a:r>
            <a:r>
              <a:rPr lang="fr-CH" sz="2000"/>
              <a:t>à une nourriture (quantitativement et qualitativement)</a:t>
            </a:r>
          </a:p>
          <a:p>
            <a:endParaRPr lang="fr-CH" sz="2000"/>
          </a:p>
          <a:p>
            <a:r>
              <a:rPr lang="fr-CH" sz="2000"/>
              <a:t>Alimentation </a:t>
            </a:r>
            <a:r>
              <a:rPr lang="fr-CH" sz="2000" b="1"/>
              <a:t>correspondant aux traditions culturelles</a:t>
            </a:r>
          </a:p>
          <a:p>
            <a:endParaRPr lang="fr-CH" sz="2000"/>
          </a:p>
          <a:p>
            <a:r>
              <a:rPr lang="fr-CH" sz="2000"/>
              <a:t>Alimentation qui assure une </a:t>
            </a:r>
            <a:r>
              <a:rPr lang="fr-CH" sz="2000" b="1"/>
              <a:t>vie satisfaisante et digne</a:t>
            </a:r>
          </a:p>
          <a:p>
            <a:pPr marL="0" indent="0">
              <a:buNone/>
            </a:pPr>
            <a:endParaRPr lang="fr-CH" sz="2000" b="1"/>
          </a:p>
          <a:p>
            <a:pPr marL="0" indent="0">
              <a:buNone/>
            </a:pPr>
            <a:r>
              <a:rPr lang="fr-CH" sz="2000" b="1">
                <a:solidFill>
                  <a:srgbClr val="C00000"/>
                </a:solidFill>
              </a:rPr>
              <a:t>Réalisée lorsque toute personne a réellement accès à la nourriture</a:t>
            </a:r>
          </a:p>
        </p:txBody>
      </p:sp>
      <p:pic>
        <p:nvPicPr>
          <p:cNvPr id="7" name="Picture 4">
            <a:extLst>
              <a:ext uri="{FF2B5EF4-FFF2-40B4-BE49-F238E27FC236}">
                <a16:creationId xmlns:a16="http://schemas.microsoft.com/office/drawing/2014/main" id="{BA725AD7-7857-513D-6BED-4263BD2715CD}"/>
              </a:ext>
            </a:extLst>
          </p:cNvPr>
          <p:cNvPicPr>
            <a:picLocks noChangeAspect="1"/>
          </p:cNvPicPr>
          <p:nvPr/>
        </p:nvPicPr>
        <p:blipFill>
          <a:blip r:embed="rId3">
            <a:extLst>
              <a:ext uri="{28A0092B-C50C-407E-A947-70E740481C1C}">
                <a14:useLocalDpi xmlns:a14="http://schemas.microsoft.com/office/drawing/2010/main" val="0"/>
              </a:ext>
            </a:extLst>
          </a:blip>
          <a:srcRect l="23442" r="34564" b="-2"/>
          <a:stretch/>
        </p:blipFill>
        <p:spPr>
          <a:xfrm>
            <a:off x="4829589" y="0"/>
            <a:ext cx="4314411" cy="6858000"/>
          </a:xfrm>
          <a:prstGeom prst="rect">
            <a:avLst/>
          </a:prstGeom>
        </p:spPr>
      </p:pic>
    </p:spTree>
    <p:extLst>
      <p:ext uri="{BB962C8B-B14F-4D97-AF65-F5344CB8AC3E}">
        <p14:creationId xmlns:p14="http://schemas.microsoft.com/office/powerpoint/2010/main" val="2136317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Visage humain, personne, sourire, garçon&#10;&#10;Description générée automatiquement">
            <a:extLst>
              <a:ext uri="{FF2B5EF4-FFF2-40B4-BE49-F238E27FC236}">
                <a16:creationId xmlns:a16="http://schemas.microsoft.com/office/drawing/2014/main" id="{2DF3D2A1-E05C-1068-7A4F-BE5026128D63}"/>
              </a:ext>
            </a:extLst>
          </p:cNvPr>
          <p:cNvPicPr>
            <a:picLocks noChangeAspect="1"/>
          </p:cNvPicPr>
          <p:nvPr/>
        </p:nvPicPr>
        <p:blipFill>
          <a:blip r:embed="rId3" cstate="print">
            <a:alphaModFix/>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10800000">
            <a:off x="0" y="15895"/>
            <a:ext cx="9144000" cy="6857999"/>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rcRect t="12071" b="17523"/>
          <a:stretch/>
        </p:blipFill>
        <p:spPr>
          <a:xfrm>
            <a:off x="6490741" y="6015194"/>
            <a:ext cx="2653258" cy="858700"/>
          </a:xfrm>
          <a:prstGeom prst="rect">
            <a:avLst/>
          </a:prstGeom>
        </p:spPr>
      </p:pic>
      <p:sp>
        <p:nvSpPr>
          <p:cNvPr id="13315" name="ZoneTexte 2"/>
          <p:cNvSpPr txBox="1">
            <a:spLocks noChangeArrowheads="1"/>
          </p:cNvSpPr>
          <p:nvPr/>
        </p:nvSpPr>
        <p:spPr bwMode="auto">
          <a:xfrm>
            <a:off x="1311640" y="3444895"/>
            <a:ext cx="65207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fr-FR" altLang="de-DE" sz="6000" spc="130">
                <a:solidFill>
                  <a:schemeClr val="bg1"/>
                </a:solidFill>
                <a:latin typeface="Aptos Black" panose="020B0004020202020204" pitchFamily="34" charset="0"/>
                <a:ea typeface="FiraSans-Light" panose="020B0403050000020004" pitchFamily="34" charset="0"/>
              </a:rPr>
              <a:t>Merci beaucoup!</a:t>
            </a:r>
            <a:endParaRPr lang="fr-FR" altLang="de-DE" sz="6600" spc="130">
              <a:solidFill>
                <a:schemeClr val="bg1"/>
              </a:solidFill>
              <a:latin typeface="Aptos Black" panose="020B0004020202020204" pitchFamily="34" charset="0"/>
              <a:ea typeface="FiraSans-Light" panose="020B0403050000020004" pitchFamily="34" charset="0"/>
            </a:endParaRPr>
          </a:p>
        </p:txBody>
      </p:sp>
    </p:spTree>
    <p:extLst>
      <p:ext uri="{BB962C8B-B14F-4D97-AF65-F5344CB8AC3E}">
        <p14:creationId xmlns:p14="http://schemas.microsoft.com/office/powerpoint/2010/main" val="3338597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E1E1E6-3F8A-D4B5-0372-A1E483DCCED8}"/>
              </a:ext>
            </a:extLst>
          </p:cNvPr>
          <p:cNvSpPr>
            <a:spLocks noGrp="1"/>
          </p:cNvSpPr>
          <p:nvPr>
            <p:ph type="title"/>
          </p:nvPr>
        </p:nvSpPr>
        <p:spPr>
          <a:xfrm>
            <a:off x="628649" y="136524"/>
            <a:ext cx="8242395" cy="1078127"/>
          </a:xfrm>
          <a:solidFill>
            <a:schemeClr val="bg1"/>
          </a:solidFill>
        </p:spPr>
        <p:txBody>
          <a:bodyPr/>
          <a:lstStyle/>
          <a:p>
            <a:r>
              <a:rPr lang="fr-CH" dirty="0">
                <a:latin typeface="Aptos Black" panose="020B0004020202020204" pitchFamily="34" charset="0"/>
              </a:rPr>
              <a:t>Historique du droit à l’alimentation</a:t>
            </a:r>
          </a:p>
        </p:txBody>
      </p:sp>
      <p:sp>
        <p:nvSpPr>
          <p:cNvPr id="3" name="Espace réservé du contenu 2">
            <a:extLst>
              <a:ext uri="{FF2B5EF4-FFF2-40B4-BE49-F238E27FC236}">
                <a16:creationId xmlns:a16="http://schemas.microsoft.com/office/drawing/2014/main" id="{C6AD0C26-1ADE-AFE4-9A62-D42CA78FDA05}"/>
              </a:ext>
            </a:extLst>
          </p:cNvPr>
          <p:cNvSpPr>
            <a:spLocks noGrp="1"/>
          </p:cNvSpPr>
          <p:nvPr>
            <p:ph idx="1"/>
          </p:nvPr>
        </p:nvSpPr>
        <p:spPr>
          <a:xfrm>
            <a:off x="628650" y="1680519"/>
            <a:ext cx="7886700" cy="4496444"/>
          </a:xfrm>
        </p:spPr>
        <p:txBody>
          <a:bodyPr>
            <a:normAutofit fontScale="92500" lnSpcReduction="20000"/>
          </a:bodyPr>
          <a:lstStyle/>
          <a:p>
            <a:r>
              <a:rPr lang="fr-CH" sz="2000" b="1" dirty="0"/>
              <a:t>1948 : </a:t>
            </a:r>
            <a:r>
              <a:rPr lang="fr-CH" sz="2000" dirty="0"/>
              <a:t>le Droit à l’alimentation est reconnu comme </a:t>
            </a:r>
            <a:r>
              <a:rPr lang="fr-CH" sz="2000" b="1" dirty="0"/>
              <a:t>droit humain fondamental</a:t>
            </a:r>
            <a:r>
              <a:rPr lang="fr-CH" sz="2000" dirty="0"/>
              <a:t> dans la </a:t>
            </a:r>
            <a:r>
              <a:rPr lang="fr-CH" sz="2000" b="1" i="1" dirty="0"/>
              <a:t>Déclaration Universelle des Droits Humains.</a:t>
            </a:r>
          </a:p>
          <a:p>
            <a:pPr marL="0" indent="0">
              <a:buNone/>
            </a:pPr>
            <a:endParaRPr lang="fr-CH" sz="2000" b="1" i="1" dirty="0"/>
          </a:p>
          <a:p>
            <a:r>
              <a:rPr lang="fr-CH" sz="2000" b="1" dirty="0"/>
              <a:t>1966:  </a:t>
            </a:r>
            <a:r>
              <a:rPr lang="fr-CH" sz="2000" dirty="0"/>
              <a:t>la </a:t>
            </a:r>
            <a:r>
              <a:rPr lang="fr-CH" sz="2000" b="1" i="1" dirty="0"/>
              <a:t>PIDESC </a:t>
            </a:r>
            <a:r>
              <a:rPr lang="fr-CH" sz="2000" i="1" dirty="0"/>
              <a:t>(convention internationale sur les droits économiques, sociaux et culturels) </a:t>
            </a:r>
            <a:r>
              <a:rPr lang="fr-CH" sz="2000" dirty="0"/>
              <a:t>affirme que le droit à l’alimentation est un droit obligatoire pour la dignité humaine. </a:t>
            </a:r>
          </a:p>
          <a:p>
            <a:pPr marL="0" indent="0">
              <a:buNone/>
            </a:pPr>
            <a:endParaRPr lang="fr-CH" sz="2000" dirty="0"/>
          </a:p>
          <a:p>
            <a:r>
              <a:rPr lang="fr-CH" sz="2000" b="1" dirty="0"/>
              <a:t>1977 :</a:t>
            </a:r>
            <a:r>
              <a:rPr lang="fr-CH" sz="2000" dirty="0"/>
              <a:t> La </a:t>
            </a:r>
            <a:r>
              <a:rPr lang="fr-CH" sz="2000" b="1" i="1" dirty="0"/>
              <a:t>FAO </a:t>
            </a:r>
            <a:r>
              <a:rPr lang="fr-CH" sz="2000" i="1" dirty="0"/>
              <a:t>(Organisation des Nations Unies pour l'Alimentation et l'Agriculture</a:t>
            </a:r>
            <a:r>
              <a:rPr lang="fr-CH" sz="2000" dirty="0"/>
              <a:t>) organise la </a:t>
            </a:r>
            <a:r>
              <a:rPr lang="fr-CH" sz="2000" b="1" dirty="0"/>
              <a:t>Première Conférence mondiale sur l'Alimentation</a:t>
            </a:r>
            <a:r>
              <a:rPr lang="fr-CH" sz="2000" dirty="0"/>
              <a:t> à Rome.</a:t>
            </a:r>
          </a:p>
          <a:p>
            <a:pPr marL="0" indent="0">
              <a:buNone/>
            </a:pPr>
            <a:endParaRPr lang="fr-CH" sz="2000" dirty="0"/>
          </a:p>
          <a:p>
            <a:r>
              <a:rPr lang="fr-CH" sz="2000" b="1" dirty="0"/>
              <a:t>1996 :</a:t>
            </a:r>
            <a:r>
              <a:rPr lang="fr-CH" sz="2000" dirty="0"/>
              <a:t> La </a:t>
            </a:r>
            <a:r>
              <a:rPr lang="fr-CH" sz="2000" b="1" dirty="0"/>
              <a:t>Déclaration de Rome</a:t>
            </a:r>
            <a:r>
              <a:rPr lang="fr-CH" sz="2000" dirty="0"/>
              <a:t> sur la sécurité alimentaire mondiale est adoptée lors du </a:t>
            </a:r>
            <a:r>
              <a:rPr lang="fr-CH" sz="2000" b="1" dirty="0"/>
              <a:t>Sommet mondial de l'alimentation</a:t>
            </a:r>
            <a:r>
              <a:rPr lang="fr-CH" sz="2000" dirty="0"/>
              <a:t>. </a:t>
            </a:r>
          </a:p>
          <a:p>
            <a:pPr marL="0" indent="0">
              <a:buNone/>
            </a:pPr>
            <a:endParaRPr lang="fr-CH" sz="2000" dirty="0"/>
          </a:p>
          <a:p>
            <a:r>
              <a:rPr lang="fr-CH" sz="2000" b="1" dirty="0"/>
              <a:t>2004 :</a:t>
            </a:r>
            <a:r>
              <a:rPr lang="fr-CH" sz="2000" dirty="0"/>
              <a:t> La </a:t>
            </a:r>
            <a:r>
              <a:rPr lang="fr-CH" sz="2000" b="1" dirty="0"/>
              <a:t>déclaration de l'ONU sur le droit à l'alimentation</a:t>
            </a:r>
            <a:r>
              <a:rPr lang="fr-CH" sz="2000" dirty="0"/>
              <a:t> devient un cadre légal et politique global.</a:t>
            </a:r>
          </a:p>
        </p:txBody>
      </p:sp>
      <p:sp>
        <p:nvSpPr>
          <p:cNvPr id="5" name="Espace réservé du numéro de diapositive 4">
            <a:extLst>
              <a:ext uri="{FF2B5EF4-FFF2-40B4-BE49-F238E27FC236}">
                <a16:creationId xmlns:a16="http://schemas.microsoft.com/office/drawing/2014/main" id="{AE75EE70-1B4E-A25F-0DB0-DA97BD107391}"/>
              </a:ext>
            </a:extLst>
          </p:cNvPr>
          <p:cNvSpPr>
            <a:spLocks noGrp="1"/>
          </p:cNvSpPr>
          <p:nvPr>
            <p:ph type="sldNum" sz="quarter" idx="12"/>
          </p:nvPr>
        </p:nvSpPr>
        <p:spPr/>
        <p:txBody>
          <a:bodyPr/>
          <a:lstStyle/>
          <a:p>
            <a:fld id="{40E5E9BA-979F-47C8-B1E8-6B5FDE8D4D29}" type="slidenum">
              <a:rPr lang="fr-CH" smtClean="0"/>
              <a:t>6</a:t>
            </a:fld>
            <a:endParaRPr lang="fr-CH"/>
          </a:p>
        </p:txBody>
      </p:sp>
    </p:spTree>
    <p:extLst>
      <p:ext uri="{BB962C8B-B14F-4D97-AF65-F5344CB8AC3E}">
        <p14:creationId xmlns:p14="http://schemas.microsoft.com/office/powerpoint/2010/main" val="749792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1D564AB-6927-97DD-3E27-9B4A039652D1}"/>
              </a:ext>
            </a:extLst>
          </p:cNvPr>
          <p:cNvSpPr>
            <a:spLocks noGrp="1"/>
          </p:cNvSpPr>
          <p:nvPr>
            <p:ph idx="1"/>
          </p:nvPr>
        </p:nvSpPr>
        <p:spPr>
          <a:xfrm>
            <a:off x="4829589" y="1378434"/>
            <a:ext cx="4314411" cy="4351338"/>
          </a:xfrm>
        </p:spPr>
        <p:txBody>
          <a:bodyPr/>
          <a:lstStyle/>
          <a:p>
            <a:pPr marL="0" indent="0">
              <a:buNone/>
            </a:pPr>
            <a:r>
              <a:rPr lang="fr-CH" sz="3200">
                <a:latin typeface="Aptos Black" panose="020B0004020202020204" pitchFamily="34" charset="0"/>
              </a:rPr>
              <a:t>Le droit à l’alimentation, un </a:t>
            </a:r>
            <a:r>
              <a:rPr lang="fr-CH" sz="3200" i="1">
                <a:latin typeface="Aptos Black" panose="020B0004020202020204" pitchFamily="34" charset="0"/>
              </a:rPr>
              <a:t>droit multidimensionnel</a:t>
            </a:r>
            <a:r>
              <a:rPr lang="fr-CH" sz="2800">
                <a:latin typeface="Aptos Black" panose="020B0004020202020204" pitchFamily="34" charset="0"/>
              </a:rPr>
              <a:t>:</a:t>
            </a:r>
          </a:p>
          <a:p>
            <a:pPr marL="0" indent="0">
              <a:buNone/>
            </a:pPr>
            <a:endParaRPr lang="fr-CH"/>
          </a:p>
          <a:p>
            <a:pPr marL="0" indent="0">
              <a:buNone/>
            </a:pPr>
            <a:endParaRPr lang="fr-CH"/>
          </a:p>
          <a:p>
            <a:r>
              <a:rPr lang="fr-CH"/>
              <a:t>Disponibilité</a:t>
            </a:r>
          </a:p>
          <a:p>
            <a:r>
              <a:rPr lang="fr-CH"/>
              <a:t>Accessibilité</a:t>
            </a:r>
          </a:p>
          <a:p>
            <a:r>
              <a:rPr lang="fr-CH"/>
              <a:t>Adéquation</a:t>
            </a:r>
          </a:p>
          <a:p>
            <a:r>
              <a:rPr lang="fr-CH"/>
              <a:t>durabilité</a:t>
            </a:r>
          </a:p>
        </p:txBody>
      </p:sp>
      <p:sp>
        <p:nvSpPr>
          <p:cNvPr id="5" name="Espace réservé du numéro de diapositive 4">
            <a:extLst>
              <a:ext uri="{FF2B5EF4-FFF2-40B4-BE49-F238E27FC236}">
                <a16:creationId xmlns:a16="http://schemas.microsoft.com/office/drawing/2014/main" id="{CE43D7DD-C89A-7101-5400-B29C5301A613}"/>
              </a:ext>
            </a:extLst>
          </p:cNvPr>
          <p:cNvSpPr>
            <a:spLocks noGrp="1"/>
          </p:cNvSpPr>
          <p:nvPr>
            <p:ph type="sldNum" sz="quarter" idx="12"/>
          </p:nvPr>
        </p:nvSpPr>
        <p:spPr/>
        <p:txBody>
          <a:bodyPr/>
          <a:lstStyle/>
          <a:p>
            <a:fld id="{40E5E9BA-979F-47C8-B1E8-6B5FDE8D4D29}" type="slidenum">
              <a:rPr lang="fr-CH" smtClean="0"/>
              <a:t>7</a:t>
            </a:fld>
            <a:endParaRPr lang="fr-CH"/>
          </a:p>
        </p:txBody>
      </p:sp>
      <p:pic>
        <p:nvPicPr>
          <p:cNvPr id="8" name="Image 7" descr="Une image contenant habits, personne, Visage humain, fille&#10;&#10;Description générée automatiquement">
            <a:extLst>
              <a:ext uri="{FF2B5EF4-FFF2-40B4-BE49-F238E27FC236}">
                <a16:creationId xmlns:a16="http://schemas.microsoft.com/office/drawing/2014/main" id="{717FD17A-2B44-A0DF-AD70-552117FA5473}"/>
              </a:ext>
            </a:extLst>
          </p:cNvPr>
          <p:cNvPicPr>
            <a:picLocks noChangeAspect="1"/>
          </p:cNvPicPr>
          <p:nvPr/>
        </p:nvPicPr>
        <p:blipFill>
          <a:blip r:embed="rId3">
            <a:extLst>
              <a:ext uri="{28A0092B-C50C-407E-A947-70E740481C1C}">
                <a14:useLocalDpi xmlns:a14="http://schemas.microsoft.com/office/drawing/2010/main" val="0"/>
              </a:ext>
            </a:extLst>
          </a:blip>
          <a:srcRect l="23650" r="31163"/>
          <a:stretch/>
        </p:blipFill>
        <p:spPr>
          <a:xfrm>
            <a:off x="0" y="0"/>
            <a:ext cx="4638262" cy="6858001"/>
          </a:xfrm>
          <a:prstGeom prst="rect">
            <a:avLst/>
          </a:prstGeom>
        </p:spPr>
      </p:pic>
    </p:spTree>
    <p:extLst>
      <p:ext uri="{BB962C8B-B14F-4D97-AF65-F5344CB8AC3E}">
        <p14:creationId xmlns:p14="http://schemas.microsoft.com/office/powerpoint/2010/main" val="87605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A1FE42-ED00-D390-E10E-0EE39C0F33A3}"/>
              </a:ext>
            </a:extLst>
          </p:cNvPr>
          <p:cNvSpPr>
            <a:spLocks noGrp="1"/>
          </p:cNvSpPr>
          <p:nvPr>
            <p:ph type="title"/>
          </p:nvPr>
        </p:nvSpPr>
        <p:spPr>
          <a:xfrm>
            <a:off x="628650" y="285613"/>
            <a:ext cx="7886700" cy="1325563"/>
          </a:xfrm>
        </p:spPr>
        <p:txBody>
          <a:bodyPr>
            <a:normAutofit/>
          </a:bodyPr>
          <a:lstStyle/>
          <a:p>
            <a:r>
              <a:rPr lang="fr-CH" sz="3600">
                <a:latin typeface="Aptos Black" panose="020B0004020202020204" pitchFamily="34" charset="0"/>
              </a:rPr>
              <a:t>.. </a:t>
            </a:r>
            <a:r>
              <a:rPr lang="fr-CH" sz="3600" i="1">
                <a:latin typeface="Aptos Black" panose="020B0004020202020204" pitchFamily="34" charset="0"/>
              </a:rPr>
              <a:t>un droit fondamental</a:t>
            </a:r>
          </a:p>
        </p:txBody>
      </p:sp>
      <p:graphicFrame>
        <p:nvGraphicFramePr>
          <p:cNvPr id="7" name="Espace réservé du contenu 2">
            <a:extLst>
              <a:ext uri="{FF2B5EF4-FFF2-40B4-BE49-F238E27FC236}">
                <a16:creationId xmlns:a16="http://schemas.microsoft.com/office/drawing/2014/main" id="{8654A42A-EE99-9BA9-1418-78745EF5A5BB}"/>
              </a:ext>
            </a:extLst>
          </p:cNvPr>
          <p:cNvGraphicFramePr>
            <a:graphicFrameLocks noGrp="1"/>
          </p:cNvGraphicFramePr>
          <p:nvPr>
            <p:ph idx="1"/>
            <p:extLst>
              <p:ext uri="{D42A27DB-BD31-4B8C-83A1-F6EECF244321}">
                <p14:modId xmlns:p14="http://schemas.microsoft.com/office/powerpoint/2010/main" val="3721988434"/>
              </p:ext>
            </p:extLst>
          </p:nvPr>
        </p:nvGraphicFramePr>
        <p:xfrm>
          <a:off x="460099" y="1491907"/>
          <a:ext cx="8223802" cy="466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numéro de diapositive 4">
            <a:extLst>
              <a:ext uri="{FF2B5EF4-FFF2-40B4-BE49-F238E27FC236}">
                <a16:creationId xmlns:a16="http://schemas.microsoft.com/office/drawing/2014/main" id="{9C102D45-5035-644D-5357-FE81F703FBD4}"/>
              </a:ext>
            </a:extLst>
          </p:cNvPr>
          <p:cNvSpPr>
            <a:spLocks noGrp="1"/>
          </p:cNvSpPr>
          <p:nvPr>
            <p:ph type="sldNum" sz="quarter" idx="12"/>
          </p:nvPr>
        </p:nvSpPr>
        <p:spPr/>
        <p:txBody>
          <a:bodyPr/>
          <a:lstStyle/>
          <a:p>
            <a:fld id="{40E5E9BA-979F-47C8-B1E8-6B5FDE8D4D29}" type="slidenum">
              <a:rPr lang="fr-CH" smtClean="0"/>
              <a:t>8</a:t>
            </a:fld>
            <a:endParaRPr lang="fr-CH"/>
          </a:p>
        </p:txBody>
      </p:sp>
      <p:sp>
        <p:nvSpPr>
          <p:cNvPr id="3" name="ZoneTexte 2">
            <a:extLst>
              <a:ext uri="{FF2B5EF4-FFF2-40B4-BE49-F238E27FC236}">
                <a16:creationId xmlns:a16="http://schemas.microsoft.com/office/drawing/2014/main" id="{F038B7FC-4C65-3E2E-C316-2601EACDAB27}"/>
              </a:ext>
            </a:extLst>
          </p:cNvPr>
          <p:cNvSpPr txBox="1"/>
          <p:nvPr/>
        </p:nvSpPr>
        <p:spPr>
          <a:xfrm>
            <a:off x="3182216" y="3824738"/>
            <a:ext cx="2779568" cy="369332"/>
          </a:xfrm>
          <a:prstGeom prst="rect">
            <a:avLst/>
          </a:prstGeom>
          <a:noFill/>
        </p:spPr>
        <p:txBody>
          <a:bodyPr wrap="square" rtlCol="0">
            <a:spAutoFit/>
          </a:bodyPr>
          <a:lstStyle/>
          <a:p>
            <a:pPr algn="ctr"/>
            <a:r>
              <a:rPr lang="fr-CH" b="1" dirty="0"/>
              <a:t>Droit à l’alimentation</a:t>
            </a:r>
          </a:p>
        </p:txBody>
      </p:sp>
    </p:spTree>
    <p:extLst>
      <p:ext uri="{BB962C8B-B14F-4D97-AF65-F5344CB8AC3E}">
        <p14:creationId xmlns:p14="http://schemas.microsoft.com/office/powerpoint/2010/main" val="183516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C2B07A-9319-FAA0-F570-B8DA32A1969E}"/>
              </a:ext>
            </a:extLst>
          </p:cNvPr>
          <p:cNvSpPr>
            <a:spLocks noGrp="1"/>
          </p:cNvSpPr>
          <p:nvPr>
            <p:ph type="title"/>
          </p:nvPr>
        </p:nvSpPr>
        <p:spPr>
          <a:xfrm>
            <a:off x="628650" y="136524"/>
            <a:ext cx="6686550" cy="1065553"/>
          </a:xfrm>
          <a:solidFill>
            <a:schemeClr val="bg1"/>
          </a:solidFill>
        </p:spPr>
        <p:txBody>
          <a:bodyPr anchor="b"/>
          <a:lstStyle/>
          <a:p>
            <a:r>
              <a:rPr lang="fr-CH">
                <a:latin typeface="Aptos Black" panose="020B0004020202020204" pitchFamily="34" charset="0"/>
              </a:rPr>
              <a:t>Obligations des Etats..</a:t>
            </a:r>
          </a:p>
        </p:txBody>
      </p:sp>
      <p:sp>
        <p:nvSpPr>
          <p:cNvPr id="3" name="Espace réservé du contenu 2">
            <a:extLst>
              <a:ext uri="{FF2B5EF4-FFF2-40B4-BE49-F238E27FC236}">
                <a16:creationId xmlns:a16="http://schemas.microsoft.com/office/drawing/2014/main" id="{8E3F931E-034B-378D-7429-F2FD0E88EE38}"/>
              </a:ext>
            </a:extLst>
          </p:cNvPr>
          <p:cNvSpPr>
            <a:spLocks noGrp="1"/>
          </p:cNvSpPr>
          <p:nvPr>
            <p:ph idx="1"/>
          </p:nvPr>
        </p:nvSpPr>
        <p:spPr/>
        <p:txBody>
          <a:bodyPr/>
          <a:lstStyle/>
          <a:p>
            <a:r>
              <a:rPr lang="fr-CH" b="1" dirty="0"/>
              <a:t>Respecter </a:t>
            </a:r>
            <a:r>
              <a:rPr lang="fr-CH" dirty="0"/>
              <a:t>le droit de toute personne d’avoir accès à une alimentation suffisante</a:t>
            </a:r>
          </a:p>
          <a:p>
            <a:endParaRPr lang="fr-CH" dirty="0"/>
          </a:p>
          <a:p>
            <a:r>
              <a:rPr lang="fr-CH" b="1" dirty="0"/>
              <a:t>Protéger </a:t>
            </a:r>
            <a:r>
              <a:rPr lang="fr-CH" dirty="0"/>
              <a:t>le droit à l’alimentation face à des décisions politiques, économiques ou indépendantes </a:t>
            </a:r>
          </a:p>
          <a:p>
            <a:endParaRPr lang="fr-CH" dirty="0"/>
          </a:p>
          <a:p>
            <a:r>
              <a:rPr lang="fr-CH" b="1" dirty="0"/>
              <a:t>Donner effet </a:t>
            </a:r>
            <a:r>
              <a:rPr lang="fr-CH" dirty="0"/>
              <a:t>à ce droit en facilitant l’accès à toutes ressources et moyens nécessaires</a:t>
            </a:r>
          </a:p>
          <a:p>
            <a:endParaRPr lang="fr-CH" dirty="0"/>
          </a:p>
          <a:p>
            <a:r>
              <a:rPr lang="fr-CH" b="1" dirty="0"/>
              <a:t>Donner effet directement </a:t>
            </a:r>
            <a:r>
              <a:rPr lang="fr-CH" dirty="0"/>
              <a:t>au droit à l’alimentation adéquate en distribuant des vivres lorsque il y a une situation de crise</a:t>
            </a:r>
          </a:p>
        </p:txBody>
      </p:sp>
      <p:sp>
        <p:nvSpPr>
          <p:cNvPr id="5" name="Espace réservé du numéro de diapositive 4">
            <a:extLst>
              <a:ext uri="{FF2B5EF4-FFF2-40B4-BE49-F238E27FC236}">
                <a16:creationId xmlns:a16="http://schemas.microsoft.com/office/drawing/2014/main" id="{EC4FC8AD-35E0-A183-2555-212328AF2BF2}"/>
              </a:ext>
            </a:extLst>
          </p:cNvPr>
          <p:cNvSpPr>
            <a:spLocks noGrp="1"/>
          </p:cNvSpPr>
          <p:nvPr>
            <p:ph type="sldNum" sz="quarter" idx="12"/>
          </p:nvPr>
        </p:nvSpPr>
        <p:spPr/>
        <p:txBody>
          <a:bodyPr/>
          <a:lstStyle/>
          <a:p>
            <a:fld id="{40E5E9BA-979F-47C8-B1E8-6B5FDE8D4D29}" type="slidenum">
              <a:rPr lang="fr-CH" smtClean="0"/>
              <a:t>9</a:t>
            </a:fld>
            <a:endParaRPr lang="fr-CH"/>
          </a:p>
        </p:txBody>
      </p:sp>
    </p:spTree>
    <p:extLst>
      <p:ext uri="{BB962C8B-B14F-4D97-AF65-F5344CB8AC3E}">
        <p14:creationId xmlns:p14="http://schemas.microsoft.com/office/powerpoint/2010/main" val="1514231685"/>
      </p:ext>
    </p:extLst>
  </p:cSld>
  <p:clrMapOvr>
    <a:masterClrMapping/>
  </p:clrMapOvr>
</p:sld>
</file>

<file path=ppt/theme/theme1.xml><?xml version="1.0" encoding="utf-8"?>
<a:theme xmlns:a="http://schemas.openxmlformats.org/drawingml/2006/main" name="1_bfa_präsentation">
  <a:themeElements>
    <a:clrScheme name="Kampagne">
      <a:dk1>
        <a:srgbClr val="000000"/>
      </a:dk1>
      <a:lt1>
        <a:srgbClr val="FFFFFF"/>
      </a:lt1>
      <a:dk2>
        <a:srgbClr val="7F7F7F"/>
      </a:dk2>
      <a:lt2>
        <a:srgbClr val="B3B3B3"/>
      </a:lt2>
      <a:accent1>
        <a:srgbClr val="86B918"/>
      </a:accent1>
      <a:accent2>
        <a:srgbClr val="C3DC8C"/>
      </a:accent2>
      <a:accent3>
        <a:srgbClr val="E7F1D1"/>
      </a:accent3>
      <a:accent4>
        <a:srgbClr val="E20000"/>
      </a:accent4>
      <a:accent5>
        <a:srgbClr val="0074BB"/>
      </a:accent5>
      <a:accent6>
        <a:srgbClr val="212F8A"/>
      </a:accent6>
      <a:hlink>
        <a:srgbClr val="0074BB"/>
      </a:hlink>
      <a:folHlink>
        <a:srgbClr val="212F8A"/>
      </a:folHlink>
    </a:clrScheme>
    <a:fontScheme name="BF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fa_präsentation 1">
        <a:dk1>
          <a:srgbClr val="000000"/>
        </a:dk1>
        <a:lt1>
          <a:srgbClr val="FFFFFF"/>
        </a:lt1>
        <a:dk2>
          <a:srgbClr val="7F7F7F"/>
        </a:dk2>
        <a:lt2>
          <a:srgbClr val="B3B3B3"/>
        </a:lt2>
        <a:accent1>
          <a:srgbClr val="86B918"/>
        </a:accent1>
        <a:accent2>
          <a:srgbClr val="C3DC8C"/>
        </a:accent2>
        <a:accent3>
          <a:srgbClr val="FFFFFF"/>
        </a:accent3>
        <a:accent4>
          <a:srgbClr val="000000"/>
        </a:accent4>
        <a:accent5>
          <a:srgbClr val="C3D9AB"/>
        </a:accent5>
        <a:accent6>
          <a:srgbClr val="B0C77E"/>
        </a:accent6>
        <a:hlink>
          <a:srgbClr val="0074BB"/>
        </a:hlink>
        <a:folHlink>
          <a:srgbClr val="212F8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1e066d-3749-4682-b797-a82dc517543f" xsi:nil="true"/>
    <lcf76f155ced4ddcb4097134ff3c332f xmlns="3a5871b8-9b05-46ab-9e31-c771cd947d17">
      <Terms xmlns="http://schemas.microsoft.com/office/infopath/2007/PartnerControls"/>
    </lcf76f155ced4ddcb4097134ff3c332f>
    <Remarques xmlns="3a5871b8-9b05-46ab-9e31-c771cd947d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5F66D5F76960F45837B3660FAB4B6CE" ma:contentTypeVersion="16" ma:contentTypeDescription="Ein neues Dokument erstellen." ma:contentTypeScope="" ma:versionID="ae4f630cf5328be1bec53b4cabb9dada">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52d3e23b60d16e895446b6785e969a4e"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10FC5E-F798-4204-93F5-5DAB223D213F}">
  <ds:schemaRefs>
    <ds:schemaRef ds:uri="http://schemas.microsoft.com/sharepoint/v3/contenttype/forms"/>
  </ds:schemaRefs>
</ds:datastoreItem>
</file>

<file path=customXml/itemProps2.xml><?xml version="1.0" encoding="utf-8"?>
<ds:datastoreItem xmlns:ds="http://schemas.openxmlformats.org/officeDocument/2006/customXml" ds:itemID="{B4402C12-E283-4E2C-9FC2-8E1D0886B70F}">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3a5871b8-9b05-46ab-9e31-c771cd947d17"/>
    <ds:schemaRef ds:uri="1d1e066d-3749-4682-b797-a82dc517543f"/>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81EEE3E-A2F1-4CE5-B11D-D56A710893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5871b8-9b05-46ab-9e31-c771cd947d17"/>
    <ds:schemaRef ds:uri="1d1e066d-3749-4682-b797-a82dc51754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14694</Words>
  <Application>Microsoft Office PowerPoint</Application>
  <PresentationFormat>On-screen Show (4:3)</PresentationFormat>
  <Paragraphs>1006</Paragraphs>
  <Slides>50</Slides>
  <Notes>49</Notes>
  <HiddenSlides>1</HiddenSlides>
  <MMClips>1</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1_bfa_präsentation</vt:lpstr>
      <vt:lpstr>Thème Office</vt:lpstr>
      <vt:lpstr>PowerPoint Presentation</vt:lpstr>
      <vt:lpstr>EPER et Action de Carême</vt:lpstr>
      <vt:lpstr>Nouveau cycle </vt:lpstr>
      <vt:lpstr>La campagne œcuménique 2025</vt:lpstr>
      <vt:lpstr>Droit à une alimentation adéquate</vt:lpstr>
      <vt:lpstr>Historique du droit à l’alimentation</vt:lpstr>
      <vt:lpstr>PowerPoint Presentation</vt:lpstr>
      <vt:lpstr>.. un droit fondamental</vt:lpstr>
      <vt:lpstr>Obligations des Etats..</vt:lpstr>
      <vt:lpstr>ODD n°2 : Faim Zéro</vt:lpstr>
      <vt:lpstr>Comprendre la faim </vt:lpstr>
      <vt:lpstr>Les effets de la malnutrition</vt:lpstr>
      <vt:lpstr>PowerPoint Presentation</vt:lpstr>
      <vt:lpstr>PowerPoint Presentation</vt:lpstr>
      <vt:lpstr>La faim dans le monde: faits et chiffres</vt:lpstr>
      <vt:lpstr>PowerPoint Presentation</vt:lpstr>
      <vt:lpstr>Dans le Sud..</vt:lpstr>
      <vt:lpstr>Sécurité alimentaire et migration climatique</vt:lpstr>
      <vt:lpstr>Les obstacles au droit à l’alimentation</vt:lpstr>
      <vt:lpstr>Un problème de distribution..</vt:lpstr>
      <vt:lpstr> Exemple: l’utilisation du maïs</vt:lpstr>
      <vt:lpstr>Le paradoxe de la faim</vt:lpstr>
      <vt:lpstr>La faim : un problème structurel</vt:lpstr>
      <vt:lpstr>Les solutions proposées par la Campagne pour atteindre l’ODD «la faim zéro»</vt:lpstr>
      <vt:lpstr>L’engagement de l’EPER et  Action de Carême en Suisse</vt:lpstr>
      <vt:lpstr>Engagement de l’EPER et d’Action de Carême au Sud</vt:lpstr>
      <vt:lpstr>Mon engagement personnel compte aussi !</vt:lpstr>
      <vt:lpstr>Déroulement de la campagne œcuménique 5 mars – 20 avril 2025</vt:lpstr>
      <vt:lpstr>Germain Nyembo Kasendue </vt:lpstr>
      <vt:lpstr>Programme en République Démocratique du Congo</vt:lpstr>
      <vt:lpstr>Animations proposées</vt:lpstr>
      <vt:lpstr>Atelier Cinéma  Eradiquer la faim</vt:lpstr>
      <vt:lpstr>Catéchèse pour les enfants et les jeunes</vt:lpstr>
      <vt:lpstr>Propositions de célébration</vt:lpstr>
      <vt:lpstr>Tenture de Carême Par Konstanze Trommer</vt:lpstr>
      <vt:lpstr>Prédication sur la Tenture</vt:lpstr>
      <vt:lpstr>Calendrier de Carême</vt:lpstr>
      <vt:lpstr>Matériel de campagne</vt:lpstr>
      <vt:lpstr>PowerPoint Presentation</vt:lpstr>
      <vt:lpstr>Actions pendant la durée de toute la campagne</vt:lpstr>
      <vt:lpstr>PowerPoint Presentation</vt:lpstr>
      <vt:lpstr>PowerPoint Presentation</vt:lpstr>
      <vt:lpstr>PowerPoint Presentation</vt:lpstr>
      <vt:lpstr>Conférence à Neuchâtel</vt:lpstr>
      <vt:lpstr>Atelier Participatif avec le HUB des possibles</vt:lpstr>
      <vt:lpstr>Conférence à Nyon</vt:lpstr>
      <vt:lpstr>Projection au Cinema Grain d’Sel</vt:lpstr>
      <vt:lpstr>Table Ronde à l’UNIGE</vt:lpstr>
      <vt:lpstr>PowerPoint Presentation</vt:lpstr>
      <vt:lpstr>PowerPoint Presentation</vt:lpstr>
    </vt:vector>
  </TitlesOfParts>
  <Company>FREY+CIE TELECOM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Stage</dc:creator>
  <cp:lastModifiedBy>Sofia Racioppi</cp:lastModifiedBy>
  <cp:revision>5</cp:revision>
  <cp:lastPrinted>2019-12-19T11:02:55Z</cp:lastPrinted>
  <dcterms:created xsi:type="dcterms:W3CDTF">2019-12-10T09:54:46Z</dcterms:created>
  <dcterms:modified xsi:type="dcterms:W3CDTF">2025-02-10T09:47:20Z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0x010100C5F66D5F76960F45837B3660FAB4B6CE</vt:lpwstr>
  </property>
  <property fmtid="{D5CDD505-2E9C-101B-9397-08002B2CF9AE}" pid="3" name="MediaServiceImageTags">
    <vt:lpwstr/>
  </property>
</Properties>
</file>